
<file path=[Content_Types].xml><?xml version="1.0" encoding="utf-8"?>
<Types xmlns="http://schemas.openxmlformats.org/package/2006/content-types">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handoutMasterIdLst>
    <p:handoutMasterId r:id="rId91"/>
  </p:handoutMasterIdLst>
  <p:sldIdLst>
    <p:sldId id="1128" r:id="rId4"/>
    <p:sldId id="1181" r:id="rId6"/>
    <p:sldId id="257" r:id="rId7"/>
    <p:sldId id="705" r:id="rId8"/>
    <p:sldId id="706" r:id="rId9"/>
    <p:sldId id="835" r:id="rId10"/>
    <p:sldId id="1282" r:id="rId11"/>
    <p:sldId id="1138" r:id="rId12"/>
    <p:sldId id="707" r:id="rId13"/>
    <p:sldId id="1073" r:id="rId14"/>
    <p:sldId id="903" r:id="rId15"/>
    <p:sldId id="1075" r:id="rId16"/>
    <p:sldId id="1076" r:id="rId17"/>
    <p:sldId id="1077" r:id="rId18"/>
    <p:sldId id="914" r:id="rId19"/>
    <p:sldId id="915" r:id="rId20"/>
    <p:sldId id="1142" r:id="rId21"/>
    <p:sldId id="926" r:id="rId22"/>
    <p:sldId id="560" r:id="rId23"/>
    <p:sldId id="930" r:id="rId24"/>
    <p:sldId id="931" r:id="rId25"/>
    <p:sldId id="932" r:id="rId26"/>
    <p:sldId id="935" r:id="rId27"/>
    <p:sldId id="1364" r:id="rId28"/>
    <p:sldId id="1144" r:id="rId29"/>
    <p:sldId id="936" r:id="rId30"/>
    <p:sldId id="1145" r:id="rId31"/>
    <p:sldId id="1088" r:id="rId32"/>
    <p:sldId id="1146" r:id="rId33"/>
    <p:sldId id="1147" r:id="rId34"/>
    <p:sldId id="1148" r:id="rId35"/>
    <p:sldId id="947" r:id="rId36"/>
    <p:sldId id="948" r:id="rId37"/>
    <p:sldId id="1090" r:id="rId38"/>
    <p:sldId id="958" r:id="rId39"/>
    <p:sldId id="959" r:id="rId40"/>
    <p:sldId id="972" r:id="rId41"/>
    <p:sldId id="973" r:id="rId42"/>
    <p:sldId id="974" r:id="rId43"/>
    <p:sldId id="975" r:id="rId44"/>
    <p:sldId id="1152" r:id="rId45"/>
    <p:sldId id="976" r:id="rId46"/>
    <p:sldId id="1098" r:id="rId47"/>
    <p:sldId id="977" r:id="rId48"/>
    <p:sldId id="1172" r:id="rId49"/>
    <p:sldId id="1099" r:id="rId50"/>
    <p:sldId id="1173" r:id="rId51"/>
    <p:sldId id="1174" r:id="rId52"/>
    <p:sldId id="1175" r:id="rId53"/>
    <p:sldId id="979" r:id="rId54"/>
    <p:sldId id="980" r:id="rId55"/>
    <p:sldId id="1177" r:id="rId56"/>
    <p:sldId id="1179" r:id="rId57"/>
    <p:sldId id="1031" r:id="rId58"/>
    <p:sldId id="1007" r:id="rId59"/>
    <p:sldId id="1008" r:id="rId60"/>
    <p:sldId id="1009" r:id="rId61"/>
    <p:sldId id="1010" r:id="rId62"/>
    <p:sldId id="1160" r:id="rId63"/>
    <p:sldId id="1011" r:id="rId64"/>
    <p:sldId id="1166" r:id="rId65"/>
    <p:sldId id="1163" r:id="rId66"/>
    <p:sldId id="1162" r:id="rId67"/>
    <p:sldId id="1161" r:id="rId68"/>
    <p:sldId id="1164" r:id="rId69"/>
    <p:sldId id="1017" r:id="rId70"/>
    <p:sldId id="1018" r:id="rId71"/>
    <p:sldId id="1171" r:id="rId72"/>
    <p:sldId id="1167" r:id="rId73"/>
    <p:sldId id="1032" r:id="rId74"/>
    <p:sldId id="1180" r:id="rId75"/>
    <p:sldId id="1034" r:id="rId76"/>
    <p:sldId id="1035" r:id="rId77"/>
    <p:sldId id="1036" r:id="rId78"/>
    <p:sldId id="1037" r:id="rId79"/>
    <p:sldId id="1154" r:id="rId80"/>
    <p:sldId id="1038" r:id="rId81"/>
    <p:sldId id="1039" r:id="rId82"/>
    <p:sldId id="1157" r:id="rId83"/>
    <p:sldId id="1158" r:id="rId84"/>
    <p:sldId id="1049" r:id="rId85"/>
    <p:sldId id="1050" r:id="rId86"/>
    <p:sldId id="1159" r:id="rId87"/>
    <p:sldId id="1061" r:id="rId88"/>
    <p:sldId id="1062" r:id="rId89"/>
    <p:sldId id="296" r:id="rId90"/>
  </p:sldIdLst>
  <p:sldSz cx="12192000" cy="6858000"/>
  <p:notesSz cx="6858000" cy="9144000"/>
  <p:custDataLst>
    <p:tags r:id="rId9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44" userDrawn="1">
          <p15:clr>
            <a:srgbClr val="A4A3A4"/>
          </p15:clr>
        </p15:guide>
        <p15:guide id="2" pos="383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y yang" initials="hy" lastIdx="2" clrIdx="0"/>
  <p:cmAuthor id="2" name="Hongyan Yang" initials="YHY" lastIdx="5" clrIdx="1"/>
  <p:cmAuthor id="3" name="君竹 段" initials="君段" lastIdx="1" clrIdx="2"/>
  <p:cmAuthor id="584777183" name="坚果儿" initials="坚"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174AB"/>
    <a:srgbClr val="D0CECE"/>
    <a:srgbClr val="044875"/>
    <a:srgbClr val="7F7F7F"/>
    <a:srgbClr val="C00000"/>
    <a:srgbClr val="5B9BD5"/>
    <a:srgbClr val="0E0EFF"/>
    <a:srgbClr val="0000FF"/>
    <a:srgbClr val="F2F2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22" autoAdjust="0"/>
    <p:restoredTop sz="94915" autoAdjust="0"/>
  </p:normalViewPr>
  <p:slideViewPr>
    <p:cSldViewPr showGuides="1">
      <p:cViewPr varScale="1">
        <p:scale>
          <a:sx n="109" d="100"/>
          <a:sy n="109" d="100"/>
        </p:scale>
        <p:origin x="612" y="60"/>
      </p:cViewPr>
      <p:guideLst>
        <p:guide orient="horz" pos="2544"/>
        <p:guide pos="3834"/>
      </p:guideLst>
    </p:cSldViewPr>
  </p:slideViewPr>
  <p:notesTextViewPr>
    <p:cViewPr>
      <p:scale>
        <a:sx n="125" d="100"/>
        <a:sy n="125" d="100"/>
      </p:scale>
      <p:origin x="0" y="0"/>
    </p:cViewPr>
  </p:notesTextViewPr>
  <p:sorterViewPr>
    <p:cViewPr>
      <p:scale>
        <a:sx n="100" d="100"/>
        <a:sy n="100" d="100"/>
      </p:scale>
      <p:origin x="0" y="0"/>
    </p:cViewPr>
  </p:sorterViewPr>
  <p:gridSpacing cx="72000" cy="72000"/>
</p:viewPr>
</file>

<file path=ppt/_rels/presentation.xml.rels><?xml version="1.0" encoding="UTF-8" standalone="yes"?>
<Relationships xmlns="http://schemas.openxmlformats.org/package/2006/relationships"><Relationship Id="rId96" Type="http://schemas.openxmlformats.org/officeDocument/2006/relationships/tags" Target="tags/tag481.xml"/><Relationship Id="rId95" Type="http://schemas.openxmlformats.org/officeDocument/2006/relationships/commentAuthors" Target="commentAuthors.xml"/><Relationship Id="rId94" Type="http://schemas.openxmlformats.org/officeDocument/2006/relationships/tableStyles" Target="tableStyles.xml"/><Relationship Id="rId93" Type="http://schemas.openxmlformats.org/officeDocument/2006/relationships/viewProps" Target="viewProps.xml"/><Relationship Id="rId92" Type="http://schemas.openxmlformats.org/officeDocument/2006/relationships/presProps" Target="presProps.xml"/><Relationship Id="rId91" Type="http://schemas.openxmlformats.org/officeDocument/2006/relationships/handoutMaster" Target="handoutMasters/handoutMaster1.xml"/><Relationship Id="rId90" Type="http://schemas.openxmlformats.org/officeDocument/2006/relationships/slide" Target="slides/slide86.xml"/><Relationship Id="rId9" Type="http://schemas.openxmlformats.org/officeDocument/2006/relationships/slide" Target="slides/slide5.xml"/><Relationship Id="rId89" Type="http://schemas.openxmlformats.org/officeDocument/2006/relationships/slide" Target="slides/slide85.xml"/><Relationship Id="rId88" Type="http://schemas.openxmlformats.org/officeDocument/2006/relationships/slide" Target="slides/slide84.xml"/><Relationship Id="rId87" Type="http://schemas.openxmlformats.org/officeDocument/2006/relationships/slide" Target="slides/slide83.xml"/><Relationship Id="rId86" Type="http://schemas.openxmlformats.org/officeDocument/2006/relationships/slide" Target="slides/slide82.xml"/><Relationship Id="rId85" Type="http://schemas.openxmlformats.org/officeDocument/2006/relationships/slide" Target="slides/slide81.xml"/><Relationship Id="rId84" Type="http://schemas.openxmlformats.org/officeDocument/2006/relationships/slide" Target="slides/slide80.xml"/><Relationship Id="rId83" Type="http://schemas.openxmlformats.org/officeDocument/2006/relationships/slide" Target="slides/slide79.xml"/><Relationship Id="rId82" Type="http://schemas.openxmlformats.org/officeDocument/2006/relationships/slide" Target="slides/slide78.xml"/><Relationship Id="rId81" Type="http://schemas.openxmlformats.org/officeDocument/2006/relationships/slide" Target="slides/slide77.xml"/><Relationship Id="rId80" Type="http://schemas.openxmlformats.org/officeDocument/2006/relationships/slide" Target="slides/slide76.xml"/><Relationship Id="rId8" Type="http://schemas.openxmlformats.org/officeDocument/2006/relationships/slide" Target="slides/slide4.xml"/><Relationship Id="rId79" Type="http://schemas.openxmlformats.org/officeDocument/2006/relationships/slide" Target="slides/slide75.xml"/><Relationship Id="rId78" Type="http://schemas.openxmlformats.org/officeDocument/2006/relationships/slide" Target="slides/slide74.xml"/><Relationship Id="rId77" Type="http://schemas.openxmlformats.org/officeDocument/2006/relationships/slide" Target="slides/slide73.xml"/><Relationship Id="rId76" Type="http://schemas.openxmlformats.org/officeDocument/2006/relationships/slide" Target="slides/slide72.xml"/><Relationship Id="rId75" Type="http://schemas.openxmlformats.org/officeDocument/2006/relationships/slide" Target="slides/slide71.xml"/><Relationship Id="rId74" Type="http://schemas.openxmlformats.org/officeDocument/2006/relationships/slide" Target="slides/slide70.xml"/><Relationship Id="rId73" Type="http://schemas.openxmlformats.org/officeDocument/2006/relationships/slide" Target="slides/slide69.xml"/><Relationship Id="rId72" Type="http://schemas.openxmlformats.org/officeDocument/2006/relationships/slide" Target="slides/slide68.xml"/><Relationship Id="rId71" Type="http://schemas.openxmlformats.org/officeDocument/2006/relationships/slide" Target="slides/slide67.xml"/><Relationship Id="rId70" Type="http://schemas.openxmlformats.org/officeDocument/2006/relationships/slide" Target="slides/slide66.xml"/><Relationship Id="rId7" Type="http://schemas.openxmlformats.org/officeDocument/2006/relationships/slide" Target="slides/slide3.xml"/><Relationship Id="rId69" Type="http://schemas.openxmlformats.org/officeDocument/2006/relationships/slide" Target="slides/slide65.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fld>
            <a:endParaRPr lang="zh-CN" altLang="en-US">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fld>
            <a:endParaRPr lang="zh-CN" altLang="en-US">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4.png>
</file>

<file path=ppt/media/image15.png>
</file>

<file path=ppt/media/image16.png>
</file>

<file path=ppt/media/image17.png>
</file>

<file path=ppt/media/image18.png>
</file>

<file path=ppt/media/image19.png>
</file>

<file path=ppt/media/image2.wdp>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通过探索提高多智能体强化学习的样本</a:t>
            </a:r>
            <a:r>
              <a:rPr lang="zh-CN" altLang="en-US" dirty="0"/>
              <a:t>效率</a:t>
            </a:r>
            <a:endParaRPr lang="zh-CN" altLang="en-US" dirty="0"/>
          </a:p>
          <a:p>
            <a:r>
              <a:rPr lang="zh-CN" altLang="en-US" dirty="0"/>
              <a:t>多</a:t>
            </a:r>
            <a:r>
              <a:rPr lang="zh-CN" altLang="en-US" dirty="0"/>
              <a:t>智能体变分探索</a:t>
            </a:r>
            <a:endParaRPr lang="zh-CN" altLang="en-US" dirty="0"/>
          </a:p>
          <a:p>
            <a:r>
              <a:rPr lang="zh-CN" altLang="en-US" dirty="0"/>
              <a:t>基于影响的多智能体探索</a:t>
            </a:r>
            <a:endParaRPr lang="zh-CN" altLang="en-US" dirty="0"/>
          </a:p>
          <a:p>
            <a:r>
              <a:rPr lang="zh-CN" altLang="en-US" dirty="0"/>
              <a:t>基于新颖性共享的</a:t>
            </a:r>
            <a:r>
              <a:rPr lang="zh-CN" altLang="en-US" dirty="0"/>
              <a:t>去中心化多智能体协同探索解决方法</a:t>
            </a:r>
            <a:endParaRPr lang="zh-CN" altLang="en-US" dirty="0"/>
          </a:p>
          <a:p>
            <a:r>
              <a:rPr lang="zh-CN" altLang="en-US" dirty="0"/>
              <a:t>基于种群的稀疏奖励多智能体任务多样性探索</a:t>
            </a:r>
            <a:endParaRPr lang="zh-CN" altLang="en-US" dirty="0"/>
          </a:p>
          <a:p>
            <a:r>
              <a:rPr lang="zh-CN" altLang="en-US" dirty="0"/>
              <a:t>具有好奇心驱动探索的情景多智能体强化学习</a:t>
            </a:r>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左边是隐变量 z 的生成（分层策略）以及超网络 gϕ ，右边是互信息损失函数设计，中间的部分和QMIX算法相同。</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这篇并没有改Mixing网络的结构，只是在智能体网络的最后全连接层中，权重矩阵由另外一个网络 gϕ 生成。</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a:effectLst/>
                <a:sym typeface="+mn-ea"/>
              </a:rPr>
              <a:t>MAVEN算法通过潜在变量</a:t>
            </a:r>
            <a:r>
              <a:rPr lang="en-US" altLang="zh-CN" dirty="0">
                <a:effectLst/>
                <a:sym typeface="+mn-ea"/>
              </a:rPr>
              <a:t>z</a:t>
            </a:r>
            <a:r>
              <a:rPr lang="zh-CN" altLang="en-US" dirty="0">
                <a:effectLst/>
                <a:sym typeface="+mn-ea"/>
              </a:rPr>
              <a:t>来克服QMIX的单调性约束对探索的不利影响。MAVEN让各个基于价值的智能体的行为取决于共享的潜在变量z，而不采用ε贪心探索的方式。</a:t>
            </a:r>
            <a:endParaRPr lang="zh-CN" altLang="en-US"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最直观的理解就是，每种可能的</a:t>
            </a:r>
            <a:r>
              <a:rPr lang="en-US" altLang="zh-CN" sz="1600" kern="1200" dirty="0">
                <a:solidFill>
                  <a:schemeClr val="tx1"/>
                </a:solidFill>
                <a:effectLst/>
                <a:latin typeface="微软雅黑" panose="020B0503020204020204" charset="-122"/>
                <a:ea typeface="微软雅黑" panose="020B0503020204020204" charset="-122"/>
                <a:cs typeface="+mn-cs"/>
              </a:rPr>
              <a:t>z</a:t>
            </a:r>
            <a:r>
              <a:rPr lang="zh-CN" altLang="en-US" sz="1600" kern="1200" dirty="0">
                <a:solidFill>
                  <a:schemeClr val="tx1"/>
                </a:solidFill>
                <a:effectLst/>
                <a:latin typeface="微软雅黑" panose="020B0503020204020204" charset="-122"/>
                <a:ea typeface="微软雅黑" panose="020B0503020204020204" charset="-122"/>
                <a:cs typeface="+mn-cs"/>
              </a:rPr>
              <a:t>代表了不同的数据轨迹，利用不同的</a:t>
            </a:r>
            <a:r>
              <a:rPr lang="en-US" altLang="zh-CN" sz="1600" kern="1200" dirty="0">
                <a:solidFill>
                  <a:schemeClr val="tx1"/>
                </a:solidFill>
                <a:effectLst/>
                <a:latin typeface="微软雅黑" panose="020B0503020204020204" charset="-122"/>
                <a:ea typeface="微软雅黑" panose="020B0503020204020204" charset="-122"/>
                <a:cs typeface="+mn-cs"/>
              </a:rPr>
              <a:t>z</a:t>
            </a:r>
            <a:r>
              <a:rPr lang="zh-CN" altLang="en-US" sz="1600" kern="1200" dirty="0">
                <a:solidFill>
                  <a:schemeClr val="tx1"/>
                </a:solidFill>
                <a:effectLst/>
                <a:latin typeface="微软雅黑" panose="020B0503020204020204" charset="-122"/>
                <a:ea typeface="微软雅黑" panose="020B0503020204020204" charset="-122"/>
                <a:cs typeface="+mn-cs"/>
              </a:rPr>
              <a:t>来驱动智能体探索不同的数据轨迹。因为普通的强化学习算法，训练到中后期就不存在探索的能力了，基本上都会顺着一条数据轨迹采集，那么</a:t>
            </a:r>
            <a:r>
              <a:rPr lang="en-US" altLang="zh-CN" sz="1600" kern="1200" dirty="0">
                <a:solidFill>
                  <a:schemeClr val="tx1"/>
                </a:solidFill>
                <a:effectLst/>
                <a:latin typeface="微软雅黑" panose="020B0503020204020204" charset="-122"/>
                <a:ea typeface="微软雅黑" panose="020B0503020204020204" charset="-122"/>
                <a:cs typeface="+mn-cs"/>
              </a:rPr>
              <a:t>z</a:t>
            </a:r>
            <a:r>
              <a:rPr lang="zh-CN" altLang="en-US" sz="1600" kern="1200" dirty="0">
                <a:solidFill>
                  <a:schemeClr val="tx1"/>
                </a:solidFill>
                <a:effectLst/>
                <a:latin typeface="微软雅黑" panose="020B0503020204020204" charset="-122"/>
                <a:ea typeface="微软雅黑" panose="020B0503020204020204" charset="-122"/>
                <a:cs typeface="+mn-cs"/>
              </a:rPr>
              <a:t>的作用就是控制智能体探索</a:t>
            </a:r>
            <a:r>
              <a:rPr lang="en-US" altLang="zh-CN" sz="1600" kern="1200" dirty="0">
                <a:solidFill>
                  <a:schemeClr val="tx1"/>
                </a:solidFill>
                <a:effectLst/>
                <a:latin typeface="微软雅黑" panose="020B0503020204020204" charset="-122"/>
                <a:ea typeface="微软雅黑" panose="020B0503020204020204" charset="-122"/>
                <a:cs typeface="+mn-cs"/>
              </a:rPr>
              <a:t>z</a:t>
            </a:r>
            <a:r>
              <a:rPr lang="zh-CN" altLang="en-US" sz="1600" kern="1200" dirty="0">
                <a:solidFill>
                  <a:schemeClr val="tx1"/>
                </a:solidFill>
                <a:effectLst/>
                <a:latin typeface="微软雅黑" panose="020B0503020204020204" charset="-122"/>
                <a:ea typeface="微软雅黑" panose="020B0503020204020204" charset="-122"/>
                <a:cs typeface="+mn-cs"/>
              </a:rPr>
              <a:t>代表的数据</a:t>
            </a:r>
            <a:r>
              <a:rPr lang="zh-CN" altLang="en-US" sz="1600" kern="1200" dirty="0">
                <a:solidFill>
                  <a:schemeClr val="tx1"/>
                </a:solidFill>
                <a:effectLst/>
                <a:latin typeface="微软雅黑" panose="020B0503020204020204" charset="-122"/>
                <a:ea typeface="微软雅黑" panose="020B0503020204020204" charset="-122"/>
                <a:cs typeface="+mn-cs"/>
              </a:rPr>
              <a:t>轨迹</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sz="1600" kern="1200" dirty="0">
                <a:solidFill>
                  <a:schemeClr val="tx1"/>
                </a:solidFill>
                <a:effectLst/>
                <a:latin typeface="微软雅黑" panose="020B0503020204020204" charset="-122"/>
                <a:ea typeface="微软雅黑" panose="020B0503020204020204" charset="-122"/>
                <a:cs typeface="+mn-cs"/>
              </a:rPr>
              <a:t>以上的结构中，需要学习的参数如下：</a:t>
            </a:r>
            <a:endParaRPr lang="zh-CN" altLang="en-US" sz="1600" kern="1200" dirty="0">
              <a:solidFill>
                <a:schemeClr val="tx1"/>
              </a:solidFill>
              <a:effectLst/>
              <a:latin typeface="微软雅黑" panose="020B0503020204020204" charset="-122"/>
              <a:ea typeface="微软雅黑" panose="020B0503020204020204" charset="-122"/>
              <a:cs typeface="+mn-cs"/>
            </a:endParaRPr>
          </a:p>
          <a:p>
            <a:r>
              <a:rPr lang="zh-CN" altLang="en-US" sz="1600" kern="1200" dirty="0">
                <a:solidFill>
                  <a:schemeClr val="tx1"/>
                </a:solidFill>
                <a:effectLst/>
                <a:latin typeface="微软雅黑" panose="020B0503020204020204" charset="-122"/>
                <a:ea typeface="微软雅黑" panose="020B0503020204020204" charset="-122"/>
                <a:cs typeface="+mn-cs"/>
              </a:rPr>
              <a:t>隐变量生成网络参数；ϕ : 超网络 gϕ 参数；η : 智能体网络参数；ψ : Mixing网络参数；v : 隐变量后验概率分布参数。</a:t>
            </a:r>
            <a:endParaRPr lang="zh-CN" altLang="en-US" sz="1600" kern="1200" dirty="0">
              <a:solidFill>
                <a:schemeClr val="tx1"/>
              </a:solidFill>
              <a:effectLst/>
              <a:latin typeface="微软雅黑" panose="020B0503020204020204" charset="-122"/>
              <a:ea typeface="微软雅黑" panose="020B0503020204020204" charset="-122"/>
              <a:cs typeface="+mn-cs"/>
            </a:endParaRPr>
          </a:p>
          <a:p>
            <a:r>
              <a:rPr lang="zh-CN" altLang="en-US" sz="1600" kern="1200" dirty="0">
                <a:solidFill>
                  <a:schemeClr val="tx1"/>
                </a:solidFill>
                <a:effectLst/>
                <a:latin typeface="微软雅黑" panose="020B0503020204020204" charset="-122"/>
                <a:ea typeface="微软雅黑" panose="020B0503020204020204" charset="-122"/>
                <a:cs typeface="+mn-cs"/>
              </a:rPr>
              <a:t>当</a:t>
            </a:r>
            <a:r>
              <a:rPr lang="en-US" altLang="zh-CN" sz="1600" kern="1200" dirty="0">
                <a:solidFill>
                  <a:schemeClr val="tx1"/>
                </a:solidFill>
                <a:effectLst/>
                <a:latin typeface="微软雅黑" panose="020B0503020204020204" charset="-122"/>
                <a:ea typeface="微软雅黑" panose="020B0503020204020204" charset="-122"/>
                <a:cs typeface="+mn-cs"/>
              </a:rPr>
              <a:t>z</a:t>
            </a:r>
            <a:r>
              <a:rPr lang="zh-CN" altLang="en-US" sz="1600" kern="1200" dirty="0">
                <a:solidFill>
                  <a:schemeClr val="tx1"/>
                </a:solidFill>
                <a:effectLst/>
                <a:latin typeface="微软雅黑" panose="020B0503020204020204" charset="-122"/>
                <a:ea typeface="微软雅黑" panose="020B0503020204020204" charset="-122"/>
                <a:cs typeface="+mn-cs"/>
              </a:rPr>
              <a:t>离散时，</a:t>
            </a:r>
            <a:r>
              <a:rPr lang="en-US" altLang="zh-CN" sz="1600" kern="1200" dirty="0">
                <a:solidFill>
                  <a:schemeClr val="tx1"/>
                </a:solidFill>
                <a:effectLst/>
                <a:latin typeface="微软雅黑" panose="020B0503020204020204" charset="-122"/>
                <a:ea typeface="微软雅黑" panose="020B0503020204020204" charset="-122"/>
                <a:cs typeface="+mn-cs"/>
              </a:rPr>
              <a:t>p(x)</a:t>
            </a:r>
            <a:r>
              <a:rPr lang="zh-CN" altLang="en-US" sz="1600" kern="1200" dirty="0">
                <a:solidFill>
                  <a:schemeClr val="tx1"/>
                </a:solidFill>
                <a:effectLst/>
                <a:latin typeface="微软雅黑" panose="020B0503020204020204" charset="-122"/>
                <a:ea typeface="微软雅黑" panose="020B0503020204020204" charset="-122"/>
                <a:cs typeface="+mn-cs"/>
              </a:rPr>
              <a:t>选择均匀分布，当</a:t>
            </a:r>
            <a:r>
              <a:rPr lang="en-US" altLang="zh-CN" sz="1600" kern="1200" dirty="0">
                <a:solidFill>
                  <a:schemeClr val="tx1"/>
                </a:solidFill>
                <a:effectLst/>
                <a:latin typeface="微软雅黑" panose="020B0503020204020204" charset="-122"/>
                <a:ea typeface="微软雅黑" panose="020B0503020204020204" charset="-122"/>
                <a:cs typeface="+mn-cs"/>
              </a:rPr>
              <a:t>z</a:t>
            </a:r>
            <a:r>
              <a:rPr lang="zh-CN" altLang="en-US" sz="1600" kern="1200" dirty="0">
                <a:solidFill>
                  <a:schemeClr val="tx1"/>
                </a:solidFill>
                <a:effectLst/>
                <a:latin typeface="微软雅黑" panose="020B0503020204020204" charset="-122"/>
                <a:ea typeface="微软雅黑" panose="020B0503020204020204" charset="-122"/>
                <a:cs typeface="+mn-cs"/>
              </a:rPr>
              <a:t>连续时，</a:t>
            </a:r>
            <a:r>
              <a:rPr lang="en-US" altLang="zh-CN" sz="1600" kern="1200" dirty="0">
                <a:solidFill>
                  <a:schemeClr val="tx1"/>
                </a:solidFill>
                <a:effectLst/>
                <a:latin typeface="微软雅黑" panose="020B0503020204020204" charset="-122"/>
                <a:ea typeface="微软雅黑" panose="020B0503020204020204" charset="-122"/>
                <a:cs typeface="+mn-cs"/>
              </a:rPr>
              <a:t>p(x)</a:t>
            </a:r>
            <a:r>
              <a:rPr lang="zh-CN" altLang="en-US" sz="1600" kern="1200" dirty="0">
                <a:solidFill>
                  <a:schemeClr val="tx1"/>
                </a:solidFill>
                <a:effectLst/>
                <a:latin typeface="微软雅黑" panose="020B0503020204020204" charset="-122"/>
                <a:ea typeface="微软雅黑" panose="020B0503020204020204" charset="-122"/>
                <a:cs typeface="+mn-cs"/>
              </a:rPr>
              <a:t>选择均匀分布或离散</a:t>
            </a:r>
            <a:r>
              <a:rPr lang="zh-CN" altLang="en-US" sz="1600" kern="1200" dirty="0">
                <a:solidFill>
                  <a:schemeClr val="tx1"/>
                </a:solidFill>
                <a:effectLst/>
                <a:latin typeface="微软雅黑" panose="020B0503020204020204" charset="-122"/>
                <a:ea typeface="微软雅黑" panose="020B0503020204020204" charset="-122"/>
                <a:cs typeface="+mn-cs"/>
              </a:rPr>
              <a:t>分布</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固定z得到联合作用值函数Q，它隐式地定义了贪婪</a:t>
                </a:r>
                <a:r>
                  <a:rPr lang="zh-CN" altLang="en-US" sz="1600" kern="1200" dirty="0">
                    <a:solidFill>
                      <a:schemeClr val="tx1"/>
                    </a:solidFill>
                    <a:effectLst/>
                    <a:latin typeface="微软雅黑" panose="020B0503020204020204" charset="-122"/>
                    <a:ea typeface="微软雅黑" panose="020B0503020204020204" charset="-122"/>
                    <a:cs typeface="+mn-cs"/>
                  </a:rPr>
                  <a:t>的确定性策略</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固定</a:t>
                </a:r>
                <a14:m>
                  <m:oMath xmlns:m="http://schemas.openxmlformats.org/officeDocument/2006/math">
                    <m:r>
                      <a:rPr lang="en-US" altLang="zh-CN" i="1" dirty="0">
                        <a:latin typeface="Cambria Math" panose="02040503050406030204" pitchFamily="18" charset="0"/>
                        <a:cs typeface="Cambria Math" panose="02040503050406030204" pitchFamily="18" charset="0"/>
                      </a:rPr>
                      <m:t>𝜙</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𝜂</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𝜓</m:t>
                    </m:r>
                  </m:oMath>
                </a14:m>
                <a:r>
                  <a:rPr lang="zh-CN" altLang="en-US" sz="1600" kern="1200" dirty="0">
                    <a:solidFill>
                      <a:schemeClr val="tx1"/>
                    </a:solidFill>
                    <a:effectLst/>
                    <a:latin typeface="微软雅黑" panose="020B0503020204020204" charset="-122"/>
                    <a:ea typeface="微软雅黑" panose="020B0503020204020204" charset="-122"/>
                    <a:cs typeface="+mn-cs"/>
                  </a:rPr>
                  <a:t>，分层策略根据累积轨迹奖励进行训练的，其中</a:t>
                </a:r>
                <a14:m>
                  <m:oMath xmlns:m="http://schemas.openxmlformats.org/officeDocument/2006/math">
                    <m:r>
                      <a:rPr lang="en-US" altLang="zh-CN" b="1" i="1" dirty="0">
                        <a:latin typeface="Cambria Math" panose="02040503050406030204" pitchFamily="18" charset="0"/>
                        <a:cs typeface="Cambria Math" panose="02040503050406030204" pitchFamily="18" charset="0"/>
                      </a:rPr>
                      <m:t>𝝉</m:t>
                    </m:r>
                  </m:oMath>
                </a14:m>
                <a:r>
                  <a:rPr lang="zh-CN" altLang="en-US" sz="1600" kern="1200" dirty="0">
                    <a:solidFill>
                      <a:schemeClr val="tx1"/>
                    </a:solidFill>
                    <a:effectLst/>
                    <a:latin typeface="微软雅黑" panose="020B0503020204020204" charset="-122"/>
                    <a:ea typeface="微软雅黑" panose="020B0503020204020204" charset="-122"/>
                    <a:cs typeface="+mn-cs"/>
                  </a:rPr>
                  <a:t>是联合轨迹。和策略梯度算法类似</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mc:Choice>
        <mc:Fallback>
          <p:sp>
            <p:nvSpPr>
              <p:cNvPr id="3" name="备注占位符 2"/>
              <p:cNvSpPr>
                <a:spLocks noRot="1" noChangeAspect="1" noMove="1" noResize="1" noEditPoints="1" noAdjustHandles="1" noChangeArrowheads="1" noChangeShapeType="1" noTextEdit="1"/>
              </p:cNvSpPr>
              <p:nvPr>
                <p:ph type="body" idx="1"/>
              </p:nvPr>
            </p:nvSpPr>
            <p:spPr>
              <a:blipFill rotWithShape="1">
                <a:blip r:embed="rId3"/>
                <a:stretch>
                  <a:fillRect/>
                </a:stretch>
              </a:blipFill>
            </p:spPr>
            <p:txBody>
              <a:bodyPr/>
              <a:lstStyle/>
              <a:p>
                <a:r>
                  <a:rPr lang="zh-CN" altLang="en-US">
                    <a:noFill/>
                  </a:rPr>
                  <a:t> </a:t>
                </a:r>
              </a:p>
            </p:txBody>
          </p:sp>
        </mc:Fallback>
      </mc:AlternateContent>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600" kern="1200" dirty="0">
                    <a:solidFill>
                      <a:schemeClr val="tx1"/>
                    </a:solidFill>
                    <a:effectLst/>
                    <a:latin typeface="微软雅黑" panose="020B0503020204020204" charset="-122"/>
                    <a:ea typeface="微软雅黑" panose="020B0503020204020204" charset="-122"/>
                    <a:cs typeface="+mn-cs"/>
                  </a:rPr>
                  <a:t>MI目标鼓励访问不同的轨迹，同时在给定z的情况下使它们可识别，从而将z空间划分为不同的探索模式</a:t>
                </a:r>
                <a:endParaRPr lang="en-US" altLang="zh-CN"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sz="1600" kern="1200" dirty="0">
                    <a:solidFill>
                      <a:schemeClr val="tx1"/>
                    </a:solidFill>
                    <a:effectLst/>
                    <a:latin typeface="微软雅黑" panose="020B0503020204020204" charset="-122"/>
                    <a:ea typeface="微软雅黑" panose="020B0503020204020204" charset="-122"/>
                    <a:cs typeface="+mn-cs"/>
                  </a:rPr>
                  <a:t>为了防止有的z值代表着同种动作，这篇文章在轨迹和隐变量z之间引入互信息优化项，通过使当前的z与t之间的互信息最大化，从而鼓励不同的z值对应着不同的行为。怎么理解呢，也就是说，利用互信息最大使当前z与当前轨迹最相关，每种z都与不同时刻的轨迹相关性最大化，从而实现不同的z值代表不同的行为能够采集不同的数据轨迹。</a:t>
                </a:r>
                <a:endParaRPr lang="en-US" altLang="zh-CN"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sz="1600" kern="1200" dirty="0">
                    <a:solidFill>
                      <a:schemeClr val="tx1"/>
                    </a:solidFill>
                    <a:effectLst/>
                    <a:latin typeface="微软雅黑" panose="020B0503020204020204" charset="-122"/>
                    <a:ea typeface="微软雅黑" panose="020B0503020204020204" charset="-122"/>
                    <a:cs typeface="+mn-cs"/>
                  </a:rPr>
                  <a:t>无论是</a:t>
                </a:r>
                <a14:m>
                  <m:oMath xmlns:m="http://schemas.openxmlformats.org/officeDocument/2006/math">
                    <m:r>
                      <a:rPr lang="en-US" altLang="zh-CN" i="1" dirty="0">
                        <a:latin typeface="Cambria Math" panose="02040503050406030204" pitchFamily="18" charset="0"/>
                        <a:cs typeface="Cambria Math" panose="02040503050406030204" pitchFamily="18" charset="0"/>
                      </a:rPr>
                      <m:t>𝜎</m:t>
                    </m:r>
                    <m:r>
                      <a:rPr lang="en-US" altLang="zh-CN" i="1" dirty="0">
                        <a:latin typeface="Cambria Math" panose="02040503050406030204" pitchFamily="18" charset="0"/>
                        <a:cs typeface="Cambria Math" panose="02040503050406030204" pitchFamily="18" charset="0"/>
                      </a:rPr>
                      <m:t>(</m:t>
                    </m:r>
                    <m:r>
                      <a:rPr lang="en-US" altLang="zh-CN" b="1" i="1" dirty="0">
                        <a:latin typeface="Cambria Math" panose="02040503050406030204" pitchFamily="18" charset="0"/>
                        <a:cs typeface="Cambria Math" panose="02040503050406030204" pitchFamily="18" charset="0"/>
                      </a:rPr>
                      <m:t>𝝉</m:t>
                    </m:r>
                    <m:r>
                      <a:rPr lang="en-US" altLang="zh-CN" i="1" dirty="0">
                        <a:latin typeface="Cambria Math" panose="02040503050406030204" pitchFamily="18" charset="0"/>
                        <a:cs typeface="Cambria Math" panose="02040503050406030204" pitchFamily="18" charset="0"/>
                      </a:rPr>
                      <m:t>)</m:t>
                    </m:r>
                  </m:oMath>
                </a14:m>
                <a:r>
                  <a:rPr lang="en-US" altLang="zh-CN" sz="1600" kern="1200" dirty="0">
                    <a:solidFill>
                      <a:schemeClr val="tx1"/>
                    </a:solidFill>
                    <a:effectLst/>
                    <a:latin typeface="微软雅黑" panose="020B0503020204020204" charset="-122"/>
                    <a:ea typeface="微软雅黑" panose="020B0503020204020204" charset="-122"/>
                    <a:cs typeface="+mn-cs"/>
                  </a:rPr>
                  <a:t>的熵还是给定前者的条件z都是不可处理的，这使得直接使用MI是不可实现的</a:t>
                </a:r>
                <a:endParaRPr lang="en-US" altLang="zh-CN"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sz="1600" kern="1200" dirty="0">
                    <a:solidFill>
                      <a:schemeClr val="tx1"/>
                    </a:solidFill>
                    <a:effectLst/>
                    <a:latin typeface="微软雅黑" panose="020B0503020204020204" charset="-122"/>
                    <a:ea typeface="微软雅黑" panose="020B0503020204020204" charset="-122"/>
                    <a:cs typeface="+mn-cs"/>
                  </a:rPr>
                  <a:t>qv(z|σ(τ)) 是一个随着 τ 动态变化的任意概率分布，由参数 v 表示</a:t>
                </a: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mc:Choice>
        <mc:Fallback>
          <p:sp>
            <p:nvSpPr>
              <p:cNvPr id="3" name="备注占位符 2"/>
              <p:cNvSpPr>
                <a:spLocks noRot="1" noChangeAspect="1" noMove="1" noResize="1" noEditPoints="1" noAdjustHandles="1" noChangeArrowheads="1" noChangeShapeType="1" noTextEdit="1"/>
              </p:cNvSpPr>
              <p:nvPr>
                <p:ph type="body" idx="1"/>
              </p:nvPr>
            </p:nvSpPr>
            <p:spPr>
              <a:blipFill rotWithShape="1">
                <a:blip r:embed="rId3"/>
                <a:stretch>
                  <a:fillRect/>
                </a:stretch>
              </a:blipFill>
            </p:spPr>
            <p:txBody>
              <a:bodyPr/>
              <a:lstStyle/>
              <a:p>
                <a:r>
                  <a:rPr lang="zh-CN" altLang="en-US">
                    <a:noFill/>
                  </a:rPr>
                  <a:t> </a:t>
                </a:r>
              </a:p>
            </p:txBody>
          </p:sp>
        </mc:Fallback>
      </mc:AlternateContent>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互信息和熵之间的关系具有</a:t>
            </a:r>
            <a:r>
              <a:rPr lang="zh-CN" altLang="en-US" sz="1600" kern="1200" dirty="0">
                <a:solidFill>
                  <a:schemeClr val="tx1"/>
                </a:solidFill>
                <a:effectLst/>
                <a:latin typeface="微软雅黑" panose="020B0503020204020204" charset="-122"/>
                <a:ea typeface="微软雅黑" panose="020B0503020204020204" charset="-122"/>
                <a:cs typeface="+mn-cs"/>
              </a:rPr>
              <a:t>对称性</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条件熵形式化定义</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条件相对熵</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a:t>
            </a:r>
            <a:r>
              <a:rPr lang="en-US" altLang="zh-CN" sz="1600" kern="1200" dirty="0">
                <a:solidFill>
                  <a:schemeClr val="tx1"/>
                </a:solidFill>
                <a:effectLst/>
                <a:latin typeface="微软雅黑" panose="020B0503020204020204" charset="-122"/>
                <a:ea typeface="微软雅黑" panose="020B0503020204020204" charset="-122"/>
                <a:cs typeface="+mn-cs"/>
              </a:rPr>
              <a:t>a</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(b)</a:t>
            </a:r>
            <a:r>
              <a:rPr lang="zh-CN" altLang="en-US" sz="1600" kern="1200" dirty="0">
                <a:solidFill>
                  <a:schemeClr val="tx1"/>
                </a:solidFill>
                <a:effectLst/>
                <a:latin typeface="微软雅黑" panose="020B0503020204020204" charset="-122"/>
                <a:ea typeface="微软雅黑" panose="020B0503020204020204" charset="-122"/>
                <a:cs typeface="+mn-cs"/>
              </a:rPr>
              <a:t>验证均匀分层策略的影响。图(a)显示，在z上使用统一策略的MAVEN的性能比学习策略差。</a:t>
            </a:r>
            <a:r>
              <a:rPr lang="zh-CN" altLang="en-US" dirty="0">
                <a:effectLst/>
                <a:sym typeface="+mn-ea"/>
              </a:rPr>
              <a:t>图(</a:t>
            </a:r>
            <a:r>
              <a:rPr lang="en-US" altLang="zh-CN" dirty="0">
                <a:effectLst/>
                <a:sym typeface="+mn-ea"/>
              </a:rPr>
              <a:t>b</a:t>
            </a:r>
            <a:r>
              <a:rPr lang="zh-CN" altLang="en-US" dirty="0">
                <a:effectLst/>
                <a:sym typeface="+mn-ea"/>
              </a:rPr>
              <a:t>)显示，</a:t>
            </a:r>
            <a:r>
              <a:rPr lang="zh-CN" altLang="en-US" sz="1600" kern="1200" dirty="0">
                <a:solidFill>
                  <a:schemeClr val="tx1"/>
                </a:solidFill>
                <a:effectLst/>
                <a:latin typeface="微软雅黑" panose="020B0503020204020204" charset="-122"/>
                <a:ea typeface="微软雅黑" panose="020B0503020204020204" charset="-122"/>
                <a:cs typeface="+mn-cs"/>
              </a:rPr>
              <a:t>使用统一的分级策略和没有变化的MI损失来鼓励多样性会导致性能进一步下降。图</a:t>
            </a:r>
            <a:r>
              <a:rPr lang="en-US" altLang="zh-CN" sz="1600" kern="1200" dirty="0">
                <a:solidFill>
                  <a:schemeClr val="tx1"/>
                </a:solidFill>
                <a:effectLst/>
                <a:latin typeface="微软雅黑" panose="020B0503020204020204" charset="-122"/>
                <a:ea typeface="微软雅黑" panose="020B0503020204020204" charset="-122"/>
                <a:cs typeface="+mn-cs"/>
              </a:rPr>
              <a:t>(c)</a:t>
            </a:r>
            <a:r>
              <a:rPr lang="zh-CN" altLang="en-US" sz="1600" kern="1200" dirty="0">
                <a:solidFill>
                  <a:schemeClr val="tx1"/>
                </a:solidFill>
                <a:effectLst/>
                <a:latin typeface="微软雅黑" panose="020B0503020204020204" charset="-122"/>
                <a:ea typeface="微软雅黑" panose="020B0503020204020204" charset="-122"/>
                <a:cs typeface="+mn-cs"/>
              </a:rPr>
              <a:t>采用正态分布以及没有变化的</a:t>
            </a:r>
            <a:r>
              <a:rPr lang="en-US" altLang="zh-CN" sz="1600" kern="1200" dirty="0">
                <a:solidFill>
                  <a:schemeClr val="tx1"/>
                </a:solidFill>
                <a:effectLst/>
                <a:latin typeface="微软雅黑" panose="020B0503020204020204" charset="-122"/>
                <a:ea typeface="微软雅黑" panose="020B0503020204020204" charset="-122"/>
                <a:cs typeface="+mn-cs"/>
              </a:rPr>
              <a:t>MI</a:t>
            </a:r>
            <a:r>
              <a:rPr lang="zh-CN" altLang="en-US" sz="1600" kern="1200" dirty="0">
                <a:solidFill>
                  <a:schemeClr val="tx1"/>
                </a:solidFill>
                <a:effectLst/>
                <a:latin typeface="微软雅黑" panose="020B0503020204020204" charset="-122"/>
                <a:ea typeface="微软雅黑" panose="020B0503020204020204" charset="-122"/>
                <a:cs typeface="+mn-cs"/>
              </a:rPr>
              <a:t>损失，效果比图</a:t>
            </a:r>
            <a:r>
              <a:rPr lang="en-US" altLang="zh-CN" sz="1600" kern="1200" dirty="0">
                <a:solidFill>
                  <a:schemeClr val="tx1"/>
                </a:solidFill>
                <a:effectLst/>
                <a:latin typeface="微软雅黑" panose="020B0503020204020204" charset="-122"/>
                <a:ea typeface="微软雅黑" panose="020B0503020204020204" charset="-122"/>
                <a:cs typeface="+mn-cs"/>
              </a:rPr>
              <a:t>(b)</a:t>
            </a:r>
            <a:r>
              <a:rPr lang="zh-CN" altLang="en-US" sz="1600" kern="1200" dirty="0">
                <a:solidFill>
                  <a:schemeClr val="tx1"/>
                </a:solidFill>
                <a:effectLst/>
                <a:latin typeface="微软雅黑" panose="020B0503020204020204" charset="-122"/>
                <a:ea typeface="微软雅黑" panose="020B0503020204020204" charset="-122"/>
                <a:cs typeface="+mn-cs"/>
              </a:rPr>
              <a:t>好了一点。图</a:t>
            </a:r>
            <a:r>
              <a:rPr lang="en-US" altLang="zh-CN" sz="1600" kern="1200" dirty="0">
                <a:solidFill>
                  <a:schemeClr val="tx1"/>
                </a:solidFill>
                <a:effectLst/>
                <a:latin typeface="微软雅黑" panose="020B0503020204020204" charset="-122"/>
                <a:ea typeface="微软雅黑" panose="020B0503020204020204" charset="-122"/>
                <a:cs typeface="+mn-cs"/>
              </a:rPr>
              <a:t>(d)</a:t>
            </a:r>
            <a:r>
              <a:rPr lang="zh-CN" altLang="en-US" sz="1600" kern="1200" dirty="0">
                <a:solidFill>
                  <a:schemeClr val="tx1"/>
                </a:solidFill>
                <a:effectLst/>
                <a:latin typeface="微软雅黑" panose="020B0503020204020204" charset="-122"/>
                <a:ea typeface="微软雅黑" panose="020B0503020204020204" charset="-122"/>
                <a:cs typeface="+mn-cs"/>
              </a:rPr>
              <a:t>展示了使用互信息损失的</a:t>
            </a:r>
            <a:r>
              <a:rPr lang="zh-CN" altLang="en-US" sz="1600" kern="1200" dirty="0">
                <a:solidFill>
                  <a:schemeClr val="tx1"/>
                </a:solidFill>
                <a:effectLst/>
                <a:latin typeface="微软雅黑" panose="020B0503020204020204" charset="-122"/>
                <a:ea typeface="微软雅黑" panose="020B0503020204020204" charset="-122"/>
                <a:cs typeface="+mn-cs"/>
              </a:rPr>
              <a:t>结果。</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最后一部分是未来工作</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dirty="0"/>
              <a:t>潜在变量与分层策略结合：</a:t>
            </a:r>
            <a:endParaRPr dirty="0"/>
          </a:p>
          <a:p>
            <a:r>
              <a:rPr dirty="0"/>
              <a:t>MAVEN 引入了一个共享的潜在变量，智能体的行为通过分层策略进行条件化。这种设计使智能体能够在执行时利用潜在变量，实现更有效的协调与探索。</a:t>
            </a:r>
            <a:endParaRPr dirty="0"/>
          </a:p>
          <a:p>
            <a:r>
              <a:rPr dirty="0"/>
              <a:t>隐变量与轨迹之间互信息最大化：</a:t>
            </a:r>
            <a:endParaRPr dirty="0"/>
          </a:p>
          <a:p>
            <a:r>
              <a:rPr dirty="0"/>
              <a:t>MAVEN通过最大化轨迹与潜在变量之间的互信息，鼓励多样化的行为模式，避免智能体陷入次优策略。</a:t>
            </a:r>
            <a:endParaRPr dirty="0"/>
          </a:p>
          <a:p>
            <a:r>
              <a:rPr lang="zh-CN" dirty="0"/>
              <a:t>作者的未来工作</a:t>
            </a:r>
            <a:r>
              <a:rPr dirty="0"/>
              <a:t>是为其他CTDE算法开发类似于QMIX的理论分析。</a:t>
            </a:r>
            <a:r>
              <a:rPr lang="zh-CN" dirty="0"/>
              <a:t>此外，作者</a:t>
            </a:r>
            <a:r>
              <a:rPr dirty="0"/>
              <a:t>还想对</a:t>
            </a:r>
            <a:r>
              <a:rPr lang="zh-CN" dirty="0"/>
              <a:t>隐变量</a:t>
            </a:r>
            <a:r>
              <a:rPr dirty="0"/>
              <a:t>z为连续时的MAVEN进行实证评价。</a:t>
            </a:r>
            <a:endParaRPr dirty="0"/>
          </a:p>
          <a:p>
            <a:endParaRPr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首先介绍第一篇</a:t>
            </a:r>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ym typeface="+mn-ea"/>
              </a:rPr>
              <a:t>基于影响的多智能体探索</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sz="1600" kern="1200" dirty="0">
                <a:solidFill>
                  <a:schemeClr val="tx1"/>
                </a:solidFill>
                <a:effectLst/>
                <a:latin typeface="微软雅黑" panose="020B0503020204020204" charset="-122"/>
                <a:ea typeface="微软雅黑" panose="020B0503020204020204" charset="-122"/>
                <a:cs typeface="+mn-cs"/>
              </a:rPr>
              <a:t>这篇文章提出了两种方法来解决多智能体环境中的探索效率低问题，特别是在稀疏奖励任务中。</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这篇文章提出了</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个</a:t>
            </a:r>
            <a:r>
              <a:rPr lang="zh-CN" altLang="en-US" sz="1600" kern="1200" dirty="0">
                <a:solidFill>
                  <a:schemeClr val="tx1"/>
                </a:solidFill>
                <a:effectLst/>
                <a:latin typeface="微软雅黑" panose="020B0503020204020204" charset="-122"/>
                <a:ea typeface="微软雅黑" panose="020B0503020204020204" charset="-122"/>
                <a:cs typeface="+mn-cs"/>
              </a:rPr>
              <a:t>算法</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信息理论影响下的探索（EITI）：该方法利用互信息来捕捉智能体之间转移动态的相互依赖性，从而优化它们的探索过程。通过最大化智能体之间的互信息，EITI鼓励智能体访问那些能够影响其他智能体学习过程的关键状态。</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决策理论影响下的探索（EDTI）：EDTI引入了一种新的内在奖励，即交互价值（VoI），来量化一个智能体的行为对其他智能体预期回报的影响。通过优化VoI，智能体能够更好地协调探索，并学习更复杂的合作策略。</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任务的目标是每个智能体学习一个策略π</a:t>
            </a:r>
            <a:r>
              <a:rPr lang="en-US" altLang="zh-CN" dirty="0"/>
              <a:t>i</a:t>
            </a:r>
            <a:r>
              <a:rPr lang="zh-CN" altLang="en-US" dirty="0"/>
              <a:t>，共同最大化团队奖励，也就是性能。联合策略π推导出动作值函数Qext；a)= Eτ [Ph t=0 r t js 0=s；a 0=a;π]，状态价值函数V ext；π(s)= maxa Qext；A)，其中τ为回合轨迹，h为horizon，其实就是每回合最大</a:t>
            </a:r>
            <a:r>
              <a:rPr lang="zh-CN" altLang="en-US" dirty="0"/>
              <a:t>长度。</a:t>
            </a:r>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sz="1600" kern="1200" dirty="0">
                <a:solidFill>
                  <a:schemeClr val="tx1"/>
                </a:solidFill>
                <a:effectLst/>
                <a:latin typeface="微软雅黑" panose="020B0503020204020204" charset="-122"/>
                <a:ea typeface="微软雅黑" panose="020B0503020204020204" charset="-122"/>
                <a:cs typeface="+mn-cs"/>
              </a:rPr>
              <a:t>介绍一下基于影响的多智能体合作</a:t>
            </a:r>
            <a:r>
              <a:rPr lang="zh-CN" altLang="en-US" sz="1600" kern="1200" dirty="0">
                <a:solidFill>
                  <a:schemeClr val="tx1"/>
                </a:solidFill>
                <a:effectLst/>
                <a:latin typeface="微软雅黑" panose="020B0503020204020204" charset="-122"/>
                <a:ea typeface="微软雅黑" panose="020B0503020204020204" charset="-122"/>
                <a:cs typeface="+mn-cs"/>
              </a:rPr>
              <a:t>探索</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这篇文章考虑到合作多智能体系统中智能体之间的交互。为了鼓励互动，这篇文章提出了一个影响值，旨在量化一个智能体对其他智能体探索过程的影响。最大化这个值将鼓励智能体更频繁地访问交互点，通过这些交互点，智能体团队可以达到分散探索很少访问的状态或者</a:t>
            </a:r>
            <a:r>
              <a:rPr lang="zh-CN" altLang="en-US" sz="1600" kern="1200" dirty="0">
                <a:solidFill>
                  <a:schemeClr val="tx1"/>
                </a:solidFill>
                <a:effectLst/>
                <a:latin typeface="微软雅黑" panose="020B0503020204020204" charset="-122"/>
                <a:ea typeface="微软雅黑" panose="020B0503020204020204" charset="-122"/>
                <a:cs typeface="+mn-cs"/>
              </a:rPr>
              <a:t>轨迹。在接下来的章节中，我们将提供两种方法来制定具有此类属性的影响值，从而导致两种勘探策略。</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其中p0为初始状态分布，π−i为除了智能体i以外其他智能体的联合策略，V int为智能体i的内在状态价值函数，也就是说，这个内在状态价值采用内在奖励训练。</a:t>
            </a:r>
            <a:r>
              <a:rPr lang="en-US" altLang="zh-CN" sz="1600" kern="1200" dirty="0">
                <a:solidFill>
                  <a:schemeClr val="tx1"/>
                </a:solidFill>
                <a:effectLst/>
                <a:latin typeface="微软雅黑" panose="020B0503020204020204" charset="-122"/>
                <a:ea typeface="微软雅黑" panose="020B0503020204020204" charset="-122"/>
                <a:cs typeface="+mn-cs"/>
              </a:rPr>
              <a:t>I</a:t>
            </a:r>
            <a:r>
              <a:rPr lang="zh-CN" altLang="en-US" sz="1600" kern="1200" dirty="0">
                <a:solidFill>
                  <a:schemeClr val="tx1"/>
                </a:solidFill>
                <a:effectLst/>
                <a:latin typeface="微软雅黑" panose="020B0503020204020204" charset="-122"/>
                <a:ea typeface="微软雅黑" panose="020B0503020204020204" charset="-122"/>
                <a:cs typeface="+mn-cs"/>
              </a:rPr>
              <a:t>为智能体</a:t>
            </a:r>
            <a:r>
              <a:rPr lang="en-US" altLang="zh-CN" sz="1600" kern="1200" dirty="0">
                <a:solidFill>
                  <a:schemeClr val="tx1"/>
                </a:solidFill>
                <a:effectLst/>
                <a:latin typeface="微软雅黑" panose="020B0503020204020204" charset="-122"/>
                <a:ea typeface="微软雅黑" panose="020B0503020204020204" charset="-122"/>
                <a:cs typeface="+mn-cs"/>
              </a:rPr>
              <a:t>i</a:t>
            </a:r>
            <a:r>
              <a:rPr lang="zh-CN" altLang="en-US" sz="1600" kern="1200" dirty="0">
                <a:solidFill>
                  <a:schemeClr val="tx1"/>
                </a:solidFill>
                <a:effectLst/>
                <a:latin typeface="微软雅黑" panose="020B0503020204020204" charset="-122"/>
                <a:ea typeface="微软雅黑" panose="020B0503020204020204" charset="-122"/>
                <a:cs typeface="+mn-cs"/>
              </a:rPr>
              <a:t>对其他智能体</a:t>
            </a:r>
            <a:r>
              <a:rPr lang="zh-CN" altLang="en-US" sz="1600" kern="1200" dirty="0">
                <a:solidFill>
                  <a:schemeClr val="tx1"/>
                </a:solidFill>
                <a:effectLst/>
                <a:latin typeface="微软雅黑" panose="020B0503020204020204" charset="-122"/>
                <a:ea typeface="微软雅黑" panose="020B0503020204020204" charset="-122"/>
                <a:cs typeface="+mn-cs"/>
              </a:rPr>
              <a:t>的影响值，β &gt; 0为</a:t>
            </a:r>
            <a:r>
              <a:rPr lang="zh-CN" altLang="en-US" sz="1600" kern="1200" dirty="0">
                <a:solidFill>
                  <a:schemeClr val="tx1"/>
                </a:solidFill>
                <a:effectLst/>
                <a:latin typeface="微软雅黑" panose="020B0503020204020204" charset="-122"/>
                <a:ea typeface="微软雅黑" panose="020B0503020204020204" charset="-122"/>
                <a:cs typeface="+mn-cs"/>
              </a:rPr>
              <a:t>权重。</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公式</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到</a:t>
            </a:r>
            <a:r>
              <a:rPr lang="en-US" altLang="zh-CN" sz="1600" kern="1200" dirty="0">
                <a:solidFill>
                  <a:schemeClr val="tx1"/>
                </a:solidFill>
                <a:effectLst/>
                <a:latin typeface="微软雅黑" panose="020B0503020204020204" charset="-122"/>
                <a:ea typeface="微软雅黑" panose="020B0503020204020204" charset="-122"/>
                <a:cs typeface="+mn-cs"/>
              </a:rPr>
              <a:t>(4)</a:t>
            </a:r>
            <a:r>
              <a:rPr lang="zh-CN" altLang="en-US" sz="1600" kern="1200" dirty="0">
                <a:solidFill>
                  <a:schemeClr val="tx1"/>
                </a:solidFill>
                <a:effectLst/>
                <a:latin typeface="微软雅黑" panose="020B0503020204020204" charset="-122"/>
                <a:ea typeface="微软雅黑" panose="020B0503020204020204" charset="-122"/>
                <a:cs typeface="+mn-cs"/>
              </a:rPr>
              <a:t>解释了外在和内在的区别。公式</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说明总奖励函数为外在奖励，也就是环境中采集的奖励与内在奖励，也就是驱动探索的奖励之和。公式（</a:t>
            </a:r>
            <a:r>
              <a:rPr lang="en-US" altLang="zh-CN" sz="1600" kern="1200" dirty="0">
                <a:solidFill>
                  <a:schemeClr val="tx1"/>
                </a:solidFill>
                <a:effectLst/>
                <a:latin typeface="微软雅黑" panose="020B0503020204020204" charset="-122"/>
                <a:ea typeface="微软雅黑" panose="020B0503020204020204" charset="-122"/>
                <a:cs typeface="+mn-cs"/>
              </a:rPr>
              <a:t>3</a:t>
            </a:r>
            <a:r>
              <a:rPr lang="zh-CN" altLang="en-US" sz="1600" kern="1200" dirty="0">
                <a:solidFill>
                  <a:schemeClr val="tx1"/>
                </a:solidFill>
                <a:effectLst/>
                <a:latin typeface="微软雅黑" panose="020B0503020204020204" charset="-122"/>
                <a:ea typeface="微软雅黑" panose="020B0503020204020204" charset="-122"/>
                <a:cs typeface="+mn-cs"/>
              </a:rPr>
              <a:t>）说明了总的状态价值函数为用外在奖励得到的状态价值加上用内在奖励得到的状态价值之和。公式</a:t>
            </a:r>
            <a:r>
              <a:rPr lang="en-US" altLang="zh-CN" sz="1600" kern="1200" dirty="0">
                <a:solidFill>
                  <a:schemeClr val="tx1"/>
                </a:solidFill>
                <a:effectLst/>
                <a:latin typeface="微软雅黑" panose="020B0503020204020204" charset="-122"/>
                <a:ea typeface="微软雅黑" panose="020B0503020204020204" charset="-122"/>
                <a:cs typeface="+mn-cs"/>
              </a:rPr>
              <a:t>(4)</a:t>
            </a:r>
            <a:r>
              <a:rPr lang="zh-CN" altLang="en-US" sz="1600" kern="1200" dirty="0">
                <a:solidFill>
                  <a:schemeClr val="tx1"/>
                </a:solidFill>
                <a:effectLst/>
                <a:latin typeface="微软雅黑" panose="020B0503020204020204" charset="-122"/>
                <a:ea typeface="微软雅黑" panose="020B0503020204020204" charset="-122"/>
                <a:cs typeface="+mn-cs"/>
              </a:rPr>
              <a:t>根据公式</a:t>
            </a:r>
            <a:r>
              <a:rPr lang="en-US" altLang="zh-CN" sz="1600" kern="1200" dirty="0">
                <a:solidFill>
                  <a:schemeClr val="tx1"/>
                </a:solidFill>
                <a:effectLst/>
                <a:latin typeface="微软雅黑" panose="020B0503020204020204" charset="-122"/>
                <a:ea typeface="微软雅黑" panose="020B0503020204020204" charset="-122"/>
                <a:cs typeface="+mn-cs"/>
              </a:rPr>
              <a:t>(3)</a:t>
            </a:r>
            <a:r>
              <a:rPr lang="zh-CN" altLang="en-US" sz="1600" kern="1200" dirty="0">
                <a:solidFill>
                  <a:schemeClr val="tx1"/>
                </a:solidFill>
                <a:effectLst/>
                <a:latin typeface="微软雅黑" panose="020B0503020204020204" charset="-122"/>
                <a:ea typeface="微软雅黑" panose="020B0503020204020204" charset="-122"/>
                <a:cs typeface="+mn-cs"/>
              </a:rPr>
              <a:t>得到的总状态价值函数从而得到总的动作</a:t>
            </a:r>
            <a:r>
              <a:rPr lang="zh-CN" altLang="en-US" sz="1600" kern="1200" dirty="0">
                <a:solidFill>
                  <a:schemeClr val="tx1"/>
                </a:solidFill>
                <a:effectLst/>
                <a:latin typeface="微软雅黑" panose="020B0503020204020204" charset="-122"/>
                <a:ea typeface="微软雅黑" panose="020B0503020204020204" charset="-122"/>
                <a:cs typeface="+mn-cs"/>
              </a:rPr>
              <a:t>价值函数。</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sz="1600" kern="1200" dirty="0">
                <a:solidFill>
                  <a:schemeClr val="tx1"/>
                </a:solidFill>
                <a:effectLst/>
                <a:latin typeface="微软雅黑" panose="020B0503020204020204" charset="-122"/>
                <a:ea typeface="微软雅黑" panose="020B0503020204020204" charset="-122"/>
                <a:cs typeface="+mn-cs"/>
              </a:rPr>
              <a:t>在这篇文章的学习框架中，一个关键问题是定义影响值i，就是我刚刚标红的那个变量。接下来这篇文章提出了</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个算法来量化这个影响值。首先是</a:t>
            </a:r>
            <a:r>
              <a:rPr lang="zh-CN" altLang="en-US" dirty="0">
                <a:effectLst/>
                <a:sym typeface="+mn-ea"/>
              </a:rPr>
              <a:t>信息理论影响下的探索（EITI）。这篇文章</a:t>
            </a:r>
            <a:r>
              <a:rPr lang="zh-CN" altLang="en-US" sz="1600" kern="1200" dirty="0">
                <a:solidFill>
                  <a:schemeClr val="tx1"/>
                </a:solidFill>
                <a:effectLst/>
                <a:latin typeface="微软雅黑" panose="020B0503020204020204" charset="-122"/>
                <a:ea typeface="微软雅黑" panose="020B0503020204020204" charset="-122"/>
                <a:cs typeface="+mn-cs"/>
              </a:rPr>
              <a:t>为了简单起见，从两个智能体的情况开始。</a:t>
            </a:r>
            <a:r>
              <a:rPr lang="en-US" altLang="zh-CN" sz="1600" kern="1200" dirty="0">
                <a:solidFill>
                  <a:schemeClr val="tx1"/>
                </a:solidFill>
                <a:effectLst/>
                <a:latin typeface="微软雅黑" panose="020B0503020204020204" charset="-122"/>
                <a:ea typeface="微软雅黑" panose="020B0503020204020204" charset="-122"/>
                <a:cs typeface="+mn-cs"/>
              </a:rPr>
              <a:t>EITI</a:t>
            </a:r>
            <a:r>
              <a:rPr lang="zh-CN" altLang="en-US" sz="1600" kern="1200" dirty="0">
                <a:solidFill>
                  <a:schemeClr val="tx1"/>
                </a:solidFill>
                <a:effectLst/>
                <a:latin typeface="微软雅黑" panose="020B0503020204020204" charset="-122"/>
                <a:ea typeface="微软雅黑" panose="020B0503020204020204" charset="-122"/>
                <a:cs typeface="+mn-cs"/>
              </a:rPr>
              <a:t>使用智能体轨迹之间的互信息来衡量一个智能体对其他智能体学习过程的影响。这种互信息被定义为在给定另一个智能体的状态和动作的情况下，一个智能体状态转换的信息增益。如公式</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所示。</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式中s = (s1；S2)为关节状态，a = (a1；a2)为联合行为，Si和Ai为智能体i的状态和行为的随机变量，服从于联合策略π的分布。所以我们定义Iπ 2j1为MIπ 2j1 (s2；S1;A1jS2;A2)，捕获代理之间的转换交互。优化这个目标鼓励智能体1访问能够影响智能体2转移概率的临界点。我们称这种勘探方法为信息影响勘探（EITI）。公式</a:t>
            </a:r>
            <a:r>
              <a:rPr lang="en-US" altLang="zh-CN" sz="1600" kern="1200" dirty="0">
                <a:solidFill>
                  <a:schemeClr val="tx1"/>
                </a:solidFill>
                <a:effectLst/>
                <a:latin typeface="微软雅黑" panose="020B0503020204020204" charset="-122"/>
                <a:ea typeface="微软雅黑" panose="020B0503020204020204" charset="-122"/>
                <a:cs typeface="+mn-cs"/>
              </a:rPr>
              <a:t>(6)</a:t>
            </a:r>
            <a:r>
              <a:rPr lang="zh-CN" altLang="en-US" sz="1600" kern="1200" dirty="0">
                <a:solidFill>
                  <a:schemeClr val="tx1"/>
                </a:solidFill>
                <a:effectLst/>
                <a:latin typeface="微软雅黑" panose="020B0503020204020204" charset="-122"/>
                <a:ea typeface="微软雅黑" panose="020B0503020204020204" charset="-122"/>
                <a:cs typeface="+mn-cs"/>
              </a:rPr>
              <a:t>是对公式</a:t>
            </a:r>
            <a:r>
              <a:rPr lang="en-US" altLang="zh-CN" sz="1600" kern="1200" dirty="0">
                <a:solidFill>
                  <a:schemeClr val="tx1"/>
                </a:solidFill>
                <a:effectLst/>
                <a:latin typeface="微软雅黑" panose="020B0503020204020204" charset="-122"/>
                <a:ea typeface="微软雅黑" panose="020B0503020204020204" charset="-122"/>
                <a:cs typeface="+mn-cs"/>
              </a:rPr>
              <a:t>(5)</a:t>
            </a:r>
            <a:r>
              <a:rPr lang="zh-CN" altLang="en-US" sz="1600" kern="1200" dirty="0">
                <a:solidFill>
                  <a:schemeClr val="tx1"/>
                </a:solidFill>
                <a:effectLst/>
                <a:latin typeface="微软雅黑" panose="020B0503020204020204" charset="-122"/>
                <a:ea typeface="微软雅黑" panose="020B0503020204020204" charset="-122"/>
                <a:cs typeface="+mn-cs"/>
              </a:rPr>
              <a:t>求梯度，进行优化影响值目标，红框内的部分在论文的证明部分被证明等于</a:t>
            </a:r>
            <a:r>
              <a:rPr lang="en-US" altLang="zh-CN" sz="1600" kern="1200" dirty="0">
                <a:solidFill>
                  <a:schemeClr val="tx1"/>
                </a:solidFill>
                <a:effectLst/>
                <a:latin typeface="微软雅黑" panose="020B0503020204020204" charset="-122"/>
                <a:ea typeface="微软雅黑" panose="020B0503020204020204" charset="-122"/>
                <a:cs typeface="+mn-cs"/>
              </a:rPr>
              <a:t>0</a:t>
            </a:r>
            <a:r>
              <a:rPr lang="zh-CN" altLang="en-US" sz="1600" kern="1200" dirty="0">
                <a:solidFill>
                  <a:schemeClr val="tx1"/>
                </a:solidFill>
                <a:effectLst/>
                <a:latin typeface="微软雅黑" panose="020B0503020204020204" charset="-122"/>
                <a:ea typeface="微软雅黑" panose="020B0503020204020204" charset="-122"/>
                <a:cs typeface="+mn-cs"/>
              </a:rPr>
              <a:t>。</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那么只需要优化蓝色框</a:t>
            </a:r>
            <a:r>
              <a:rPr lang="zh-CN" altLang="en-US" sz="1600" kern="1200" dirty="0">
                <a:solidFill>
                  <a:schemeClr val="tx1"/>
                </a:solidFill>
                <a:effectLst/>
                <a:latin typeface="微软雅黑" panose="020B0503020204020204" charset="-122"/>
                <a:ea typeface="微软雅黑" panose="020B0503020204020204" charset="-122"/>
                <a:cs typeface="+mn-cs"/>
              </a:rPr>
              <a:t>内第一项即可</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第三项，也就是红色框内部分，这篇文章称之为EITI奖励，当智能体之间的转移是独立的，即满足公式</a:t>
            </a:r>
            <a:r>
              <a:rPr lang="en-US" altLang="zh-CN" sz="1600" kern="1200" dirty="0">
                <a:solidFill>
                  <a:schemeClr val="tx1"/>
                </a:solidFill>
                <a:effectLst/>
                <a:latin typeface="微软雅黑" panose="020B0503020204020204" charset="-122"/>
                <a:ea typeface="微软雅黑" panose="020B0503020204020204" charset="-122"/>
                <a:cs typeface="+mn-cs"/>
              </a:rPr>
              <a:t>(9)</a:t>
            </a:r>
            <a:r>
              <a:rPr lang="zh-CN" altLang="en-US" sz="1600" kern="1200" dirty="0">
                <a:solidFill>
                  <a:schemeClr val="tx1"/>
                </a:solidFill>
                <a:effectLst/>
                <a:latin typeface="微软雅黑" panose="020B0503020204020204" charset="-122"/>
                <a:ea typeface="微软雅黑" panose="020B0503020204020204" charset="-122"/>
                <a:cs typeface="+mn-cs"/>
              </a:rPr>
              <a:t>时时，该项为0；也就是说，智能体</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的状态转移不受智能体</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的影响，智能体</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的状态和动作无法影响状态转移过程。而当 智能体</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的动作和状态增加了智能体2转移到下一时刻状态st+1的概率时，该项为正。也就是说，此时由于智能体</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的影响，智能体</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比独自影响转移到下一时刻状态</a:t>
            </a:r>
            <a:r>
              <a:rPr lang="en-US" altLang="zh-CN" sz="1600" kern="1200" dirty="0">
                <a:solidFill>
                  <a:schemeClr val="tx1"/>
                </a:solidFill>
                <a:effectLst/>
                <a:latin typeface="微软雅黑" panose="020B0503020204020204" charset="-122"/>
                <a:ea typeface="微软雅黑" panose="020B0503020204020204" charset="-122"/>
                <a:cs typeface="+mn-cs"/>
              </a:rPr>
              <a:t>st+1</a:t>
            </a:r>
            <a:r>
              <a:rPr lang="zh-CN" altLang="en-US" sz="1600" kern="1200" dirty="0">
                <a:solidFill>
                  <a:schemeClr val="tx1"/>
                </a:solidFill>
                <a:effectLst/>
                <a:latin typeface="微软雅黑" panose="020B0503020204020204" charset="-122"/>
                <a:ea typeface="微软雅黑" panose="020B0503020204020204" charset="-122"/>
                <a:cs typeface="+mn-cs"/>
              </a:rPr>
              <a:t>的概率更高，此时分数大于</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，使得红色框内的项为正。奖励越大越好，也就是说</a:t>
            </a:r>
            <a:r>
              <a:rPr lang="zh-CN" altLang="en-US" sz="1600" kern="1200" dirty="0">
                <a:solidFill>
                  <a:schemeClr val="tx1"/>
                </a:solidFill>
                <a:effectLst/>
                <a:latin typeface="微软雅黑" panose="020B0503020204020204" charset="-122"/>
                <a:ea typeface="微软雅黑" panose="020B0503020204020204" charset="-122"/>
                <a:cs typeface="+mn-cs"/>
              </a:rPr>
              <a:t>该奖励函数鼓励智能体1更频繁地访问那些能够影响智能体2轨迹的状态-动作对。</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然后是这篇文章提出的第二个算法，决策理论影响探索</a:t>
            </a:r>
            <a:r>
              <a:rPr lang="en-US" altLang="zh-CN" sz="1600" kern="1200" dirty="0">
                <a:solidFill>
                  <a:schemeClr val="tx1"/>
                </a:solidFill>
                <a:effectLst/>
                <a:latin typeface="微软雅黑" panose="020B0503020204020204" charset="-122"/>
                <a:ea typeface="微软雅黑" panose="020B0503020204020204" charset="-122"/>
                <a:cs typeface="+mn-cs"/>
              </a:rPr>
              <a:t>EDTI，该方法基于I的决策理论度量，称为交互价值（VoI），它分离了过渡影响和奖励影响。VoI定义为在不考虑另一个agent（</a:t>
            </a:r>
            <a:r>
              <a:rPr lang="zh-CN" altLang="en-US" sz="1600" kern="1200" dirty="0">
                <a:solidFill>
                  <a:schemeClr val="tx1"/>
                </a:solidFill>
                <a:effectLst/>
                <a:latin typeface="微软雅黑" panose="020B0503020204020204" charset="-122"/>
                <a:ea typeface="微软雅黑" panose="020B0503020204020204" charset="-122"/>
                <a:cs typeface="+mn-cs"/>
              </a:rPr>
              <a:t>在这里是智能体</a:t>
            </a:r>
            <a:r>
              <a:rPr lang="en-US" altLang="zh-CN" sz="1600" kern="1200" dirty="0">
                <a:solidFill>
                  <a:schemeClr val="tx1"/>
                </a:solidFill>
                <a:effectLst/>
                <a:latin typeface="微软雅黑" panose="020B0503020204020204" charset="-122"/>
                <a:ea typeface="微软雅黑" panose="020B0503020204020204" charset="-122"/>
                <a:cs typeface="+mn-cs"/>
              </a:rPr>
              <a:t>1）的状态和行为的情况下，一个agent（</a:t>
            </a:r>
            <a:r>
              <a:rPr lang="zh-CN" altLang="en-US" sz="1600" kern="1200" dirty="0">
                <a:solidFill>
                  <a:schemeClr val="tx1"/>
                </a:solidFill>
                <a:effectLst/>
                <a:latin typeface="微软雅黑" panose="020B0503020204020204" charset="-122"/>
                <a:ea typeface="微软雅黑" panose="020B0503020204020204" charset="-122"/>
                <a:cs typeface="+mn-cs"/>
              </a:rPr>
              <a:t>在这里是智能体</a:t>
            </a:r>
            <a:r>
              <a:rPr lang="en-US" altLang="zh-CN" sz="1600" kern="1200" dirty="0">
                <a:solidFill>
                  <a:schemeClr val="tx1"/>
                </a:solidFill>
                <a:effectLst/>
                <a:latin typeface="微软雅黑" panose="020B0503020204020204" charset="-122"/>
                <a:ea typeface="微软雅黑" panose="020B0503020204020204" charset="-122"/>
                <a:cs typeface="+mn-cs"/>
              </a:rPr>
              <a:t>2）的行为价值函数与其反事实行为价值函数之间的期望差值</a:t>
            </a:r>
            <a:r>
              <a:rPr lang="zh-CN" altLang="en-US" sz="1600" kern="1200" dirty="0">
                <a:solidFill>
                  <a:schemeClr val="tx1"/>
                </a:solidFill>
                <a:effectLst/>
                <a:latin typeface="微软雅黑" panose="020B0503020204020204" charset="-122"/>
                <a:ea typeface="微软雅黑" panose="020B0503020204020204" charset="-122"/>
                <a:cs typeface="+mn-cs"/>
              </a:rPr>
              <a:t>，交互价值</a:t>
            </a:r>
            <a:r>
              <a:rPr lang="en-US" altLang="zh-CN" sz="1600" kern="1200" dirty="0">
                <a:solidFill>
                  <a:schemeClr val="tx1"/>
                </a:solidFill>
                <a:effectLst/>
                <a:latin typeface="微软雅黑" panose="020B0503020204020204" charset="-122"/>
                <a:ea typeface="微软雅黑" panose="020B0503020204020204" charset="-122"/>
                <a:cs typeface="+mn-cs"/>
              </a:rPr>
              <a:t>VOI</a:t>
            </a:r>
            <a:r>
              <a:rPr lang="zh-CN" altLang="en-US" sz="1600" kern="1200" dirty="0">
                <a:solidFill>
                  <a:schemeClr val="tx1"/>
                </a:solidFill>
                <a:effectLst/>
                <a:latin typeface="微软雅黑" panose="020B0503020204020204" charset="-122"/>
                <a:ea typeface="微软雅黑" panose="020B0503020204020204" charset="-122"/>
                <a:cs typeface="+mn-cs"/>
              </a:rPr>
              <a:t>定义为公式</a:t>
            </a:r>
            <a:r>
              <a:rPr lang="en-US" altLang="zh-CN" sz="1600" kern="1200" dirty="0">
                <a:solidFill>
                  <a:schemeClr val="tx1"/>
                </a:solidFill>
                <a:effectLst/>
                <a:latin typeface="微软雅黑" panose="020B0503020204020204" charset="-122"/>
                <a:ea typeface="微软雅黑" panose="020B0503020204020204" charset="-122"/>
                <a:cs typeface="+mn-cs"/>
              </a:rPr>
              <a:t>(10)</a:t>
            </a:r>
            <a:endParaRPr lang="en-US" altLang="zh-CN"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sz="1600" kern="1200" dirty="0">
                <a:solidFill>
                  <a:schemeClr val="tx1"/>
                </a:solidFill>
                <a:effectLst/>
                <a:latin typeface="微软雅黑" panose="020B0503020204020204" charset="-122"/>
                <a:ea typeface="微软雅黑" panose="020B0503020204020204" charset="-122"/>
                <a:cs typeface="+mn-cs"/>
              </a:rPr>
              <a:t>式中Qπ 2 (s；一个;so2)为agent 2的期望奖励（</a:t>
            </a:r>
            <a:r>
              <a:rPr lang="zh-CN" altLang="en-US" sz="1600" kern="1200" dirty="0">
                <a:solidFill>
                  <a:schemeClr val="tx1"/>
                </a:solidFill>
                <a:effectLst/>
                <a:latin typeface="微软雅黑" panose="020B0503020204020204" charset="-122"/>
                <a:ea typeface="微软雅黑" panose="020B0503020204020204" charset="-122"/>
                <a:cs typeface="+mn-cs"/>
              </a:rPr>
              <a:t>请注意这里包含</a:t>
            </a:r>
            <a:r>
              <a:rPr lang="en-US" altLang="zh-CN" sz="1600" kern="1200" dirty="0">
                <a:solidFill>
                  <a:schemeClr val="tx1"/>
                </a:solidFill>
                <a:effectLst/>
                <a:latin typeface="微软雅黑" panose="020B0503020204020204" charset="-122"/>
                <a:ea typeface="微软雅黑" panose="020B0503020204020204" charset="-122"/>
                <a:cs typeface="+mn-cs"/>
              </a:rPr>
              <a:t>内在奖励</a:t>
            </a:r>
            <a:r>
              <a:rPr lang="zh-CN" altLang="en-US" sz="1600" kern="1200" dirty="0">
                <a:solidFill>
                  <a:schemeClr val="tx1"/>
                </a:solidFill>
                <a:effectLst/>
                <a:latin typeface="微软雅黑" panose="020B0503020204020204" charset="-122"/>
                <a:ea typeface="微软雅黑" panose="020B0503020204020204" charset="-122"/>
                <a:cs typeface="+mn-cs"/>
              </a:rPr>
              <a:t>，因为是</a:t>
            </a:r>
            <a:r>
              <a:rPr lang="en-US" altLang="zh-CN" sz="1600" kern="1200" dirty="0">
                <a:solidFill>
                  <a:schemeClr val="tx1"/>
                </a:solidFill>
                <a:effectLst/>
                <a:latin typeface="微软雅黑" panose="020B0503020204020204" charset="-122"/>
                <a:ea typeface="微软雅黑" panose="020B0503020204020204" charset="-122"/>
                <a:cs typeface="+mn-cs"/>
              </a:rPr>
              <a:t>V</a:t>
            </a:r>
            <a:r>
              <a:rPr lang="zh-CN" altLang="en-US" sz="1600" kern="1200" dirty="0">
                <a:solidFill>
                  <a:schemeClr val="tx1"/>
                </a:solidFill>
                <a:effectLst/>
                <a:latin typeface="微软雅黑" panose="020B0503020204020204" charset="-122"/>
                <a:ea typeface="微软雅黑" panose="020B0503020204020204" charset="-122"/>
                <a:cs typeface="+mn-cs"/>
              </a:rPr>
              <a:t>而不是</a:t>
            </a:r>
            <a:r>
              <a:rPr lang="en-US" altLang="zh-CN" sz="1600" kern="1200" dirty="0">
                <a:solidFill>
                  <a:schemeClr val="tx1"/>
                </a:solidFill>
                <a:effectLst/>
                <a:latin typeface="微软雅黑" panose="020B0503020204020204" charset="-122"/>
                <a:ea typeface="微软雅黑" panose="020B0503020204020204" charset="-122"/>
                <a:cs typeface="+mn-cs"/>
              </a:rPr>
              <a:t>Vext），</a:t>
            </a:r>
            <a:r>
              <a:rPr lang="zh-CN" altLang="en-US" sz="1600" kern="1200" dirty="0">
                <a:solidFill>
                  <a:schemeClr val="tx1"/>
                </a:solidFill>
                <a:effectLst/>
                <a:latin typeface="微软雅黑" panose="020B0503020204020204" charset="-122"/>
                <a:ea typeface="微软雅黑" panose="020B0503020204020204" charset="-122"/>
                <a:cs typeface="+mn-cs"/>
              </a:rPr>
              <a:t>如公式</a:t>
            </a:r>
            <a:r>
              <a:rPr lang="en-US" altLang="zh-CN" sz="1600" kern="1200" dirty="0">
                <a:solidFill>
                  <a:schemeClr val="tx1"/>
                </a:solidFill>
                <a:effectLst/>
                <a:latin typeface="微软雅黑" panose="020B0503020204020204" charset="-122"/>
                <a:ea typeface="微软雅黑" panose="020B0503020204020204" charset="-122"/>
                <a:cs typeface="+mn-cs"/>
              </a:rPr>
              <a:t>(11)</a:t>
            </a:r>
            <a:r>
              <a:rPr lang="zh-CN" altLang="en-US" sz="1600" kern="1200" dirty="0">
                <a:solidFill>
                  <a:schemeClr val="tx1"/>
                </a:solidFill>
                <a:effectLst/>
                <a:latin typeface="微软雅黑" panose="020B0503020204020204" charset="-122"/>
                <a:ea typeface="微软雅黑" panose="020B0503020204020204" charset="-122"/>
                <a:cs typeface="+mn-cs"/>
              </a:rPr>
              <a:t>所示，其计算就是简单的动作价值函数计算原理，之前的公式</a:t>
            </a:r>
            <a:r>
              <a:rPr lang="en-US" altLang="zh-CN" sz="1600" kern="1200" dirty="0">
                <a:solidFill>
                  <a:schemeClr val="tx1"/>
                </a:solidFill>
                <a:effectLst/>
                <a:latin typeface="微软雅黑" panose="020B0503020204020204" charset="-122"/>
                <a:ea typeface="微软雅黑" panose="020B0503020204020204" charset="-122"/>
                <a:cs typeface="+mn-cs"/>
              </a:rPr>
              <a:t>(4)</a:t>
            </a:r>
            <a:r>
              <a:rPr lang="zh-CN" altLang="en-US" sz="1600" kern="1200" dirty="0">
                <a:solidFill>
                  <a:schemeClr val="tx1"/>
                </a:solidFill>
                <a:effectLst/>
                <a:latin typeface="微软雅黑" panose="020B0503020204020204" charset="-122"/>
                <a:ea typeface="微软雅黑" panose="020B0503020204020204" charset="-122"/>
                <a:cs typeface="+mn-cs"/>
              </a:rPr>
              <a:t>有提到过。</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sz="1600" kern="1200" dirty="0">
                <a:solidFill>
                  <a:schemeClr val="tx1"/>
                </a:solidFill>
                <a:effectLst/>
                <a:latin typeface="微软雅黑" panose="020B0503020204020204" charset="-122"/>
                <a:ea typeface="微软雅黑" panose="020B0503020204020204" charset="-122"/>
                <a:cs typeface="+mn-cs"/>
              </a:rPr>
              <a:t>Q21</a:t>
            </a:r>
            <a:r>
              <a:rPr lang="zh-CN" altLang="en-US" sz="1600" kern="1200" dirty="0">
                <a:solidFill>
                  <a:schemeClr val="tx1"/>
                </a:solidFill>
                <a:effectLst/>
                <a:latin typeface="微软雅黑" panose="020B0503020204020204" charset="-122"/>
                <a:ea typeface="微软雅黑" panose="020B0503020204020204" charset="-122"/>
                <a:cs typeface="+mn-cs"/>
              </a:rPr>
              <a:t>叫做反事实行为-价值函数，（也包括内在和外在奖励）可以通过边缘化agent 1的状态和行为来获得，如公式</a:t>
            </a:r>
            <a:r>
              <a:rPr lang="en-US" altLang="zh-CN" sz="1600" kern="1200" dirty="0">
                <a:solidFill>
                  <a:schemeClr val="tx1"/>
                </a:solidFill>
                <a:effectLst/>
                <a:latin typeface="微软雅黑" panose="020B0503020204020204" charset="-122"/>
                <a:ea typeface="微软雅黑" panose="020B0503020204020204" charset="-122"/>
                <a:cs typeface="+mn-cs"/>
              </a:rPr>
              <a:t>(12)</a:t>
            </a:r>
            <a:r>
              <a:rPr lang="zh-CN" altLang="en-US" sz="1600" kern="1200" dirty="0">
                <a:solidFill>
                  <a:schemeClr val="tx1"/>
                </a:solidFill>
                <a:effectLst/>
                <a:latin typeface="微软雅黑" panose="020B0503020204020204" charset="-122"/>
                <a:ea typeface="微软雅黑" panose="020B0503020204020204" charset="-122"/>
                <a:cs typeface="+mn-cs"/>
              </a:rPr>
              <a:t>所示。</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这里的优化目标VoI的定义类似于第一个方法互信息MI的定义，区别在于大括号内互信息优化目标log p（·）测量的是信息量，而</a:t>
            </a:r>
            <a:r>
              <a:rPr lang="en-US" altLang="zh-CN" sz="1600" kern="1200" dirty="0">
                <a:solidFill>
                  <a:schemeClr val="tx1"/>
                </a:solidFill>
                <a:effectLst/>
                <a:latin typeface="微软雅黑" panose="020B0503020204020204" charset="-122"/>
                <a:ea typeface="微软雅黑" panose="020B0503020204020204" charset="-122"/>
                <a:cs typeface="+mn-cs"/>
              </a:rPr>
              <a:t>Voi</a:t>
            </a:r>
            <a:r>
              <a:rPr lang="zh-CN" altLang="en-US" sz="1600" kern="1200" dirty="0">
                <a:solidFill>
                  <a:schemeClr val="tx1"/>
                </a:solidFill>
                <a:effectLst/>
                <a:latin typeface="微软雅黑" panose="020B0503020204020204" charset="-122"/>
                <a:ea typeface="微软雅黑" panose="020B0503020204020204" charset="-122"/>
                <a:cs typeface="+mn-cs"/>
              </a:rPr>
              <a:t>的Q测量的是动作值。</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a:effectLst/>
                <a:sym typeface="+mn-ea"/>
              </a:rPr>
              <a:t>我刚刚说过，这里使用的价值函数Q和V同时包含了预期的外部奖励和内部奖励，这篇文章认为这样做有</a:t>
            </a:r>
            <a:r>
              <a:rPr lang="en-US" altLang="zh-CN" dirty="0">
                <a:effectLst/>
                <a:sym typeface="+mn-ea"/>
              </a:rPr>
              <a:t>2</a:t>
            </a:r>
            <a:r>
              <a:rPr lang="zh-CN" altLang="en-US" dirty="0">
                <a:effectLst/>
                <a:sym typeface="+mn-ea"/>
              </a:rPr>
              <a:t>个</a:t>
            </a:r>
            <a:r>
              <a:rPr lang="zh-CN" altLang="en-US" dirty="0">
                <a:effectLst/>
                <a:sym typeface="+mn-ea"/>
              </a:rPr>
              <a:t>好处：</a:t>
            </a:r>
            <a:endParaRPr lang="zh-CN" altLang="en-US" dirty="0">
              <a:effectLst/>
              <a:sym typeface="+mn-ea"/>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a:effectLst/>
                <a:sym typeface="+mn-ea"/>
              </a:rPr>
              <a:t>通过内在奖励之间的影响来鼓励协同探索</a:t>
            </a:r>
            <a:endParaRPr lang="zh-CN" altLang="en-US" dirty="0">
              <a:effectLst/>
              <a:sym typeface="+mn-ea"/>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a:effectLst/>
                <a:sym typeface="+mn-ea"/>
              </a:rPr>
              <a:t>在内在奖励减少后过滤掉那些不会导致外部奖励的无意义互动。</a:t>
            </a:r>
            <a:endParaRPr lang="zh-CN" altLang="en-US"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ym typeface="+mn-ea"/>
              </a:rPr>
              <a:t>多智能体变分探索</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这篇文章为了便于优化VoI，将其重写为状态动作轨迹上的期望，如公式</a:t>
            </a:r>
            <a:r>
              <a:rPr lang="en-US" altLang="zh-CN" sz="1600" kern="1200" dirty="0">
                <a:solidFill>
                  <a:schemeClr val="tx1"/>
                </a:solidFill>
                <a:effectLst/>
                <a:latin typeface="微软雅黑" panose="020B0503020204020204" charset="-122"/>
                <a:ea typeface="微软雅黑" panose="020B0503020204020204" charset="-122"/>
                <a:cs typeface="+mn-cs"/>
              </a:rPr>
              <a:t>(10)</a:t>
            </a:r>
            <a:r>
              <a:rPr lang="zh-CN" altLang="en-US" sz="1600" kern="1200" dirty="0">
                <a:solidFill>
                  <a:schemeClr val="tx1"/>
                </a:solidFill>
                <a:effectLst/>
                <a:latin typeface="微软雅黑" panose="020B0503020204020204" charset="-122"/>
                <a:ea typeface="微软雅黑" panose="020B0503020204020204" charset="-122"/>
                <a:cs typeface="+mn-cs"/>
              </a:rPr>
              <a:t>所示。其</a:t>
            </a:r>
            <a:r>
              <a:rPr lang="en-US" altLang="zh-CN" sz="1600" kern="1200" dirty="0">
                <a:solidFill>
                  <a:schemeClr val="tx1"/>
                </a:solidFill>
                <a:effectLst/>
                <a:latin typeface="微软雅黑" panose="020B0503020204020204" charset="-122"/>
                <a:ea typeface="微软雅黑" panose="020B0503020204020204" charset="-122"/>
                <a:cs typeface="+mn-cs"/>
              </a:rPr>
              <a:t>中r~是反事实的即时奖励。</a:t>
            </a:r>
            <a:endParaRPr lang="en-US" altLang="zh-CN"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红色框内的部分</a:t>
            </a:r>
            <a:r>
              <a:rPr lang="en-US" altLang="zh-CN" sz="1600" kern="1200" dirty="0">
                <a:solidFill>
                  <a:schemeClr val="tx1"/>
                </a:solidFill>
                <a:effectLst/>
                <a:latin typeface="微软雅黑" panose="020B0503020204020204" charset="-122"/>
                <a:ea typeface="微软雅黑" panose="020B0503020204020204" charset="-122"/>
                <a:cs typeface="+mn-cs"/>
              </a:rPr>
              <a:t>和</a:t>
            </a:r>
            <a:r>
              <a:rPr lang="zh-CN" altLang="en-US" sz="1600" kern="1200" dirty="0">
                <a:solidFill>
                  <a:schemeClr val="tx1"/>
                </a:solidFill>
                <a:effectLst/>
                <a:latin typeface="微软雅黑" panose="020B0503020204020204" charset="-122"/>
                <a:ea typeface="微软雅黑" panose="020B0503020204020204" charset="-122"/>
                <a:cs typeface="+mn-cs"/>
              </a:rPr>
              <a:t>蓝色框内的部分是用来</a:t>
            </a:r>
            <a:r>
              <a:rPr lang="en-US" altLang="zh-CN" sz="1600" kern="1200" dirty="0">
                <a:solidFill>
                  <a:schemeClr val="tx1"/>
                </a:solidFill>
                <a:effectLst/>
                <a:latin typeface="微软雅黑" panose="020B0503020204020204" charset="-122"/>
                <a:ea typeface="微软雅黑" panose="020B0503020204020204" charset="-122"/>
                <a:cs typeface="+mn-cs"/>
              </a:rPr>
              <a:t>衡量agent 1对即时奖励和agent 2的</a:t>
            </a:r>
            <a:r>
              <a:rPr lang="zh-CN" altLang="en-US" sz="1600" kern="1200" dirty="0">
                <a:solidFill>
                  <a:schemeClr val="tx1"/>
                </a:solidFill>
                <a:effectLst/>
                <a:latin typeface="微软雅黑" panose="020B0503020204020204" charset="-122"/>
                <a:ea typeface="微软雅黑" panose="020B0503020204020204" charset="-122"/>
                <a:cs typeface="+mn-cs"/>
              </a:rPr>
              <a:t>状态转移</a:t>
            </a:r>
            <a:r>
              <a:rPr lang="en-US" altLang="zh-CN" sz="1600" kern="1200" dirty="0">
                <a:solidFill>
                  <a:schemeClr val="tx1"/>
                </a:solidFill>
                <a:effectLst/>
                <a:latin typeface="微软雅黑" panose="020B0503020204020204" charset="-122"/>
                <a:ea typeface="微软雅黑" panose="020B0503020204020204" charset="-122"/>
                <a:cs typeface="+mn-cs"/>
              </a:rPr>
              <a:t>函数的影响，V</a:t>
            </a:r>
            <a:r>
              <a:rPr lang="zh-CN" altLang="en-US" sz="1600" kern="1200" dirty="0">
                <a:solidFill>
                  <a:schemeClr val="tx1"/>
                </a:solidFill>
                <a:effectLst/>
                <a:latin typeface="微软雅黑" panose="020B0503020204020204" charset="-122"/>
                <a:ea typeface="微软雅黑" panose="020B0503020204020204" charset="-122"/>
                <a:cs typeface="+mn-cs"/>
              </a:rPr>
              <a:t>是下一时刻状态的状态价值</a:t>
            </a:r>
            <a:r>
              <a:rPr lang="en-US" altLang="zh-CN" sz="1600" kern="1200" dirty="0">
                <a:solidFill>
                  <a:schemeClr val="tx1"/>
                </a:solidFill>
                <a:effectLst/>
                <a:latin typeface="微软雅黑" panose="020B0503020204020204" charset="-122"/>
                <a:ea typeface="微软雅黑" panose="020B0503020204020204" charset="-122"/>
                <a:cs typeface="+mn-cs"/>
              </a:rPr>
              <a:t>。只有当</a:t>
            </a:r>
            <a:r>
              <a:rPr lang="zh-CN" altLang="en-US" sz="1600" kern="1200" dirty="0">
                <a:solidFill>
                  <a:schemeClr val="tx1"/>
                </a:solidFill>
                <a:effectLst/>
                <a:latin typeface="微软雅黑" panose="020B0503020204020204" charset="-122"/>
                <a:ea typeface="微软雅黑" panose="020B0503020204020204" charset="-122"/>
                <a:cs typeface="+mn-cs"/>
              </a:rPr>
              <a:t>智能体</a:t>
            </a:r>
            <a:r>
              <a:rPr lang="en-US" altLang="zh-CN" sz="1600" kern="1200" dirty="0">
                <a:solidFill>
                  <a:schemeClr val="tx1"/>
                </a:solidFill>
                <a:effectLst/>
                <a:latin typeface="微软雅黑" panose="020B0503020204020204" charset="-122"/>
                <a:ea typeface="微软雅黑" panose="020B0503020204020204" charset="-122"/>
                <a:cs typeface="+mn-cs"/>
              </a:rPr>
              <a:t>1和</a:t>
            </a:r>
            <a:r>
              <a:rPr lang="zh-CN" altLang="en-US" sz="1600" kern="1200" dirty="0">
                <a:solidFill>
                  <a:schemeClr val="tx1"/>
                </a:solidFill>
                <a:effectLst/>
                <a:latin typeface="微软雅黑" panose="020B0503020204020204" charset="-122"/>
                <a:ea typeface="微软雅黑" panose="020B0503020204020204" charset="-122"/>
                <a:cs typeface="+mn-cs"/>
              </a:rPr>
              <a:t>智能体</a:t>
            </a:r>
            <a:r>
              <a:rPr lang="en-US" altLang="zh-CN" sz="1600" kern="1200" dirty="0">
                <a:solidFill>
                  <a:schemeClr val="tx1"/>
                </a:solidFill>
                <a:effectLst/>
                <a:latin typeface="微软雅黑" panose="020B0503020204020204" charset="-122"/>
                <a:ea typeface="微软雅黑" panose="020B0503020204020204" charset="-122"/>
                <a:cs typeface="+mn-cs"/>
              </a:rPr>
              <a:t>2都</a:t>
            </a:r>
            <a:r>
              <a:rPr lang="zh-CN" altLang="en-US" sz="1600" kern="1200" dirty="0">
                <a:solidFill>
                  <a:schemeClr val="tx1"/>
                </a:solidFill>
                <a:effectLst/>
                <a:latin typeface="微软雅黑" panose="020B0503020204020204" charset="-122"/>
                <a:ea typeface="微软雅黑" panose="020B0503020204020204" charset="-122"/>
                <a:cs typeface="+mn-cs"/>
              </a:rPr>
              <a:t>相互独立</a:t>
            </a:r>
            <a:r>
              <a:rPr lang="en-US" altLang="zh-CN" sz="1600" kern="1200" dirty="0">
                <a:solidFill>
                  <a:schemeClr val="tx1"/>
                </a:solidFill>
                <a:effectLst/>
                <a:latin typeface="微软雅黑" panose="020B0503020204020204" charset="-122"/>
                <a:ea typeface="微软雅黑" panose="020B0503020204020204" charset="-122"/>
                <a:cs typeface="+mn-cs"/>
              </a:rPr>
              <a:t>时，</a:t>
            </a:r>
            <a:r>
              <a:rPr lang="zh-CN" altLang="en-US" sz="1600" kern="1200" dirty="0">
                <a:solidFill>
                  <a:schemeClr val="tx1"/>
                </a:solidFill>
                <a:effectLst/>
                <a:latin typeface="微软雅黑" panose="020B0503020204020204" charset="-122"/>
                <a:ea typeface="微软雅黑" panose="020B0503020204020204" charset="-122"/>
                <a:cs typeface="+mn-cs"/>
              </a:rPr>
              <a:t>也就是智能体</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的奖励和状态以及动作对智能体</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都造不成任何影响时，就会使红色框内的部分等于</a:t>
            </a:r>
            <a:r>
              <a:rPr lang="en-US" altLang="zh-CN" sz="1600" kern="1200" dirty="0">
                <a:solidFill>
                  <a:schemeClr val="tx1"/>
                </a:solidFill>
                <a:effectLst/>
                <a:latin typeface="微软雅黑" panose="020B0503020204020204" charset="-122"/>
                <a:ea typeface="微软雅黑" panose="020B0503020204020204" charset="-122"/>
                <a:cs typeface="+mn-cs"/>
              </a:rPr>
              <a:t>0；</a:t>
            </a:r>
            <a:r>
              <a:rPr lang="zh-CN" altLang="en-US" sz="1600" kern="1200" dirty="0">
                <a:solidFill>
                  <a:schemeClr val="tx1"/>
                </a:solidFill>
                <a:effectLst/>
                <a:latin typeface="微软雅黑" panose="020B0503020204020204" charset="-122"/>
                <a:ea typeface="微软雅黑" panose="020B0503020204020204" charset="-122"/>
                <a:cs typeface="+mn-cs"/>
              </a:rPr>
              <a:t>蓝色框内的分数等于</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，蓝色框内总体等于</a:t>
            </a:r>
            <a:r>
              <a:rPr lang="en-US" altLang="zh-CN" sz="1600" kern="1200" dirty="0">
                <a:solidFill>
                  <a:schemeClr val="tx1"/>
                </a:solidFill>
                <a:effectLst/>
                <a:latin typeface="微软雅黑" panose="020B0503020204020204" charset="-122"/>
                <a:ea typeface="微软雅黑" panose="020B0503020204020204" charset="-122"/>
                <a:cs typeface="+mn-cs"/>
              </a:rPr>
              <a:t>0。</a:t>
            </a:r>
            <a:r>
              <a:rPr lang="zh-CN" altLang="en-US" sz="1600" kern="1200" dirty="0">
                <a:solidFill>
                  <a:schemeClr val="tx1"/>
                </a:solidFill>
                <a:effectLst/>
                <a:latin typeface="微软雅黑" panose="020B0503020204020204" charset="-122"/>
                <a:ea typeface="微软雅黑" panose="020B0503020204020204" charset="-122"/>
                <a:cs typeface="+mn-cs"/>
              </a:rPr>
              <a:t>也就是说，如果智能体</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相互独立，则会导致</a:t>
            </a:r>
            <a:r>
              <a:rPr lang="en-US" altLang="zh-CN" sz="1600" kern="1200" dirty="0">
                <a:solidFill>
                  <a:schemeClr val="tx1"/>
                </a:solidFill>
                <a:effectLst/>
                <a:latin typeface="微软雅黑" panose="020B0503020204020204" charset="-122"/>
                <a:ea typeface="微软雅黑" panose="020B0503020204020204" charset="-122"/>
                <a:cs typeface="+mn-cs"/>
              </a:rPr>
              <a:t>VOI</a:t>
            </a:r>
            <a:r>
              <a:rPr lang="zh-CN" altLang="en-US" sz="1600" kern="1200" dirty="0">
                <a:solidFill>
                  <a:schemeClr val="tx1"/>
                </a:solidFill>
                <a:effectLst/>
                <a:latin typeface="微软雅黑" panose="020B0503020204020204" charset="-122"/>
                <a:ea typeface="微软雅黑" panose="020B0503020204020204" charset="-122"/>
                <a:cs typeface="+mn-cs"/>
              </a:rPr>
              <a:t>等于</a:t>
            </a:r>
            <a:r>
              <a:rPr lang="en-US" altLang="zh-CN" sz="1600" kern="1200" dirty="0">
                <a:solidFill>
                  <a:schemeClr val="tx1"/>
                </a:solidFill>
                <a:effectLst/>
                <a:latin typeface="微软雅黑" panose="020B0503020204020204" charset="-122"/>
                <a:ea typeface="微软雅黑" panose="020B0503020204020204" charset="-122"/>
                <a:cs typeface="+mn-cs"/>
              </a:rPr>
              <a:t>0.</a:t>
            </a:r>
            <a:endParaRPr lang="en-US" altLang="zh-CN"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这篇文章使</a:t>
            </a:r>
            <a:r>
              <a:rPr lang="en-US" altLang="zh-CN" sz="1600" kern="1200" dirty="0">
                <a:solidFill>
                  <a:schemeClr val="tx1"/>
                </a:solidFill>
                <a:effectLst/>
                <a:latin typeface="微软雅黑" panose="020B0503020204020204" charset="-122"/>
                <a:ea typeface="微软雅黑" panose="020B0503020204020204" charset="-122"/>
                <a:cs typeface="+mn-cs"/>
              </a:rPr>
              <a:t>VOI</a:t>
            </a:r>
            <a:r>
              <a:rPr lang="zh-CN" altLang="en-US" sz="1600" kern="1200" dirty="0">
                <a:solidFill>
                  <a:schemeClr val="tx1"/>
                </a:solidFill>
                <a:effectLst/>
                <a:latin typeface="微软雅黑" panose="020B0503020204020204" charset="-122"/>
                <a:ea typeface="微软雅黑" panose="020B0503020204020204" charset="-122"/>
                <a:cs typeface="+mn-cs"/>
              </a:rPr>
              <a:t>优化目标最大化，会使智能体</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到达两个智能体之间有意义的交互点，智能体</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会影响智能体</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转移到下一个状态</a:t>
            </a:r>
            <a:r>
              <a:rPr lang="en-US" altLang="zh-CN" sz="1600" kern="1200" dirty="0">
                <a:solidFill>
                  <a:schemeClr val="tx1"/>
                </a:solidFill>
                <a:effectLst/>
                <a:latin typeface="微软雅黑" panose="020B0503020204020204" charset="-122"/>
                <a:ea typeface="微软雅黑" panose="020B0503020204020204" charset="-122"/>
                <a:cs typeface="+mn-cs"/>
              </a:rPr>
              <a:t>s’</a:t>
            </a:r>
            <a:r>
              <a:rPr lang="zh-CN" altLang="en-US" sz="1600" kern="1200" dirty="0">
                <a:solidFill>
                  <a:schemeClr val="tx1"/>
                </a:solidFill>
                <a:effectLst/>
                <a:latin typeface="微软雅黑" panose="020B0503020204020204" charset="-122"/>
                <a:ea typeface="微软雅黑" panose="020B0503020204020204" charset="-122"/>
                <a:cs typeface="+mn-cs"/>
              </a:rPr>
              <a:t>的概率更高，蓝色框内的数会逼近</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，此外，有意义的交互点也代表下一个状态会带来很高的奖励，那么其状态价值</a:t>
            </a:r>
            <a:r>
              <a:rPr lang="zh-CN" altLang="en-US" sz="1600" kern="1200" dirty="0">
                <a:solidFill>
                  <a:schemeClr val="tx1"/>
                </a:solidFill>
                <a:effectLst/>
                <a:latin typeface="微软雅黑" panose="020B0503020204020204" charset="-122"/>
                <a:ea typeface="微软雅黑" panose="020B0503020204020204" charset="-122"/>
                <a:cs typeface="+mn-cs"/>
              </a:rPr>
              <a:t>也会很高。</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在</a:t>
            </a:r>
            <a:r>
              <a:rPr lang="en-US" altLang="zh-CN" sz="1600" kern="1200" dirty="0">
                <a:solidFill>
                  <a:schemeClr val="tx1"/>
                </a:solidFill>
                <a:effectLst/>
                <a:latin typeface="微软雅黑" panose="020B0503020204020204" charset="-122"/>
                <a:ea typeface="微软雅黑" panose="020B0503020204020204" charset="-122"/>
                <a:cs typeface="+mn-cs"/>
              </a:rPr>
              <a:t>EITI</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EDTI</a:t>
            </a:r>
            <a:r>
              <a:rPr lang="zh-CN" altLang="en-US" sz="1600" kern="1200" dirty="0">
                <a:solidFill>
                  <a:schemeClr val="tx1"/>
                </a:solidFill>
                <a:effectLst/>
                <a:latin typeface="微软雅黑" panose="020B0503020204020204" charset="-122"/>
                <a:ea typeface="微软雅黑" panose="020B0503020204020204" charset="-122"/>
                <a:cs typeface="+mn-cs"/>
              </a:rPr>
              <a:t>的学习框架中，智能体最初在自身好奇心的驱动下单独探索环境，在这个过程中，它们会发现潜在的有价值的交互点，在那里它们可以影响彼此的状态转移函数和（内在的）奖励结构。</a:t>
            </a:r>
            <a:r>
              <a:rPr lang="en-US" altLang="zh-CN" sz="1600" kern="1200" dirty="0">
                <a:solidFill>
                  <a:schemeClr val="tx1"/>
                </a:solidFill>
                <a:effectLst/>
                <a:latin typeface="微软雅黑" panose="020B0503020204020204" charset="-122"/>
                <a:ea typeface="微软雅黑" panose="020B0503020204020204" charset="-122"/>
                <a:cs typeface="+mn-cs"/>
              </a:rPr>
              <a:t>MI</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VOI</a:t>
            </a:r>
            <a:r>
              <a:rPr lang="zh-CN" altLang="en-US" sz="1600" kern="1200" dirty="0">
                <a:solidFill>
                  <a:schemeClr val="tx1"/>
                </a:solidFill>
                <a:effectLst/>
                <a:latin typeface="微软雅黑" panose="020B0503020204020204" charset="-122"/>
                <a:ea typeface="微软雅黑" panose="020B0503020204020204" charset="-122"/>
                <a:cs typeface="+mn-cs"/>
              </a:rPr>
              <a:t>优化目标并鼓励代理更频繁地访问这些</a:t>
            </a:r>
            <a:r>
              <a:rPr lang="zh-CN" altLang="en-US" sz="1600" kern="1200" dirty="0">
                <a:solidFill>
                  <a:schemeClr val="tx1"/>
                </a:solidFill>
                <a:effectLst/>
                <a:latin typeface="微软雅黑" panose="020B0503020204020204" charset="-122"/>
                <a:ea typeface="微软雅黑" panose="020B0503020204020204" charset="-122"/>
                <a:cs typeface="+mn-cs"/>
              </a:rPr>
              <a:t>轨迹。</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为了稳定训练，这篇文章将公式</a:t>
            </a:r>
            <a:r>
              <a:rPr lang="en-US" altLang="zh-CN" sz="1600" kern="1200" dirty="0">
                <a:solidFill>
                  <a:schemeClr val="tx1"/>
                </a:solidFill>
                <a:effectLst/>
                <a:latin typeface="微软雅黑" panose="020B0503020204020204" charset="-122"/>
                <a:ea typeface="微软雅黑" panose="020B0503020204020204" charset="-122"/>
                <a:cs typeface="+mn-cs"/>
              </a:rPr>
              <a:t>(13)</a:t>
            </a:r>
            <a:r>
              <a:rPr lang="zh-CN" altLang="en-US" sz="1600" kern="1200" dirty="0">
                <a:solidFill>
                  <a:schemeClr val="tx1"/>
                </a:solidFill>
                <a:effectLst/>
                <a:latin typeface="微软雅黑" panose="020B0503020204020204" charset="-122"/>
                <a:ea typeface="微软雅黑" panose="020B0503020204020204" charset="-122"/>
                <a:cs typeface="+mn-cs"/>
              </a:rPr>
              <a:t>的优化目标</a:t>
            </a:r>
            <a:r>
              <a:rPr lang="en-US" altLang="zh-CN" sz="1600" kern="1200" dirty="0">
                <a:solidFill>
                  <a:schemeClr val="tx1"/>
                </a:solidFill>
                <a:effectLst/>
                <a:latin typeface="微软雅黑" panose="020B0503020204020204" charset="-122"/>
                <a:ea typeface="微软雅黑" panose="020B0503020204020204" charset="-122"/>
                <a:cs typeface="+mn-cs"/>
              </a:rPr>
              <a:t>VOI</a:t>
            </a:r>
            <a:r>
              <a:rPr lang="zh-CN" altLang="en-US" sz="1600" kern="1200" dirty="0">
                <a:solidFill>
                  <a:schemeClr val="tx1"/>
                </a:solidFill>
                <a:effectLst/>
                <a:latin typeface="微软雅黑" panose="020B0503020204020204" charset="-122"/>
                <a:ea typeface="微软雅黑" panose="020B0503020204020204" charset="-122"/>
                <a:cs typeface="+mn-cs"/>
              </a:rPr>
              <a:t>改写为公式</a:t>
            </a:r>
            <a:r>
              <a:rPr lang="en-US" altLang="zh-CN" sz="1600" kern="1200" dirty="0">
                <a:solidFill>
                  <a:schemeClr val="tx1"/>
                </a:solidFill>
                <a:effectLst/>
                <a:latin typeface="微软雅黑" panose="020B0503020204020204" charset="-122"/>
                <a:ea typeface="微软雅黑" panose="020B0503020204020204" charset="-122"/>
                <a:cs typeface="+mn-cs"/>
              </a:rPr>
              <a:t>(14)</a:t>
            </a:r>
            <a:r>
              <a:rPr lang="zh-CN" altLang="en-US" sz="1600" kern="1200" dirty="0">
                <a:solidFill>
                  <a:schemeClr val="tx1"/>
                </a:solidFill>
                <a:effectLst/>
                <a:latin typeface="微软雅黑" panose="020B0503020204020204" charset="-122"/>
                <a:ea typeface="微软雅黑" panose="020B0503020204020204" charset="-122"/>
                <a:cs typeface="+mn-cs"/>
              </a:rPr>
              <a:t>和公式</a:t>
            </a:r>
            <a:r>
              <a:rPr lang="en-US" altLang="zh-CN" sz="1600" kern="1200" dirty="0">
                <a:solidFill>
                  <a:schemeClr val="tx1"/>
                </a:solidFill>
                <a:effectLst/>
                <a:latin typeface="微软雅黑" panose="020B0503020204020204" charset="-122"/>
                <a:ea typeface="微软雅黑" panose="020B0503020204020204" charset="-122"/>
                <a:cs typeface="+mn-cs"/>
              </a:rPr>
              <a:t>(15)</a:t>
            </a:r>
            <a:r>
              <a:rPr lang="zh-CN" altLang="en-US" sz="1600" kern="1200" dirty="0">
                <a:solidFill>
                  <a:schemeClr val="tx1"/>
                </a:solidFill>
                <a:effectLst/>
                <a:latin typeface="微软雅黑" panose="020B0503020204020204" charset="-122"/>
                <a:ea typeface="微软雅黑" panose="020B0503020204020204" charset="-122"/>
                <a:cs typeface="+mn-cs"/>
              </a:rPr>
              <a:t>所示。其中r−2，p−，V−为对应的目标函数。由于这些目标函数在学习过程中只是周期性地更新，因此它们在θ1上的梯度可以近似地忽略。</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我对这句话的理解就是由于这些目标函数的更新是周期性的，这里要解释一下周期性，如果是</a:t>
            </a:r>
            <a:r>
              <a:rPr lang="en-US" altLang="zh-CN" sz="1600" kern="1200" dirty="0">
                <a:solidFill>
                  <a:schemeClr val="tx1"/>
                </a:solidFill>
                <a:effectLst/>
                <a:latin typeface="微软雅黑" panose="020B0503020204020204" charset="-122"/>
                <a:ea typeface="微软雅黑" panose="020B0503020204020204" charset="-122"/>
                <a:cs typeface="+mn-cs"/>
              </a:rPr>
              <a:t>PPO</a:t>
            </a:r>
            <a:r>
              <a:rPr lang="zh-CN" altLang="en-US" sz="1600" kern="1200" dirty="0">
                <a:solidFill>
                  <a:schemeClr val="tx1"/>
                </a:solidFill>
                <a:effectLst/>
                <a:latin typeface="微软雅黑" panose="020B0503020204020204" charset="-122"/>
                <a:ea typeface="微软雅黑" panose="020B0503020204020204" charset="-122"/>
                <a:cs typeface="+mn-cs"/>
              </a:rPr>
              <a:t>的话就是一回合更新</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次，如果是</a:t>
            </a:r>
            <a:r>
              <a:rPr lang="en-US" altLang="zh-CN" sz="1600" kern="1200" dirty="0">
                <a:solidFill>
                  <a:schemeClr val="tx1"/>
                </a:solidFill>
                <a:effectLst/>
                <a:latin typeface="微软雅黑" panose="020B0503020204020204" charset="-122"/>
                <a:ea typeface="微软雅黑" panose="020B0503020204020204" charset="-122"/>
                <a:cs typeface="+mn-cs"/>
              </a:rPr>
              <a:t>off-policy</a:t>
            </a:r>
            <a:r>
              <a:rPr lang="zh-CN" altLang="en-US" sz="1600" kern="1200" dirty="0">
                <a:solidFill>
                  <a:schemeClr val="tx1"/>
                </a:solidFill>
                <a:effectLst/>
                <a:latin typeface="微软雅黑" panose="020B0503020204020204" charset="-122"/>
                <a:ea typeface="微软雅黑" panose="020B0503020204020204" charset="-122"/>
                <a:cs typeface="+mn-cs"/>
              </a:rPr>
              <a:t>算法例如</a:t>
            </a:r>
            <a:r>
              <a:rPr lang="en-US" altLang="zh-CN" sz="1600" kern="1200" dirty="0">
                <a:solidFill>
                  <a:schemeClr val="tx1"/>
                </a:solidFill>
                <a:effectLst/>
                <a:latin typeface="微软雅黑" panose="020B0503020204020204" charset="-122"/>
                <a:ea typeface="微软雅黑" panose="020B0503020204020204" charset="-122"/>
                <a:cs typeface="+mn-cs"/>
              </a:rPr>
              <a:t>DDPG</a:t>
            </a:r>
            <a:r>
              <a:rPr lang="zh-CN" altLang="en-US" sz="1600" kern="1200" dirty="0">
                <a:solidFill>
                  <a:schemeClr val="tx1"/>
                </a:solidFill>
                <a:effectLst/>
                <a:latin typeface="微软雅黑" panose="020B0503020204020204" charset="-122"/>
                <a:ea typeface="微软雅黑" panose="020B0503020204020204" charset="-122"/>
                <a:cs typeface="+mn-cs"/>
              </a:rPr>
              <a:t>、</a:t>
            </a:r>
            <a:r>
              <a:rPr lang="en-US" altLang="zh-CN" sz="1600" kern="1200" dirty="0">
                <a:solidFill>
                  <a:schemeClr val="tx1"/>
                </a:solidFill>
                <a:effectLst/>
                <a:latin typeface="微软雅黑" panose="020B0503020204020204" charset="-122"/>
                <a:ea typeface="微软雅黑" panose="020B0503020204020204" charset="-122"/>
                <a:cs typeface="+mn-cs"/>
              </a:rPr>
              <a:t>TD3SAC</a:t>
            </a:r>
            <a:r>
              <a:rPr lang="zh-CN" altLang="en-US" sz="1600" kern="1200" dirty="0">
                <a:solidFill>
                  <a:schemeClr val="tx1"/>
                </a:solidFill>
                <a:effectLst/>
                <a:latin typeface="微软雅黑" panose="020B0503020204020204" charset="-122"/>
                <a:ea typeface="微软雅黑" panose="020B0503020204020204" charset="-122"/>
                <a:cs typeface="+mn-cs"/>
              </a:rPr>
              <a:t>等，是等着采集的数据充满整个</a:t>
            </a:r>
            <a:r>
              <a:rPr lang="en-US" altLang="zh-CN" sz="1600" kern="1200" dirty="0">
                <a:solidFill>
                  <a:schemeClr val="tx1"/>
                </a:solidFill>
                <a:effectLst/>
                <a:latin typeface="微软雅黑" panose="020B0503020204020204" charset="-122"/>
                <a:ea typeface="微软雅黑" panose="020B0503020204020204" charset="-122"/>
                <a:cs typeface="+mn-cs"/>
              </a:rPr>
              <a:t>batch size</a:t>
            </a:r>
            <a:r>
              <a:rPr lang="zh-CN" altLang="en-US" sz="1600" kern="1200" dirty="0">
                <a:solidFill>
                  <a:schemeClr val="tx1"/>
                </a:solidFill>
                <a:effectLst/>
                <a:latin typeface="微软雅黑" panose="020B0503020204020204" charset="-122"/>
                <a:ea typeface="微软雅黑" panose="020B0503020204020204" charset="-122"/>
                <a:cs typeface="+mn-cs"/>
              </a:rPr>
              <a:t>后才会按照设定的更新频率更新。这种固定频率的更新毕竟在训练过程中远比</a:t>
            </a:r>
            <a:r>
              <a:rPr lang="en-US" altLang="zh-CN" sz="1600" kern="1200" dirty="0">
                <a:solidFill>
                  <a:schemeClr val="tx1"/>
                </a:solidFill>
                <a:effectLst/>
                <a:latin typeface="微软雅黑" panose="020B0503020204020204" charset="-122"/>
                <a:ea typeface="微软雅黑" panose="020B0503020204020204" charset="-122"/>
                <a:cs typeface="+mn-cs"/>
              </a:rPr>
              <a:t>step</a:t>
            </a:r>
            <a:r>
              <a:rPr lang="zh-CN" altLang="en-US" sz="1600" kern="1200" dirty="0">
                <a:solidFill>
                  <a:schemeClr val="tx1"/>
                </a:solidFill>
                <a:effectLst/>
                <a:latin typeface="微软雅黑" panose="020B0503020204020204" charset="-122"/>
                <a:ea typeface="微软雅黑" panose="020B0503020204020204" charset="-122"/>
                <a:cs typeface="+mn-cs"/>
              </a:rPr>
              <a:t>的数量</a:t>
            </a:r>
            <a:r>
              <a:rPr lang="zh-CN" altLang="en-US" sz="1600" kern="1200" dirty="0">
                <a:solidFill>
                  <a:schemeClr val="tx1"/>
                </a:solidFill>
                <a:effectLst/>
                <a:latin typeface="微软雅黑" panose="020B0503020204020204" charset="-122"/>
                <a:ea typeface="微软雅黑" panose="020B0503020204020204" charset="-122"/>
                <a:cs typeface="+mn-cs"/>
              </a:rPr>
              <a:t>要小，导致它们在大部分时间内保持不变。因此，当计算与参数 θ1相关的梯度时，可以近似地忽略这些目标函数的梯度对整体损失的影响。这是因为目标函数不会频繁变化，导致其对 θ1的梯度贡献相对较小。</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与</a:t>
            </a:r>
            <a:r>
              <a:rPr lang="en-US" altLang="zh-CN" sz="1600" kern="1200" dirty="0">
                <a:solidFill>
                  <a:schemeClr val="tx1"/>
                </a:solidFill>
                <a:effectLst/>
                <a:latin typeface="微软雅黑" panose="020B0503020204020204" charset="-122"/>
                <a:ea typeface="微软雅黑" panose="020B0503020204020204" charset="-122"/>
                <a:cs typeface="+mn-cs"/>
              </a:rPr>
              <a:t>EITI</a:t>
            </a:r>
            <a:r>
              <a:rPr lang="zh-CN" altLang="en-US" sz="1600" kern="1200" dirty="0">
                <a:solidFill>
                  <a:schemeClr val="tx1"/>
                </a:solidFill>
                <a:effectLst/>
                <a:latin typeface="微软雅黑" panose="020B0503020204020204" charset="-122"/>
                <a:ea typeface="微软雅黑" panose="020B0503020204020204" charset="-122"/>
                <a:cs typeface="+mn-cs"/>
              </a:rPr>
              <a:t>算法的互信息优化目标类似，</a:t>
            </a:r>
            <a:r>
              <a:rPr lang="en-US" altLang="zh-CN" sz="1600" kern="1200" dirty="0">
                <a:solidFill>
                  <a:schemeClr val="tx1"/>
                </a:solidFill>
                <a:effectLst/>
                <a:latin typeface="微软雅黑" panose="020B0503020204020204" charset="-122"/>
                <a:ea typeface="微软雅黑" panose="020B0503020204020204" charset="-122"/>
                <a:cs typeface="+mn-cs"/>
              </a:rPr>
              <a:t>EDTI</a:t>
            </a:r>
            <a:r>
              <a:rPr lang="zh-CN" altLang="en-US" sz="1600" kern="1200" dirty="0">
                <a:solidFill>
                  <a:schemeClr val="tx1"/>
                </a:solidFill>
                <a:effectLst/>
                <a:latin typeface="微软雅黑" panose="020B0503020204020204" charset="-122"/>
                <a:ea typeface="微软雅黑" panose="020B0503020204020204" charset="-122"/>
                <a:cs typeface="+mn-cs"/>
              </a:rPr>
              <a:t>的交互价值优化目标</a:t>
            </a:r>
            <a:r>
              <a:rPr lang="en-US" altLang="zh-CN" sz="1600" kern="1200" dirty="0">
                <a:solidFill>
                  <a:schemeClr val="tx1"/>
                </a:solidFill>
                <a:effectLst/>
                <a:latin typeface="微软雅黑" panose="020B0503020204020204" charset="-122"/>
                <a:ea typeface="微软雅黑" panose="020B0503020204020204" charset="-122"/>
                <a:cs typeface="+mn-cs"/>
              </a:rPr>
              <a:t>VOI</a:t>
            </a:r>
            <a:r>
              <a:rPr lang="zh-CN" altLang="en-US" sz="1600" kern="1200" dirty="0">
                <a:solidFill>
                  <a:schemeClr val="tx1"/>
                </a:solidFill>
                <a:effectLst/>
                <a:latin typeface="微软雅黑" panose="020B0503020204020204" charset="-122"/>
                <a:ea typeface="微软雅黑" panose="020B0503020204020204" charset="-122"/>
                <a:cs typeface="+mn-cs"/>
              </a:rPr>
              <a:t>的策略梯度更新如公式</a:t>
            </a:r>
            <a:r>
              <a:rPr lang="en-US" altLang="zh-CN" sz="1600" kern="1200" dirty="0">
                <a:solidFill>
                  <a:schemeClr val="tx1"/>
                </a:solidFill>
                <a:effectLst/>
                <a:latin typeface="微软雅黑" panose="020B0503020204020204" charset="-122"/>
                <a:ea typeface="微软雅黑" panose="020B0503020204020204" charset="-122"/>
                <a:cs typeface="+mn-cs"/>
              </a:rPr>
              <a:t>(16)</a:t>
            </a:r>
            <a:r>
              <a:rPr lang="zh-CN" altLang="en-US" sz="1600" kern="1200" dirty="0">
                <a:solidFill>
                  <a:schemeClr val="tx1"/>
                </a:solidFill>
                <a:effectLst/>
                <a:latin typeface="微软雅黑" panose="020B0503020204020204" charset="-122"/>
                <a:ea typeface="微软雅黑" panose="020B0503020204020204" charset="-122"/>
                <a:cs typeface="+mn-cs"/>
              </a:rPr>
              <a:t>所示。</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其中^V是一个增广值函数，回报函数中的总奖励如公式</a:t>
            </a:r>
            <a:r>
              <a:rPr lang="en-US" altLang="zh-CN" sz="1600" kern="1200" dirty="0">
                <a:solidFill>
                  <a:schemeClr val="tx1"/>
                </a:solidFill>
                <a:effectLst/>
                <a:latin typeface="微软雅黑" panose="020B0503020204020204" charset="-122"/>
                <a:ea typeface="微软雅黑" panose="020B0503020204020204" charset="-122"/>
                <a:cs typeface="+mn-cs"/>
              </a:rPr>
              <a:t>(17)</a:t>
            </a:r>
            <a:r>
              <a:rPr lang="zh-CN" altLang="en-US" sz="1600" kern="1200" dirty="0">
                <a:solidFill>
                  <a:schemeClr val="tx1"/>
                </a:solidFill>
                <a:effectLst/>
                <a:latin typeface="微软雅黑" panose="020B0503020204020204" charset="-122"/>
                <a:ea typeface="微软雅黑" panose="020B0503020204020204" charset="-122"/>
                <a:cs typeface="+mn-cs"/>
              </a:rPr>
              <a:t>所示，大括号内就是</a:t>
            </a:r>
            <a:r>
              <a:rPr lang="en-US" altLang="zh-CN" sz="1600" kern="1200" dirty="0">
                <a:solidFill>
                  <a:schemeClr val="tx1"/>
                </a:solidFill>
                <a:effectLst/>
                <a:latin typeface="微软雅黑" panose="020B0503020204020204" charset="-122"/>
                <a:ea typeface="微软雅黑" panose="020B0503020204020204" charset="-122"/>
                <a:cs typeface="+mn-cs"/>
              </a:rPr>
              <a:t>EDTI</a:t>
            </a:r>
            <a:r>
              <a:rPr lang="zh-CN" altLang="en-US" sz="1600" kern="1200" dirty="0">
                <a:solidFill>
                  <a:schemeClr val="tx1"/>
                </a:solidFill>
                <a:effectLst/>
                <a:latin typeface="微软雅黑" panose="020B0503020204020204" charset="-122"/>
                <a:ea typeface="微软雅黑" panose="020B0503020204020204" charset="-122"/>
                <a:cs typeface="+mn-cs"/>
              </a:rPr>
              <a:t>算法的内在奖励。其实公式</a:t>
            </a:r>
            <a:r>
              <a:rPr lang="en-US" altLang="zh-CN" sz="1600" kern="1200" dirty="0">
                <a:solidFill>
                  <a:schemeClr val="tx1"/>
                </a:solidFill>
                <a:effectLst/>
                <a:latin typeface="微软雅黑" panose="020B0503020204020204" charset="-122"/>
                <a:ea typeface="微软雅黑" panose="020B0503020204020204" charset="-122"/>
                <a:cs typeface="+mn-cs"/>
              </a:rPr>
              <a:t>(17)</a:t>
            </a:r>
            <a:r>
              <a:rPr lang="zh-CN" altLang="en-US" sz="1600" kern="1200" dirty="0">
                <a:solidFill>
                  <a:schemeClr val="tx1"/>
                </a:solidFill>
                <a:effectLst/>
                <a:latin typeface="微软雅黑" panose="020B0503020204020204" charset="-122"/>
                <a:ea typeface="微软雅黑" panose="020B0503020204020204" charset="-122"/>
                <a:cs typeface="+mn-cs"/>
              </a:rPr>
              <a:t>大括号内部的东西就是公式</a:t>
            </a:r>
            <a:r>
              <a:rPr lang="en-US" altLang="zh-CN" sz="1600" kern="1200" dirty="0">
                <a:solidFill>
                  <a:schemeClr val="tx1"/>
                </a:solidFill>
                <a:effectLst/>
                <a:latin typeface="微软雅黑" panose="020B0503020204020204" charset="-122"/>
                <a:ea typeface="微软雅黑" panose="020B0503020204020204" charset="-122"/>
                <a:cs typeface="+mn-cs"/>
              </a:rPr>
              <a:t>(15)</a:t>
            </a:r>
            <a:r>
              <a:rPr lang="zh-CN" altLang="en-US" sz="1600" kern="1200" dirty="0">
                <a:solidFill>
                  <a:schemeClr val="tx1"/>
                </a:solidFill>
                <a:effectLst/>
                <a:latin typeface="微软雅黑" panose="020B0503020204020204" charset="-122"/>
                <a:ea typeface="微软雅黑" panose="020B0503020204020204" charset="-122"/>
                <a:cs typeface="+mn-cs"/>
              </a:rPr>
              <a:t>的后半项，只不过把</a:t>
            </a:r>
            <a:r>
              <a:rPr lang="en-US" altLang="zh-CN" sz="1600" kern="1200" dirty="0">
                <a:solidFill>
                  <a:schemeClr val="tx1"/>
                </a:solidFill>
                <a:effectLst/>
                <a:latin typeface="微软雅黑" panose="020B0503020204020204" charset="-122"/>
                <a:ea typeface="微软雅黑" panose="020B0503020204020204" charset="-122"/>
                <a:cs typeface="+mn-cs"/>
              </a:rPr>
              <a:t>s</a:t>
            </a:r>
            <a:r>
              <a:rPr lang="zh-CN" altLang="en-US" sz="1600" kern="1200" dirty="0">
                <a:solidFill>
                  <a:schemeClr val="tx1"/>
                </a:solidFill>
                <a:effectLst/>
                <a:latin typeface="微软雅黑" panose="020B0503020204020204" charset="-122"/>
                <a:ea typeface="微软雅黑" panose="020B0503020204020204" charset="-122"/>
                <a:cs typeface="+mn-cs"/>
              </a:rPr>
              <a:t>扩写为</a:t>
            </a:r>
            <a:r>
              <a:rPr lang="en-US" altLang="zh-CN" sz="1600" kern="1200" dirty="0">
                <a:solidFill>
                  <a:schemeClr val="tx1"/>
                </a:solidFill>
                <a:effectLst/>
                <a:latin typeface="微软雅黑" panose="020B0503020204020204" charset="-122"/>
                <a:ea typeface="微软雅黑" panose="020B0503020204020204" charset="-122"/>
                <a:cs typeface="+mn-cs"/>
              </a:rPr>
              <a:t>s1</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s2</a:t>
            </a:r>
            <a:r>
              <a:rPr lang="zh-CN" altLang="en-US" sz="1600" kern="1200" dirty="0">
                <a:solidFill>
                  <a:schemeClr val="tx1"/>
                </a:solidFill>
                <a:effectLst/>
                <a:latin typeface="微软雅黑" panose="020B0503020204020204" charset="-122"/>
                <a:ea typeface="微软雅黑" panose="020B0503020204020204" charset="-122"/>
                <a:cs typeface="+mn-cs"/>
              </a:rPr>
              <a:t>把</a:t>
            </a:r>
            <a:r>
              <a:rPr lang="en-US" altLang="zh-CN" sz="1600" kern="1200" dirty="0">
                <a:solidFill>
                  <a:schemeClr val="tx1"/>
                </a:solidFill>
                <a:effectLst/>
                <a:latin typeface="微软雅黑" panose="020B0503020204020204" charset="-122"/>
                <a:ea typeface="微软雅黑" panose="020B0503020204020204" charset="-122"/>
                <a:cs typeface="+mn-cs"/>
              </a:rPr>
              <a:t>a</a:t>
            </a:r>
            <a:r>
              <a:rPr lang="zh-CN" altLang="en-US" sz="1600" kern="1200" dirty="0">
                <a:solidFill>
                  <a:schemeClr val="tx1"/>
                </a:solidFill>
                <a:effectLst/>
                <a:latin typeface="微软雅黑" panose="020B0503020204020204" charset="-122"/>
                <a:ea typeface="微软雅黑" panose="020B0503020204020204" charset="-122"/>
                <a:cs typeface="+mn-cs"/>
              </a:rPr>
              <a:t>扩写为</a:t>
            </a:r>
            <a:r>
              <a:rPr lang="en-US" altLang="zh-CN" sz="1600" kern="1200" dirty="0">
                <a:solidFill>
                  <a:schemeClr val="tx1"/>
                </a:solidFill>
                <a:effectLst/>
                <a:latin typeface="微软雅黑" panose="020B0503020204020204" charset="-122"/>
                <a:ea typeface="微软雅黑" panose="020B0503020204020204" charset="-122"/>
                <a:cs typeface="+mn-cs"/>
              </a:rPr>
              <a:t>a1</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a2</a:t>
            </a:r>
            <a:r>
              <a:rPr lang="zh-CN" altLang="en-US" sz="1600" kern="1200" dirty="0">
                <a:solidFill>
                  <a:schemeClr val="tx1"/>
                </a:solidFill>
                <a:effectLst/>
                <a:latin typeface="微软雅黑" panose="020B0503020204020204" charset="-122"/>
                <a:ea typeface="微软雅黑" panose="020B0503020204020204" charset="-122"/>
                <a:cs typeface="+mn-cs"/>
              </a:rPr>
              <a:t>。</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en-US" altLang="zh-CN" b="0" i="0" dirty="0">
              <a:solidFill>
                <a:srgbClr val="000000"/>
              </a:solidFill>
              <a:effectLst/>
              <a:latin typeface="微软雅黑" panose="020B0503020204020204" charset="-122"/>
              <a:ea typeface="微软雅黑" panose="020B0503020204020204" charset="-122"/>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dirty="0"/>
              <a:t>这里只考虑了 </a:t>
            </a:r>
            <a:r>
              <a:rPr lang="en-US" altLang="zh-CN" b="1" dirty="0"/>
              <a:t>10 </a:t>
            </a:r>
            <a:r>
              <a:rPr lang="zh-CN" altLang="en-US" b="1" dirty="0"/>
              <a:t>个类别。</a:t>
            </a:r>
            <a:r>
              <a:rPr lang="zh-CN" altLang="en-US" dirty="0"/>
              <a:t>作者使用了两种特征表示方式作为输入：</a:t>
            </a:r>
            <a:endParaRPr lang="en-US" altLang="zh-CN" b="0" i="0" dirty="0">
              <a:solidFill>
                <a:srgbClr val="000000"/>
              </a:solidFill>
              <a:effectLst/>
              <a:latin typeface="微软雅黑" panose="020B0503020204020204" charset="-122"/>
              <a:ea typeface="微软雅黑" panose="020B0503020204020204" charset="-122"/>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b="1" dirty="0"/>
              <a:t>DeCaF-fc6 </a:t>
            </a:r>
            <a:r>
              <a:rPr lang="zh-CN" altLang="en-US" b="1" dirty="0"/>
              <a:t>特征</a:t>
            </a:r>
            <a:r>
              <a:rPr lang="zh-CN" altLang="en-US" dirty="0"/>
              <a:t>：来自文献 </a:t>
            </a:r>
            <a:r>
              <a:rPr lang="en-US" altLang="zh-CN" dirty="0"/>
              <a:t>[14]</a:t>
            </a:r>
            <a:r>
              <a:rPr lang="zh-CN" altLang="en-US" dirty="0"/>
              <a:t>，这是一种基于深度学习的特征表示方法，具体是从一个预训练的深度卷积神经网络的第</a:t>
            </a:r>
            <a:r>
              <a:rPr lang="en-US" altLang="zh-CN" dirty="0"/>
              <a:t>6</a:t>
            </a:r>
            <a:r>
              <a:rPr lang="zh-CN" altLang="en-US" dirty="0"/>
              <a:t>层全连接层（</a:t>
            </a:r>
            <a:r>
              <a:rPr lang="en-US" altLang="zh-CN" dirty="0"/>
              <a:t>fc6</a:t>
            </a:r>
            <a:r>
              <a:rPr lang="zh-CN" altLang="en-US" dirty="0"/>
              <a:t>）提取的特征。</a:t>
            </a:r>
            <a:r>
              <a:rPr lang="en-US" altLang="zh-CN" dirty="0" err="1"/>
              <a:t>DeCaF</a:t>
            </a:r>
            <a:r>
              <a:rPr lang="zh-CN" altLang="en-US" dirty="0"/>
              <a:t>是一种通过微调</a:t>
            </a:r>
            <a:r>
              <a:rPr lang="en-US" altLang="zh-CN" dirty="0"/>
              <a:t>CNN</a:t>
            </a:r>
            <a:r>
              <a:rPr lang="zh-CN" altLang="en-US" dirty="0"/>
              <a:t>的方式，将特征提取适应特定任务的框架。</a:t>
            </a:r>
            <a:endParaRPr lang="en-US" altLang="zh-CN"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b="1" dirty="0"/>
              <a:t>SURF </a:t>
            </a:r>
            <a:r>
              <a:rPr lang="zh-CN" altLang="en-US" b="1" dirty="0"/>
              <a:t>特征</a:t>
            </a:r>
            <a:r>
              <a:rPr lang="zh-CN" altLang="en-US" dirty="0"/>
              <a:t>：</a:t>
            </a:r>
            <a:r>
              <a:rPr lang="en-US" altLang="zh-CN" dirty="0"/>
              <a:t>SURF</a:t>
            </a:r>
            <a:r>
              <a:rPr lang="zh-CN" altLang="en-US" dirty="0"/>
              <a:t>（</a:t>
            </a:r>
            <a:r>
              <a:rPr lang="en-US" altLang="zh-CN" dirty="0"/>
              <a:t>Speeded-Up Robust Features</a:t>
            </a:r>
            <a:r>
              <a:rPr lang="zh-CN" altLang="en-US" dirty="0"/>
              <a:t>）是一种经典的手工设计的图像特征，用于表示图像的局部关键点和特征，维度为 </a:t>
            </a:r>
            <a:r>
              <a:rPr lang="en-US" altLang="zh-CN" dirty="0"/>
              <a:t>800</a:t>
            </a:r>
            <a:r>
              <a:rPr lang="zh-CN" altLang="en-US" dirty="0"/>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对于不同的输入特征，作者使用了不同的嵌入函数和预测函数：</a:t>
            </a:r>
            <a:r>
              <a:rPr lang="en-US" altLang="zh-CN" b="1" dirty="0"/>
              <a:t>DeCaF-fc6 </a:t>
            </a:r>
            <a:r>
              <a:rPr lang="zh-CN" altLang="en-US" b="1" dirty="0"/>
              <a:t>特征</a:t>
            </a:r>
            <a:r>
              <a:rPr lang="zh-CN" altLang="en-US" dirty="0"/>
              <a:t>：嵌入函数（</a:t>
            </a:r>
            <a:r>
              <a:rPr lang="en-US" altLang="zh-CN" dirty="0"/>
              <a:t>embedding function</a:t>
            </a:r>
            <a:r>
              <a:rPr lang="zh-CN" altLang="en-US" dirty="0"/>
              <a:t>）由 </a:t>
            </a:r>
            <a:r>
              <a:rPr lang="zh-CN" altLang="en-US" b="1" dirty="0"/>
              <a:t>两个全连接层</a:t>
            </a:r>
            <a:r>
              <a:rPr lang="zh-CN" altLang="en-US" dirty="0"/>
              <a:t> 组成，输出尺寸分别为 </a:t>
            </a:r>
            <a:r>
              <a:rPr lang="en-US" altLang="zh-CN" b="1" dirty="0"/>
              <a:t>1024</a:t>
            </a:r>
            <a:r>
              <a:rPr lang="zh-CN" altLang="en-US" dirty="0"/>
              <a:t> 和 </a:t>
            </a:r>
            <a:r>
              <a:rPr lang="en-US" altLang="zh-CN" b="1" dirty="0"/>
              <a:t>128</a:t>
            </a:r>
            <a:r>
              <a:rPr lang="zh-CN" altLang="en-US" dirty="0"/>
              <a:t>，并使用 </a:t>
            </a:r>
            <a:r>
              <a:rPr lang="en-US" altLang="zh-CN" b="1" dirty="0" err="1"/>
              <a:t>ReLU</a:t>
            </a:r>
            <a:r>
              <a:rPr lang="en-US" altLang="zh-CN" b="1" dirty="0"/>
              <a:t> </a:t>
            </a:r>
            <a:r>
              <a:rPr lang="zh-CN" altLang="en-US" b="1" dirty="0"/>
              <a:t>激活函数</a:t>
            </a:r>
            <a:r>
              <a:rPr lang="zh-CN" altLang="en-US" dirty="0"/>
              <a:t>。最后一层是一个全连接层，使用 </a:t>
            </a:r>
            <a:r>
              <a:rPr lang="en-US" altLang="zh-CN" b="1" dirty="0" err="1"/>
              <a:t>softmax</a:t>
            </a:r>
            <a:r>
              <a:rPr lang="en-US" altLang="zh-CN" b="1" dirty="0"/>
              <a:t> </a:t>
            </a:r>
            <a:r>
              <a:rPr lang="zh-CN" altLang="en-US" b="1" dirty="0"/>
              <a:t>激活函数</a:t>
            </a:r>
            <a:r>
              <a:rPr lang="zh-CN" altLang="en-US" dirty="0"/>
              <a:t> 进行分类预测。</a:t>
            </a:r>
            <a:endParaRPr lang="zh-CN" altLang="en-US" dirty="0"/>
          </a:p>
          <a:p>
            <a:pPr marL="0" marR="0" indent="0" algn="l" defTabSz="914400" rtl="0" eaLnBrk="1" fontAlgn="auto" latinLnBrk="0" hangingPunct="1">
              <a:lnSpc>
                <a:spcPct val="100000"/>
              </a:lnSpc>
              <a:spcBef>
                <a:spcPts val="0"/>
              </a:spcBef>
              <a:spcAft>
                <a:spcPts val="0"/>
              </a:spcAft>
              <a:buClrTx/>
              <a:buSzTx/>
              <a:buFontTx/>
              <a:buNone/>
              <a:defRPr/>
            </a:pPr>
            <a:r>
              <a:rPr lang="en-US" altLang="zh-CN" b="1" dirty="0"/>
              <a:t>SURF </a:t>
            </a:r>
            <a:r>
              <a:rPr lang="zh-CN" altLang="en-US" b="1" dirty="0"/>
              <a:t>特征</a:t>
            </a:r>
            <a:r>
              <a:rPr lang="zh-CN" altLang="en-US" dirty="0"/>
              <a:t>：嵌入函数由两个全连接层组成，输出尺寸分别为 </a:t>
            </a:r>
            <a:r>
              <a:rPr lang="en-US" altLang="zh-CN" b="1" dirty="0"/>
              <a:t>512</a:t>
            </a:r>
            <a:r>
              <a:rPr lang="zh-CN" altLang="en-US" dirty="0"/>
              <a:t> 和 </a:t>
            </a:r>
            <a:r>
              <a:rPr lang="en-US" altLang="zh-CN" b="1" dirty="0"/>
              <a:t>32</a:t>
            </a:r>
            <a:r>
              <a:rPr lang="zh-CN" altLang="en-US" dirty="0"/>
              <a:t>，也使用了 </a:t>
            </a:r>
            <a:r>
              <a:rPr lang="en-US" altLang="zh-CN" dirty="0" err="1"/>
              <a:t>ReLU</a:t>
            </a:r>
            <a:r>
              <a:rPr lang="en-US" altLang="zh-CN" dirty="0"/>
              <a:t> </a:t>
            </a:r>
            <a:r>
              <a:rPr lang="zh-CN" altLang="en-US" dirty="0"/>
              <a:t>激活函数。最后一层同样是一个全连接层，使用 </a:t>
            </a:r>
            <a:r>
              <a:rPr lang="en-US" altLang="zh-CN" dirty="0" err="1"/>
              <a:t>softmax</a:t>
            </a:r>
            <a:r>
              <a:rPr lang="en-US" altLang="zh-CN" dirty="0"/>
              <a:t> </a:t>
            </a:r>
            <a:r>
              <a:rPr lang="zh-CN" altLang="en-US" dirty="0"/>
              <a:t>作为分类预测函数。</a:t>
            </a:r>
            <a:endParaRPr lang="en-US" altLang="zh-CN" dirty="0"/>
          </a:p>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作者提出了一个结合 </a:t>
            </a:r>
            <a:r>
              <a:rPr lang="en-US" altLang="zh-CN" b="1" dirty="0"/>
              <a:t>CCSA </a:t>
            </a:r>
            <a:r>
              <a:rPr lang="zh-CN" altLang="en-US" b="1" dirty="0"/>
              <a:t>损失</a:t>
            </a:r>
            <a:r>
              <a:rPr lang="zh-CN" altLang="en-US" dirty="0"/>
              <a:t> 的深度模型，专门用于解决监督领域适应（</a:t>
            </a:r>
            <a:r>
              <a:rPr lang="en-US" altLang="zh-CN" dirty="0"/>
              <a:t>SDA</a:t>
            </a:r>
            <a:r>
              <a:rPr lang="zh-CN" altLang="en-US" dirty="0"/>
              <a:t>）问题。</a:t>
            </a:r>
            <a:r>
              <a:rPr lang="en-US" altLang="zh-CN" b="1" dirty="0"/>
              <a:t>CCSA </a:t>
            </a:r>
            <a:r>
              <a:rPr lang="zh-CN" altLang="en-US" b="1" dirty="0"/>
              <a:t>损失</a:t>
            </a:r>
            <a:r>
              <a:rPr lang="zh-CN" altLang="en-US" dirty="0"/>
              <a:t> 通过对齐源域和目标域中相同类别样本的特征分布，并确保不同类别样本的分离，来减少领域之间的分布差异。尽管该模型最初用于 </a:t>
            </a:r>
            <a:r>
              <a:rPr lang="en-US" altLang="zh-CN" dirty="0"/>
              <a:t>SDA</a:t>
            </a:r>
            <a:r>
              <a:rPr lang="zh-CN" altLang="en-US" dirty="0"/>
              <a:t>，但作者指出，</a:t>
            </a:r>
            <a:r>
              <a:rPr lang="en-US" altLang="zh-CN" b="1" dirty="0"/>
              <a:t>CCSA </a:t>
            </a:r>
            <a:r>
              <a:rPr lang="zh-CN" altLang="en-US" b="1" dirty="0"/>
              <a:t>损失</a:t>
            </a:r>
            <a:r>
              <a:rPr lang="zh-CN" altLang="en-US" dirty="0"/>
              <a:t> 也可以扩展应用于 </a:t>
            </a:r>
            <a:r>
              <a:rPr lang="zh-CN" altLang="en-US" b="1" dirty="0"/>
              <a:t>领域泛化（</a:t>
            </a:r>
            <a:r>
              <a:rPr lang="en-US" altLang="zh-CN" b="1" dirty="0"/>
              <a:t>DG</a:t>
            </a:r>
            <a:r>
              <a:rPr lang="zh-CN" altLang="en-US" b="1" dirty="0"/>
              <a:t>）</a:t>
            </a:r>
            <a:r>
              <a:rPr lang="zh-CN" altLang="en-US" dirty="0"/>
              <a:t> 问题，而无需改变模型的基本架构。这表明 </a:t>
            </a:r>
            <a:r>
              <a:rPr lang="en-US" altLang="zh-CN" dirty="0"/>
              <a:t>CCSA </a:t>
            </a:r>
            <a:r>
              <a:rPr lang="zh-CN" altLang="en-US" dirty="0"/>
              <a:t>损失具有很好的适应性和通用性。</a:t>
            </a:r>
            <a:endParaRPr lang="en-US" altLang="zh-CN" dirty="0"/>
          </a:p>
          <a:p>
            <a:r>
              <a:rPr lang="zh-CN" altLang="en-US" dirty="0"/>
              <a:t>过使用点对点的距离代理，模型在处理源域和目标域特征对齐时表现出色，尤其是在目标域样本稀少的情况下</a:t>
            </a:r>
            <a:endParaRPr lang="en-US" altLang="zh-CN" dirty="0"/>
          </a:p>
          <a:p>
            <a:r>
              <a:rPr lang="zh-CN" altLang="en-US" dirty="0"/>
              <a:t>作者进一步发现，当每个类别的目标域有标签样本数量增加时，</a:t>
            </a:r>
            <a:r>
              <a:rPr lang="en-US" altLang="zh-CN" b="1" dirty="0"/>
              <a:t>SDA </a:t>
            </a:r>
            <a:r>
              <a:rPr lang="zh-CN" altLang="en-US" b="1" dirty="0"/>
              <a:t>的准确性收敛非常快</a:t>
            </a:r>
            <a:r>
              <a:rPr lang="zh-CN" altLang="en-US" dirty="0"/>
              <a:t>。也就是说，即使只有少量的目标域样本，模型也能够快速提高在目标域上的表现，而随着样本的增加，性能很快接近最优。</a:t>
            </a:r>
            <a:endParaRPr lang="en-US" altLang="zh-CN" dirty="0"/>
          </a:p>
          <a:p>
            <a:br>
              <a:rPr lang="zh-CN" altLang="en-US" dirty="0"/>
            </a:b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基于新颖性共享的</a:t>
            </a:r>
            <a:r>
              <a:rPr lang="zh-CN" altLang="en-US" dirty="0"/>
              <a:t>去中心化多智能体协同探索解决方法</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问题描述，研究现状，方法设计，实验结果，未来工作</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这篇文章主要解决了去中心化的多智能体协调探索中的两个关键问题：</a:t>
            </a:r>
            <a:endParaRPr lang="zh-CN" altLang="en-US" dirty="0"/>
          </a:p>
          <a:p>
            <a:r>
              <a:rPr lang="zh-CN" altLang="en-US" dirty="0"/>
              <a:t>全球状态的新颖性不可用：在去中心化的环境中，智能体只能访问自身的局部观察，而无法获取全球状态的新颖性。这导致智能体在探索时，基于局部新颖性做出的决策可能存在偏差，从而影响整体的探索效率。</a:t>
            </a:r>
            <a:endParaRPr lang="zh-CN" altLang="en-US" dirty="0"/>
          </a:p>
          <a:p>
            <a:r>
              <a:rPr lang="zh-CN" altLang="en-US" dirty="0"/>
              <a:t>智能体的协调探索能力：在多智能体合作任务中，智能体需要能够协调地进行探索，以便共同达到最终目标。独立探索往往导致冗余探索和效率低下，因此，智能体需要能够考虑其他智能体的观察和行动，以便实现更有效的合作。</a:t>
            </a:r>
            <a:endParaRPr lang="zh-CN" altLang="en-US" dirty="0"/>
          </a:p>
          <a:p>
            <a:r>
              <a:rPr lang="zh-CN" altLang="en-US" dirty="0"/>
              <a:t>为了解决这些问题，文章提出了一种名为MACE（多智能体协调探索的方法），通过有限的通信机制，智能体只需共享局部的新颖性信息，从而近似全球新颖性，并引入加权互信息来衡量一个智能体的行动对其他智能体累积新颖性的影响。这样，智能体能够在探索中相互影响，促进协同探索，从而提升整体的学习效率和任务表现。</a:t>
            </a:r>
            <a:br>
              <a:rPr lang="zh-CN" altLang="en-US" dirty="0"/>
            </a:b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这种设置不同于集中训练和分散执行（CTDE），其中智能体可以使用无限的额外信息来简化训练，例如其他智能体的观察和动作，或者集中的价值函数。</a:t>
            </a:r>
            <a:endParaRPr lang="zh-CN" altLang="en-US" dirty="0"/>
          </a:p>
          <a:p>
            <a:r>
              <a:rPr lang="zh-CN" altLang="en-US" dirty="0"/>
              <a:t>此外，</a:t>
            </a:r>
            <a:r>
              <a:rPr lang="zh-CN" altLang="en-US" dirty="0"/>
              <a:t>这种设置并不等同于完全分散的学习，在那里交流是被禁止的。在完全分散的学习算法之上，我们将展示在训练期间添加新颖性通信可以使智能体协调探索以解决稀疏奖励任务。</a:t>
            </a:r>
            <a:br>
              <a:rPr lang="zh-CN" altLang="en-US" dirty="0"/>
            </a:b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所有的利用奖励驱动探索的多智能体强化学习都是需要设计内在奖励的，从环境内获取的奖励使外在奖励，驱动探索的就是内在</a:t>
            </a:r>
            <a:r>
              <a:rPr lang="zh-CN" altLang="en-US" sz="1600" kern="1200" dirty="0">
                <a:solidFill>
                  <a:schemeClr val="tx1"/>
                </a:solidFill>
                <a:effectLst/>
                <a:latin typeface="微软雅黑" panose="020B0503020204020204" charset="-122"/>
                <a:ea typeface="微软雅黑" panose="020B0503020204020204" charset="-122"/>
                <a:cs typeface="+mn-cs"/>
              </a:rPr>
              <a:t>奖励。</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在这篇文章中，内在奖励是基于新颖性设计的。如何计算新颖性呢，这篇文章给出了一个新颖性函数，如公式</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所示，</a:t>
            </a:r>
            <a:r>
              <a:rPr lang="en-US" altLang="zh-CN" sz="1600" kern="1200" dirty="0">
                <a:solidFill>
                  <a:schemeClr val="tx1"/>
                </a:solidFill>
                <a:effectLst/>
                <a:latin typeface="微软雅黑" panose="020B0503020204020204" charset="-122"/>
                <a:ea typeface="微软雅黑" panose="020B0503020204020204" charset="-122"/>
                <a:cs typeface="+mn-cs"/>
              </a:rPr>
              <a:t>u</a:t>
            </a:r>
            <a:r>
              <a:rPr lang="zh-CN" altLang="en-US" sz="1600" kern="1200" dirty="0">
                <a:solidFill>
                  <a:schemeClr val="tx1"/>
                </a:solidFill>
                <a:effectLst/>
                <a:latin typeface="微软雅黑" panose="020B0503020204020204" charset="-122"/>
                <a:ea typeface="微软雅黑" panose="020B0503020204020204" charset="-122"/>
                <a:cs typeface="+mn-cs"/>
              </a:rPr>
              <a:t>就是每个智能体的新颖性。如果环境的观测维度离散且很小，那么新颖性就是访问该种观测的</a:t>
            </a:r>
            <a:r>
              <a:rPr lang="zh-CN" altLang="en-US" sz="1600" kern="1200" dirty="0">
                <a:solidFill>
                  <a:schemeClr val="tx1"/>
                </a:solidFill>
                <a:effectLst/>
                <a:latin typeface="微软雅黑" panose="020B0503020204020204" charset="-122"/>
                <a:ea typeface="微软雅黑" panose="020B0503020204020204" charset="-122"/>
                <a:cs typeface="+mn-cs"/>
              </a:rPr>
              <a:t>倒数。</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也就是说，访问一种观测的次数越多，新颖性越低。反之</a:t>
            </a:r>
            <a:r>
              <a:rPr lang="zh-CN" altLang="en-US" sz="1600" kern="1200" dirty="0">
                <a:solidFill>
                  <a:schemeClr val="tx1"/>
                </a:solidFill>
                <a:effectLst/>
                <a:latin typeface="微软雅黑" panose="020B0503020204020204" charset="-122"/>
                <a:ea typeface="微软雅黑" panose="020B0503020204020204" charset="-122"/>
                <a:cs typeface="+mn-cs"/>
              </a:rPr>
              <a:t>越高。</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dirty="0"/>
              <a:t>近似全局新颖性：</a:t>
            </a:r>
            <a:r>
              <a:rPr dirty="0"/>
              <a:t>在去中心化训练中，</a:t>
            </a:r>
            <a:r>
              <a:rPr lang="zh-CN" dirty="0"/>
              <a:t>智能体</a:t>
            </a:r>
            <a:r>
              <a:rPr dirty="0"/>
              <a:t>只能获得自己的局部观测，因此需要一个更可靠的内部奖励来指导其探索。</a:t>
            </a:r>
            <a:r>
              <a:rPr lang="zh-CN" dirty="0"/>
              <a:t>这篇文章</a:t>
            </a:r>
            <a:r>
              <a:rPr dirty="0"/>
              <a:t>通过计算所有代理的局部新颖性之和来近似全局新颖性</a:t>
            </a:r>
            <a:r>
              <a:rPr lang="zh-CN" dirty="0"/>
              <a:t>。</a:t>
            </a:r>
            <a:r>
              <a:rPr dirty="0"/>
              <a:t>这样，代理可以更好地评估当前状态的新颖性，从而优化其探索策略。</a:t>
            </a:r>
            <a:endParaRPr lang="zh-CN"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dirty="0">
                <a:sym typeface="+mn-ea"/>
              </a:rPr>
              <a:t>为了促进协同探索，MACE进一步量化了个体对其他个体累积未来新颖性的影响，</a:t>
            </a:r>
            <a:r>
              <a:rPr lang="zh-CN" dirty="0">
                <a:sym typeface="+mn-ea"/>
              </a:rPr>
              <a:t>也就是第二部分</a:t>
            </a:r>
            <a:endParaRPr dirty="0"/>
          </a:p>
          <a:p>
            <a:pPr marL="0" marR="0" indent="0" algn="l" defTabSz="914400" rtl="0" eaLnBrk="1" fontAlgn="auto" latinLnBrk="0" hangingPunct="1">
              <a:lnSpc>
                <a:spcPct val="100000"/>
              </a:lnSpc>
              <a:spcBef>
                <a:spcPts val="0"/>
              </a:spcBef>
              <a:spcAft>
                <a:spcPts val="0"/>
              </a:spcAft>
              <a:buClrTx/>
              <a:buSzTx/>
              <a:buFontTx/>
              <a:buNone/>
              <a:defRPr/>
            </a:pPr>
            <a:r>
              <a:rPr lang="zh-CN" dirty="0">
                <a:sym typeface="+mn-ea"/>
              </a:rPr>
              <a:t>基于回顾的内在奖励：这一部分的思想是为了促进多智能体环境下的协同探索，每个智能体都应该考虑自己对其他智能体探索的影响，从而发现一些关键状态。</a:t>
            </a:r>
            <a:endParaRPr lang="zh-CN" dirty="0">
              <a:sym typeface="+mn-ea"/>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为了估计智能体i在特定观测中对智能体j探索的影响，这篇文章使用了</a:t>
            </a:r>
            <a:r>
              <a:rPr lang="zh-CN" altLang="en-US" sz="1600" kern="1200" dirty="0">
                <a:solidFill>
                  <a:schemeClr val="tx1"/>
                </a:solidFill>
                <a:effectLst/>
                <a:latin typeface="微软雅黑" panose="020B0503020204020204" charset="-122"/>
                <a:ea typeface="微软雅黑" panose="020B0503020204020204" charset="-122"/>
                <a:cs typeface="+mn-cs"/>
              </a:rPr>
              <a:t>条件互信息来量化智能体i的动作与智能体j的累积新颖性之间的依赖</a:t>
            </a:r>
            <a:r>
              <a:rPr lang="zh-CN" altLang="en-US" sz="1600" kern="1200" dirty="0">
                <a:solidFill>
                  <a:schemeClr val="tx1"/>
                </a:solidFill>
                <a:effectLst/>
                <a:latin typeface="微软雅黑" panose="020B0503020204020204" charset="-122"/>
                <a:ea typeface="微软雅黑" panose="020B0503020204020204" charset="-122"/>
                <a:cs typeface="+mn-cs"/>
              </a:rPr>
              <a:t>关系</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然而，互信息忽略了智能体j累积新颖性z j t的大小。这就会导致单纯使用互信息衡量智能体</a:t>
            </a:r>
            <a:r>
              <a:rPr lang="en-US" altLang="zh-CN" sz="1600" kern="1200" dirty="0">
                <a:solidFill>
                  <a:schemeClr val="tx1"/>
                </a:solidFill>
                <a:effectLst/>
                <a:latin typeface="微软雅黑" panose="020B0503020204020204" charset="-122"/>
                <a:ea typeface="微软雅黑" panose="020B0503020204020204" charset="-122"/>
                <a:cs typeface="+mn-cs"/>
              </a:rPr>
              <a:t>i</a:t>
            </a:r>
            <a:r>
              <a:rPr lang="zh-CN" altLang="en-US" sz="1600" kern="1200" dirty="0">
                <a:solidFill>
                  <a:schemeClr val="tx1"/>
                </a:solidFill>
                <a:effectLst/>
                <a:latin typeface="微软雅黑" panose="020B0503020204020204" charset="-122"/>
                <a:ea typeface="微软雅黑" panose="020B0503020204020204" charset="-122"/>
                <a:cs typeface="+mn-cs"/>
              </a:rPr>
              <a:t>的动作和智能体</a:t>
            </a:r>
            <a:r>
              <a:rPr lang="en-US" altLang="zh-CN" sz="1600" kern="1200" dirty="0">
                <a:solidFill>
                  <a:schemeClr val="tx1"/>
                </a:solidFill>
                <a:effectLst/>
                <a:latin typeface="微软雅黑" panose="020B0503020204020204" charset="-122"/>
                <a:ea typeface="微软雅黑" panose="020B0503020204020204" charset="-122"/>
                <a:cs typeface="+mn-cs"/>
              </a:rPr>
              <a:t>j</a:t>
            </a:r>
            <a:r>
              <a:rPr lang="zh-CN" altLang="en-US" sz="1600" kern="1200" dirty="0">
                <a:solidFill>
                  <a:schemeClr val="tx1"/>
                </a:solidFill>
                <a:effectLst/>
                <a:latin typeface="微软雅黑" panose="020B0503020204020204" charset="-122"/>
                <a:ea typeface="微软雅黑" panose="020B0503020204020204" charset="-122"/>
                <a:cs typeface="+mn-cs"/>
              </a:rPr>
              <a:t>的累计新颖性时，它会给两个观测</a:t>
            </a:r>
            <a:r>
              <a:rPr lang="en-US" altLang="zh-CN" sz="1600" kern="1200" dirty="0">
                <a:solidFill>
                  <a:schemeClr val="tx1"/>
                </a:solidFill>
                <a:effectLst/>
                <a:latin typeface="微软雅黑" panose="020B0503020204020204" charset="-122"/>
                <a:ea typeface="微软雅黑" panose="020B0503020204020204" charset="-122"/>
                <a:cs typeface="+mn-cs"/>
              </a:rPr>
              <a:t>o1</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o2</a:t>
            </a:r>
            <a:r>
              <a:rPr lang="zh-CN" altLang="en-US" sz="1600" kern="1200" dirty="0">
                <a:solidFill>
                  <a:schemeClr val="tx1"/>
                </a:solidFill>
                <a:effectLst/>
                <a:latin typeface="微软雅黑" panose="020B0503020204020204" charset="-122"/>
                <a:ea typeface="微软雅黑" panose="020B0503020204020204" charset="-122"/>
                <a:cs typeface="+mn-cs"/>
              </a:rPr>
              <a:t>相似的度量。</a:t>
            </a:r>
            <a:r>
              <a:rPr lang="en-US" altLang="zh-CN" sz="1600" kern="1200" dirty="0">
                <a:solidFill>
                  <a:schemeClr val="tx1"/>
                </a:solidFill>
                <a:effectLst/>
                <a:latin typeface="微软雅黑" panose="020B0503020204020204" charset="-122"/>
                <a:ea typeface="微软雅黑" panose="020B0503020204020204" charset="-122"/>
                <a:cs typeface="+mn-cs"/>
              </a:rPr>
              <a:t>o1</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o2</a:t>
            </a:r>
            <a:r>
              <a:rPr lang="zh-CN" altLang="en-US" sz="1600" kern="1200" dirty="0">
                <a:solidFill>
                  <a:schemeClr val="tx1"/>
                </a:solidFill>
                <a:effectLst/>
                <a:latin typeface="微软雅黑" panose="020B0503020204020204" charset="-122"/>
                <a:ea typeface="微软雅黑" panose="020B0503020204020204" charset="-122"/>
                <a:cs typeface="+mn-cs"/>
              </a:rPr>
              <a:t>的区别在于，智能体在观测到o_1的情况下执行的a_t^i与某个低值的 z_t^j相关，而o_2^i中a_t^i与某个高值的 z_t^j 相关。我对这句话的理解就是，当智能体在不同的状态下做了相同的动作，此时使用互信息无法无法有效地度量不同的累计</a:t>
            </a:r>
            <a:r>
              <a:rPr lang="zh-CN" altLang="en-US" sz="1600" kern="1200" dirty="0">
                <a:solidFill>
                  <a:schemeClr val="tx1"/>
                </a:solidFill>
                <a:effectLst/>
                <a:latin typeface="微软雅黑" panose="020B0503020204020204" charset="-122"/>
                <a:ea typeface="微软雅黑" panose="020B0503020204020204" charset="-122"/>
                <a:cs typeface="+mn-cs"/>
              </a:rPr>
              <a:t>新颖性。</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这篇文章利用图和表形象地描述了互信息面临地问题。表</a:t>
            </a:r>
            <a:r>
              <a:rPr lang="en-US" altLang="zh-CN" sz="1600" kern="1200" dirty="0">
                <a:solidFill>
                  <a:schemeClr val="tx1"/>
                </a:solidFill>
                <a:effectLst/>
                <a:latin typeface="微软雅黑" panose="020B0503020204020204" charset="-122"/>
                <a:ea typeface="微软雅黑" panose="020B0503020204020204" charset="-122"/>
                <a:cs typeface="+mn-cs"/>
              </a:rPr>
              <a:t>1展示了多智能体环境中两个示例状态的动作和奖励概率。</a:t>
            </a:r>
            <a:r>
              <a:rPr lang="zh-CN" altLang="en-US" sz="1600" kern="1200" dirty="0">
                <a:solidFill>
                  <a:schemeClr val="tx1"/>
                </a:solidFill>
                <a:effectLst/>
                <a:latin typeface="微软雅黑" panose="020B0503020204020204" charset="-122"/>
                <a:ea typeface="微软雅黑" panose="020B0503020204020204" charset="-122"/>
                <a:cs typeface="+mn-cs"/>
              </a:rPr>
              <a:t>表</a:t>
            </a:r>
            <a:r>
              <a:rPr lang="en-US" altLang="zh-CN" sz="1600" kern="1200" dirty="0">
                <a:solidFill>
                  <a:schemeClr val="tx1"/>
                </a:solidFill>
                <a:effectLst/>
                <a:latin typeface="微软雅黑" panose="020B0503020204020204" charset="-122"/>
                <a:ea typeface="微软雅黑" panose="020B0503020204020204" charset="-122"/>
                <a:cs typeface="+mn-cs"/>
              </a:rPr>
              <a:t>1列出了</a:t>
            </a:r>
            <a:r>
              <a:rPr lang="en-US" altLang="zh-CN" dirty="0">
                <a:effectLst/>
                <a:sym typeface="+mn-ea"/>
              </a:rPr>
              <a:t>智能体在探索过程中可能遇到的</a:t>
            </a:r>
            <a:r>
              <a:rPr lang="en-US" altLang="zh-CN" sz="1600" kern="1200" dirty="0">
                <a:solidFill>
                  <a:schemeClr val="tx1"/>
                </a:solidFill>
                <a:effectLst/>
                <a:latin typeface="微软雅黑" panose="020B0503020204020204" charset="-122"/>
                <a:ea typeface="微软雅黑" panose="020B0503020204020204" charset="-122"/>
                <a:cs typeface="+mn-cs"/>
              </a:rPr>
              <a:t>两个不同的状态（状态1和状态2）</a:t>
            </a:r>
            <a:r>
              <a:rPr lang="zh-CN" altLang="en-US" sz="1600" kern="1200" dirty="0">
                <a:solidFill>
                  <a:schemeClr val="tx1"/>
                </a:solidFill>
                <a:effectLst/>
                <a:latin typeface="微软雅黑" panose="020B0503020204020204" charset="-122"/>
                <a:ea typeface="微软雅黑" panose="020B0503020204020204" charset="-122"/>
                <a:cs typeface="+mn-cs"/>
              </a:rPr>
              <a:t>，每个状态下考虑了两个动作（a1和a2）。结合 Figure 1，可以更好地理解 Table 1 中的动作与奖励之间的关系。Figure 1 分为两部分，分别展示了状态1和状态2的互信息（MI）和加权互信息（WMI）。</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如图1(a)所示，在p（a1）不同的情况下，状态1和状态2始终保持相同的互信息。但状态2对于协调探索更为关键，如表</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所示，因为在状态2中，智能体i采取的行动（a2）更有可能导致智能体j获得高累积新颖性（r = 9）。虽然代理i在状态1下的行为对代理j累积新颖性的影响程度与互信息测量的状态2相同，但更有可能导致累积新颖性降低r = 1。在前面已经说过了，新颖性被包含在内在奖励中，新颖性越高，奖励</a:t>
            </a:r>
            <a:r>
              <a:rPr lang="zh-CN" altLang="en-US" sz="1600" kern="1200" dirty="0">
                <a:solidFill>
                  <a:schemeClr val="tx1"/>
                </a:solidFill>
                <a:effectLst/>
                <a:latin typeface="微软雅黑" panose="020B0503020204020204" charset="-122"/>
                <a:ea typeface="微软雅黑" panose="020B0503020204020204" charset="-122"/>
                <a:cs typeface="+mn-cs"/>
              </a:rPr>
              <a:t>越高。</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为了鼓励每个智能体i访问具有高加权互信息的观测值，我们定义了一个内在奖励rwmi</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R i→j wmi表示用加权互信息度量的智能体i对智能体j探索的影响所对应的给予智能体i的内在奖励。智能体i的内在奖励ri wmi是所有ri→j wmi的总和，表示其对其他智能体探索的总影响。</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对式</a:t>
            </a:r>
            <a:r>
              <a:rPr lang="en-US" altLang="zh-CN" sz="1600" kern="1200" dirty="0">
                <a:solidFill>
                  <a:schemeClr val="tx1"/>
                </a:solidFill>
                <a:effectLst/>
                <a:latin typeface="微软雅黑" panose="020B0503020204020204" charset="-122"/>
                <a:ea typeface="微软雅黑" panose="020B0503020204020204" charset="-122"/>
                <a:cs typeface="+mn-cs"/>
              </a:rPr>
              <a:t>(10)</a:t>
            </a:r>
            <a:r>
              <a:rPr lang="zh-CN" altLang="en-US" sz="1600" kern="1200" dirty="0">
                <a:solidFill>
                  <a:schemeClr val="tx1"/>
                </a:solidFill>
                <a:effectLst/>
                <a:latin typeface="微软雅黑" panose="020B0503020204020204" charset="-122"/>
                <a:ea typeface="微软雅黑" panose="020B0503020204020204" charset="-122"/>
                <a:cs typeface="+mn-cs"/>
              </a:rPr>
              <a:t>进行</a:t>
            </a:r>
            <a:r>
              <a:rPr lang="zh-CN" altLang="en-US" sz="1600" kern="1200" dirty="0">
                <a:solidFill>
                  <a:schemeClr val="tx1"/>
                </a:solidFill>
                <a:effectLst/>
                <a:latin typeface="微软雅黑" panose="020B0503020204020204" charset="-122"/>
                <a:ea typeface="微软雅黑" panose="020B0503020204020204" charset="-122"/>
                <a:cs typeface="+mn-cs"/>
              </a:rPr>
              <a:t>分解，得到基于后见之明的内在奖励：</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这里p（a it |o it）是智能体i的当前策略π i （a it |o it）。根据贝叶斯规则p(a it |o it, zj t) = p(a it, zj t |o it) p(z j t |o it)，将式</a:t>
            </a:r>
            <a:r>
              <a:rPr lang="en-US" altLang="zh-CN" sz="1600" kern="1200" dirty="0">
                <a:solidFill>
                  <a:schemeClr val="tx1"/>
                </a:solidFill>
                <a:effectLst/>
                <a:latin typeface="微软雅黑" panose="020B0503020204020204" charset="-122"/>
                <a:ea typeface="微软雅黑" panose="020B0503020204020204" charset="-122"/>
                <a:cs typeface="+mn-cs"/>
              </a:rPr>
              <a:t>(11)</a:t>
            </a:r>
            <a:r>
              <a:rPr lang="zh-CN" altLang="en-US" sz="1600" kern="1200" dirty="0">
                <a:solidFill>
                  <a:schemeClr val="tx1"/>
                </a:solidFill>
                <a:effectLst/>
                <a:latin typeface="微软雅黑" panose="020B0503020204020204" charset="-122"/>
                <a:ea typeface="微软雅黑" panose="020B0503020204020204" charset="-122"/>
                <a:cs typeface="+mn-cs"/>
              </a:rPr>
              <a:t>改写为式</a:t>
            </a:r>
            <a:r>
              <a:rPr lang="en-US" altLang="zh-CN" sz="1600" kern="1200" dirty="0">
                <a:solidFill>
                  <a:schemeClr val="tx1"/>
                </a:solidFill>
                <a:effectLst/>
                <a:latin typeface="微软雅黑" panose="020B0503020204020204" charset="-122"/>
                <a:ea typeface="微软雅黑" panose="020B0503020204020204" charset="-122"/>
                <a:cs typeface="+mn-cs"/>
              </a:rPr>
              <a:t>(13)</a:t>
            </a:r>
            <a:r>
              <a:rPr lang="zh-CN" altLang="en-US" sz="1600" kern="1200" dirty="0">
                <a:solidFill>
                  <a:schemeClr val="tx1"/>
                </a:solidFill>
                <a:effectLst/>
                <a:latin typeface="微软雅黑" panose="020B0503020204020204" charset="-122"/>
                <a:ea typeface="微软雅黑" panose="020B0503020204020204" charset="-122"/>
                <a:cs typeface="+mn-cs"/>
              </a:rPr>
              <a:t>得到基于回顾的内在奖励的形式。其与正常奖励函数之间的区别在于</a:t>
            </a:r>
            <a:r>
              <a:rPr lang="zh-CN" altLang="en-US" dirty="0">
                <a:effectLst/>
                <a:sym typeface="+mn-ea"/>
              </a:rPr>
              <a:t>基于回顾的内在奖励</a:t>
            </a:r>
            <a:r>
              <a:rPr lang="zh-CN" altLang="en-US" sz="1600" kern="1200" dirty="0">
                <a:solidFill>
                  <a:schemeClr val="tx1"/>
                </a:solidFill>
                <a:effectLst/>
                <a:latin typeface="微软雅黑" panose="020B0503020204020204" charset="-122"/>
                <a:ea typeface="微软雅黑" panose="020B0503020204020204" charset="-122"/>
                <a:cs typeface="+mn-cs"/>
              </a:rPr>
              <a:t>使用未来获得的信息，即智能体j的累积新颖性z j t，直到回合结束时才可用。这一点在之前地公式</a:t>
            </a:r>
            <a:r>
              <a:rPr lang="en-US" altLang="zh-CN" sz="1600" kern="1200" dirty="0">
                <a:solidFill>
                  <a:schemeClr val="tx1"/>
                </a:solidFill>
                <a:effectLst/>
                <a:latin typeface="微软雅黑" panose="020B0503020204020204" charset="-122"/>
                <a:ea typeface="微软雅黑" panose="020B0503020204020204" charset="-122"/>
                <a:cs typeface="+mn-cs"/>
              </a:rPr>
              <a:t>(5)</a:t>
            </a:r>
            <a:r>
              <a:rPr lang="zh-CN" altLang="en-US" sz="1600" kern="1200" dirty="0">
                <a:solidFill>
                  <a:schemeClr val="tx1"/>
                </a:solidFill>
                <a:effectLst/>
                <a:latin typeface="微软雅黑" panose="020B0503020204020204" charset="-122"/>
                <a:ea typeface="微软雅黑" panose="020B0503020204020204" charset="-122"/>
                <a:cs typeface="+mn-cs"/>
              </a:rPr>
              <a:t>中可以</a:t>
            </a:r>
            <a:r>
              <a:rPr lang="zh-CN" altLang="en-US" sz="1600" kern="1200" dirty="0">
                <a:solidFill>
                  <a:schemeClr val="tx1"/>
                </a:solidFill>
                <a:effectLst/>
                <a:latin typeface="微软雅黑" panose="020B0503020204020204" charset="-122"/>
                <a:ea typeface="微软雅黑" panose="020B0503020204020204" charset="-122"/>
                <a:cs typeface="+mn-cs"/>
              </a:rPr>
              <a:t>体现。</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式（</a:t>
            </a:r>
            <a:r>
              <a:rPr lang="en-US" altLang="zh-CN" sz="1600" kern="1200" dirty="0">
                <a:solidFill>
                  <a:schemeClr val="tx1"/>
                </a:solidFill>
                <a:effectLst/>
                <a:latin typeface="微软雅黑" panose="020B0503020204020204" charset="-122"/>
                <a:ea typeface="微软雅黑" panose="020B0503020204020204" charset="-122"/>
                <a:cs typeface="+mn-cs"/>
              </a:rPr>
              <a:t>13</a:t>
            </a:r>
            <a:r>
              <a:rPr lang="zh-CN" altLang="en-US" sz="1600" kern="1200" dirty="0">
                <a:solidFill>
                  <a:schemeClr val="tx1"/>
                </a:solidFill>
                <a:effectLst/>
                <a:latin typeface="微软雅黑" panose="020B0503020204020204" charset="-122"/>
                <a:ea typeface="微软雅黑" panose="020B0503020204020204" charset="-122"/>
                <a:cs typeface="+mn-cs"/>
              </a:rPr>
              <a:t>）可以解释为鼓励智能体</a:t>
            </a:r>
            <a:r>
              <a:rPr lang="en-US" altLang="zh-CN" sz="1600" kern="1200" dirty="0">
                <a:solidFill>
                  <a:schemeClr val="tx1"/>
                </a:solidFill>
                <a:effectLst/>
                <a:latin typeface="微软雅黑" panose="020B0503020204020204" charset="-122"/>
                <a:ea typeface="微软雅黑" panose="020B0503020204020204" charset="-122"/>
                <a:cs typeface="+mn-cs"/>
              </a:rPr>
              <a:t>i</a:t>
            </a:r>
            <a:r>
              <a:rPr lang="zh-CN" altLang="en-US" sz="1600" kern="1200" dirty="0">
                <a:solidFill>
                  <a:schemeClr val="tx1"/>
                </a:solidFill>
                <a:effectLst/>
                <a:latin typeface="微软雅黑" panose="020B0503020204020204" charset="-122"/>
                <a:ea typeface="微软雅黑" panose="020B0503020204020204" charset="-122"/>
                <a:cs typeface="+mn-cs"/>
              </a:rPr>
              <a:t>做出与智能体j的累积新颖性相关性</a:t>
            </a:r>
            <a:r>
              <a:rPr lang="zh-CN" altLang="en-US" sz="1600" kern="1200" dirty="0">
                <a:solidFill>
                  <a:schemeClr val="tx1"/>
                </a:solidFill>
                <a:effectLst/>
                <a:latin typeface="微软雅黑" panose="020B0503020204020204" charset="-122"/>
                <a:ea typeface="微软雅黑" panose="020B0503020204020204" charset="-122"/>
                <a:cs typeface="+mn-cs"/>
              </a:rPr>
              <a:t>高的</a:t>
            </a:r>
            <a:r>
              <a:rPr lang="zh-CN" altLang="en-US" sz="1600" kern="1200" dirty="0">
                <a:solidFill>
                  <a:schemeClr val="tx1"/>
                </a:solidFill>
                <a:effectLst/>
                <a:latin typeface="微软雅黑" panose="020B0503020204020204" charset="-122"/>
                <a:ea typeface="微软雅黑" panose="020B0503020204020204" charset="-122"/>
                <a:cs typeface="+mn-cs"/>
              </a:rPr>
              <a:t>动作。如果在t时刻，动作a it与高z j t值同时出现，但两者之间没有关联，那么</a:t>
            </a:r>
            <a:r>
              <a:rPr lang="en-US" altLang="zh-CN" sz="1600" kern="1200" dirty="0">
                <a:solidFill>
                  <a:schemeClr val="tx1"/>
                </a:solidFill>
                <a:effectLst/>
                <a:latin typeface="微软雅黑" panose="020B0503020204020204" charset="-122"/>
                <a:ea typeface="微软雅黑" panose="020B0503020204020204" charset="-122"/>
                <a:cs typeface="+mn-cs"/>
              </a:rPr>
              <a:t>p</a:t>
            </a:r>
            <a:r>
              <a:rPr lang="zh-CN" altLang="en-US" sz="1600" kern="1200" dirty="0">
                <a:solidFill>
                  <a:schemeClr val="tx1"/>
                </a:solidFill>
                <a:effectLst/>
                <a:latin typeface="微软雅黑" panose="020B0503020204020204" charset="-122"/>
                <a:ea typeface="微软雅黑" panose="020B0503020204020204" charset="-122"/>
                <a:cs typeface="+mn-cs"/>
              </a:rPr>
              <a:t>中的</a:t>
            </a:r>
            <a:r>
              <a:rPr lang="en-US" altLang="zh-CN" sz="1600" kern="1200" dirty="0">
                <a:solidFill>
                  <a:schemeClr val="tx1"/>
                </a:solidFill>
                <a:effectLst/>
                <a:latin typeface="微软雅黑" panose="020B0503020204020204" charset="-122"/>
                <a:ea typeface="微软雅黑" panose="020B0503020204020204" charset="-122"/>
                <a:cs typeface="+mn-cs"/>
              </a:rPr>
              <a:t>z</a:t>
            </a:r>
            <a:r>
              <a:rPr lang="zh-CN" altLang="en-US" sz="1600" kern="1200" dirty="0">
                <a:solidFill>
                  <a:schemeClr val="tx1"/>
                </a:solidFill>
                <a:effectLst/>
                <a:latin typeface="微软雅黑" panose="020B0503020204020204" charset="-122"/>
                <a:ea typeface="微软雅黑" panose="020B0503020204020204" charset="-122"/>
                <a:cs typeface="+mn-cs"/>
              </a:rPr>
              <a:t>就没有用，那么就如这句话所说，</a:t>
            </a:r>
            <a:r>
              <a:rPr lang="en-US" altLang="zh-CN" sz="1600" kern="1200" dirty="0">
                <a:solidFill>
                  <a:schemeClr val="tx1"/>
                </a:solidFill>
                <a:effectLst/>
                <a:latin typeface="微软雅黑" panose="020B0503020204020204" charset="-122"/>
                <a:ea typeface="微软雅黑" panose="020B0503020204020204" charset="-122"/>
                <a:cs typeface="+mn-cs"/>
              </a:rPr>
              <a:t>p</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pai</a:t>
            </a:r>
            <a:r>
              <a:rPr lang="zh-CN" altLang="en-US" sz="1600" kern="1200" dirty="0">
                <a:solidFill>
                  <a:schemeClr val="tx1"/>
                </a:solidFill>
                <a:effectLst/>
                <a:latin typeface="微软雅黑" panose="020B0503020204020204" charset="-122"/>
                <a:ea typeface="微软雅黑" panose="020B0503020204020204" charset="-122"/>
                <a:cs typeface="+mn-cs"/>
              </a:rPr>
              <a:t>是相等的，</a:t>
            </a:r>
            <a:r>
              <a:rPr lang="en-US" altLang="zh-CN" sz="1600" kern="1200" dirty="0">
                <a:solidFill>
                  <a:schemeClr val="tx1"/>
                </a:solidFill>
                <a:effectLst/>
                <a:latin typeface="微软雅黑" panose="020B0503020204020204" charset="-122"/>
                <a:ea typeface="微软雅黑" panose="020B0503020204020204" charset="-122"/>
                <a:cs typeface="+mn-cs"/>
              </a:rPr>
              <a:t>log1</a:t>
            </a:r>
            <a:r>
              <a:rPr lang="zh-CN" altLang="en-US" sz="1600" kern="1200" dirty="0">
                <a:solidFill>
                  <a:schemeClr val="tx1"/>
                </a:solidFill>
                <a:effectLst/>
                <a:latin typeface="微软雅黑" panose="020B0503020204020204" charset="-122"/>
                <a:ea typeface="微软雅黑" panose="020B0503020204020204" charset="-122"/>
                <a:cs typeface="+mn-cs"/>
              </a:rPr>
              <a:t>为</a:t>
            </a:r>
            <a:r>
              <a:rPr lang="en-US" altLang="zh-CN" sz="1600" kern="1200" dirty="0">
                <a:solidFill>
                  <a:schemeClr val="tx1"/>
                </a:solidFill>
                <a:effectLst/>
                <a:latin typeface="微软雅黑" panose="020B0503020204020204" charset="-122"/>
                <a:ea typeface="微软雅黑" panose="020B0503020204020204" charset="-122"/>
                <a:cs typeface="+mn-cs"/>
              </a:rPr>
              <a:t>0</a:t>
            </a:r>
            <a:r>
              <a:rPr lang="zh-CN" altLang="en-US" sz="1600" kern="1200" dirty="0">
                <a:solidFill>
                  <a:schemeClr val="tx1"/>
                </a:solidFill>
                <a:effectLst/>
                <a:latin typeface="微软雅黑" panose="020B0503020204020204" charset="-122"/>
                <a:ea typeface="微软雅黑" panose="020B0503020204020204" charset="-122"/>
                <a:cs typeface="+mn-cs"/>
              </a:rPr>
              <a:t>，则(</a:t>
            </a:r>
            <a:r>
              <a:rPr lang="en-US" altLang="zh-CN" sz="1600" kern="1200" dirty="0">
                <a:solidFill>
                  <a:schemeClr val="tx1"/>
                </a:solidFill>
                <a:effectLst/>
                <a:latin typeface="微软雅黑" panose="020B0503020204020204" charset="-122"/>
                <a:ea typeface="微软雅黑" panose="020B0503020204020204" charset="-122"/>
                <a:cs typeface="+mn-cs"/>
              </a:rPr>
              <a:t>13</a:t>
            </a:r>
            <a:r>
              <a:rPr lang="zh-CN" altLang="en-US" sz="1600" kern="1200" dirty="0">
                <a:solidFill>
                  <a:schemeClr val="tx1"/>
                </a:solidFill>
                <a:effectLst/>
                <a:latin typeface="微软雅黑" panose="020B0503020204020204" charset="-122"/>
                <a:ea typeface="微软雅黑" panose="020B0503020204020204" charset="-122"/>
                <a:cs typeface="+mn-cs"/>
              </a:rPr>
              <a:t>)中的对数项将在零附近，智能体i将不会获得高的内在奖励，尽管有高z j t。</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dirty="0"/>
              <a:t>将基于新颖性的内在奖励和基于后见性的内在奖励结合起来，以获得最终的</a:t>
            </a:r>
            <a:r>
              <a:rPr lang="zh-CN" dirty="0"/>
              <a:t>奖励函数</a:t>
            </a:r>
            <a:endParaRPr lang="zh-CN"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这篇论文没有与其他算法对比，只比较了自身的</a:t>
            </a:r>
            <a:r>
              <a:rPr lang="zh-CN" altLang="en-US" sz="1600" kern="1200" dirty="0">
                <a:solidFill>
                  <a:schemeClr val="tx1"/>
                </a:solidFill>
                <a:effectLst/>
                <a:latin typeface="微软雅黑" panose="020B0503020204020204" charset="-122"/>
                <a:ea typeface="微软雅黑" panose="020B0503020204020204" charset="-122"/>
                <a:cs typeface="+mn-cs"/>
              </a:rPr>
              <a:t>消融实验</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图</a:t>
            </a:r>
            <a:r>
              <a:rPr lang="en-US" altLang="zh-CN" sz="1600" kern="1200" dirty="0">
                <a:solidFill>
                  <a:schemeClr val="tx1"/>
                </a:solidFill>
                <a:effectLst/>
                <a:latin typeface="微软雅黑" panose="020B0503020204020204" charset="-122"/>
                <a:ea typeface="微软雅黑" panose="020B0503020204020204" charset="-122"/>
                <a:cs typeface="+mn-cs"/>
              </a:rPr>
              <a:t>4</a:t>
            </a:r>
            <a:r>
              <a:rPr lang="zh-CN" altLang="en-US" sz="1600" kern="1200" dirty="0">
                <a:solidFill>
                  <a:schemeClr val="tx1"/>
                </a:solidFill>
                <a:effectLst/>
                <a:latin typeface="微软雅黑" panose="020B0503020204020204" charset="-122"/>
                <a:ea typeface="微软雅黑" panose="020B0503020204020204" charset="-122"/>
                <a:cs typeface="+mn-cs"/>
              </a:rPr>
              <a:t>的几条曲线分别是</a:t>
            </a:r>
            <a:r>
              <a:rPr lang="en-US" altLang="zh-CN" sz="1600" kern="1200" dirty="0">
                <a:solidFill>
                  <a:schemeClr val="tx1"/>
                </a:solidFill>
                <a:effectLst/>
                <a:latin typeface="微软雅黑" panose="020B0503020204020204" charset="-122"/>
                <a:ea typeface="微软雅黑" panose="020B0503020204020204" charset="-122"/>
                <a:cs typeface="+mn-cs"/>
              </a:rPr>
              <a:t>MACE</a:t>
            </a:r>
            <a:r>
              <a:rPr lang="zh-CN" altLang="en-US" sz="1600" kern="1200" dirty="0">
                <a:solidFill>
                  <a:schemeClr val="tx1"/>
                </a:solidFill>
                <a:effectLst/>
                <a:latin typeface="微软雅黑" panose="020B0503020204020204" charset="-122"/>
                <a:ea typeface="微软雅黑" panose="020B0503020204020204" charset="-122"/>
                <a:cs typeface="+mn-cs"/>
              </a:rPr>
              <a:t>也就是他的方法，</a:t>
            </a:r>
            <a:r>
              <a:rPr lang="en-US" altLang="zh-CN" sz="1600" kern="1200" dirty="0">
                <a:solidFill>
                  <a:schemeClr val="tx1"/>
                </a:solidFill>
                <a:effectLst/>
                <a:latin typeface="微软雅黑" panose="020B0503020204020204" charset="-122"/>
                <a:ea typeface="微软雅黑" panose="020B0503020204020204" charset="-122"/>
                <a:cs typeface="+mn-cs"/>
              </a:rPr>
              <a:t>MACE</a:t>
            </a:r>
            <a:r>
              <a:rPr lang="zh-CN" altLang="en-US" sz="1600" kern="1200" dirty="0">
                <a:solidFill>
                  <a:schemeClr val="tx1"/>
                </a:solidFill>
                <a:effectLst/>
                <a:latin typeface="微软雅黑" panose="020B0503020204020204" charset="-122"/>
                <a:ea typeface="微软雅黑" panose="020B0503020204020204" charset="-122"/>
                <a:cs typeface="+mn-cs"/>
              </a:rPr>
              <a:t>是基于</a:t>
            </a:r>
            <a:r>
              <a:rPr lang="en-US" altLang="zh-CN" sz="1600" kern="1200" dirty="0">
                <a:solidFill>
                  <a:schemeClr val="tx1"/>
                </a:solidFill>
                <a:effectLst/>
                <a:latin typeface="微软雅黑" panose="020B0503020204020204" charset="-122"/>
                <a:ea typeface="微软雅黑" panose="020B0503020204020204" charset="-122"/>
                <a:cs typeface="+mn-cs"/>
              </a:rPr>
              <a:t>IPPO</a:t>
            </a:r>
            <a:r>
              <a:rPr lang="zh-CN" altLang="en-US" sz="1600" kern="1200" dirty="0">
                <a:solidFill>
                  <a:schemeClr val="tx1"/>
                </a:solidFill>
                <a:effectLst/>
                <a:latin typeface="微软雅黑" panose="020B0503020204020204" charset="-122"/>
                <a:ea typeface="微软雅黑" panose="020B0503020204020204" charset="-122"/>
                <a:cs typeface="+mn-cs"/>
              </a:rPr>
              <a:t>做的，剩下的</a:t>
            </a:r>
            <a:r>
              <a:rPr lang="en-US" altLang="zh-CN" sz="1600" kern="1200" dirty="0">
                <a:solidFill>
                  <a:schemeClr val="tx1"/>
                </a:solidFill>
                <a:effectLst/>
                <a:latin typeface="微软雅黑" panose="020B0503020204020204" charset="-122"/>
                <a:ea typeface="微软雅黑" panose="020B0503020204020204" charset="-122"/>
                <a:cs typeface="+mn-cs"/>
              </a:rPr>
              <a:t>3</a:t>
            </a:r>
            <a:r>
              <a:rPr lang="zh-CN" altLang="en-US" sz="1600" kern="1200" dirty="0">
                <a:solidFill>
                  <a:schemeClr val="tx1"/>
                </a:solidFill>
                <a:effectLst/>
                <a:latin typeface="微软雅黑" panose="020B0503020204020204" charset="-122"/>
                <a:ea typeface="微软雅黑" panose="020B0503020204020204" charset="-122"/>
                <a:cs typeface="+mn-cs"/>
              </a:rPr>
              <a:t>个方法分别是</a:t>
            </a:r>
            <a:r>
              <a:rPr lang="en-US" altLang="zh-CN" sz="1600" kern="1200" dirty="0">
                <a:solidFill>
                  <a:schemeClr val="tx1"/>
                </a:solidFill>
                <a:effectLst/>
                <a:latin typeface="微软雅黑" panose="020B0503020204020204" charset="-122"/>
                <a:ea typeface="微软雅黑" panose="020B0503020204020204" charset="-122"/>
                <a:cs typeface="+mn-cs"/>
              </a:rPr>
              <a:t>IPPO</a:t>
            </a:r>
            <a:r>
              <a:rPr lang="zh-CN" altLang="en-US" sz="1600" kern="1200" dirty="0">
                <a:solidFill>
                  <a:schemeClr val="tx1"/>
                </a:solidFill>
                <a:effectLst/>
                <a:latin typeface="微软雅黑" panose="020B0503020204020204" charset="-122"/>
                <a:ea typeface="微软雅黑" panose="020B0503020204020204" charset="-122"/>
                <a:cs typeface="+mn-cs"/>
              </a:rPr>
              <a:t>只利用基于后见之明的内在奖励训练、只利用基于全局新颖性逼近的内在奖励训练以及最后的只利用自身局部奖励进行</a:t>
            </a:r>
            <a:r>
              <a:rPr lang="zh-CN" altLang="en-US" sz="1600" kern="1200" dirty="0">
                <a:solidFill>
                  <a:schemeClr val="tx1"/>
                </a:solidFill>
                <a:effectLst/>
                <a:latin typeface="微软雅黑" panose="020B0503020204020204" charset="-122"/>
                <a:ea typeface="微软雅黑" panose="020B0503020204020204" charset="-122"/>
                <a:cs typeface="+mn-cs"/>
              </a:rPr>
              <a:t>训练。</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图</a:t>
            </a:r>
            <a:r>
              <a:rPr lang="en-US" altLang="zh-CN" sz="1600" kern="1200" dirty="0">
                <a:solidFill>
                  <a:schemeClr val="tx1"/>
                </a:solidFill>
                <a:effectLst/>
                <a:latin typeface="微软雅黑" panose="020B0503020204020204" charset="-122"/>
                <a:ea typeface="微软雅黑" panose="020B0503020204020204" charset="-122"/>
                <a:cs typeface="+mn-cs"/>
              </a:rPr>
              <a:t>5</a:t>
            </a:r>
            <a:r>
              <a:rPr lang="zh-CN" altLang="en-US" sz="1600" kern="1200" dirty="0">
                <a:solidFill>
                  <a:schemeClr val="tx1"/>
                </a:solidFill>
                <a:effectLst/>
                <a:latin typeface="微软雅黑" panose="020B0503020204020204" charset="-122"/>
                <a:ea typeface="微软雅黑" panose="020B0503020204020204" charset="-122"/>
                <a:cs typeface="+mn-cs"/>
              </a:rPr>
              <a:t>的几条曲线分别为</a:t>
            </a:r>
            <a:r>
              <a:rPr lang="en-US" altLang="zh-CN" sz="1600" kern="1200" dirty="0">
                <a:solidFill>
                  <a:schemeClr val="tx1"/>
                </a:solidFill>
                <a:effectLst/>
                <a:latin typeface="微软雅黑" panose="020B0503020204020204" charset="-122"/>
                <a:ea typeface="微软雅黑" panose="020B0503020204020204" charset="-122"/>
                <a:cs typeface="+mn-cs"/>
              </a:rPr>
              <a:t>MACE</a:t>
            </a:r>
            <a:r>
              <a:rPr lang="zh-CN" altLang="en-US" sz="1600" kern="1200" dirty="0">
                <a:solidFill>
                  <a:schemeClr val="tx1"/>
                </a:solidFill>
                <a:effectLst/>
                <a:latin typeface="微软雅黑" panose="020B0503020204020204" charset="-122"/>
                <a:ea typeface="微软雅黑" panose="020B0503020204020204" charset="-122"/>
                <a:cs typeface="+mn-cs"/>
              </a:rPr>
              <a:t>，</a:t>
            </a:r>
            <a:r>
              <a:rPr lang="en-US" altLang="zh-CN" sz="1600" kern="1200" dirty="0">
                <a:solidFill>
                  <a:schemeClr val="tx1"/>
                </a:solidFill>
                <a:effectLst/>
                <a:latin typeface="微软雅黑" panose="020B0503020204020204" charset="-122"/>
                <a:ea typeface="微软雅黑" panose="020B0503020204020204" charset="-122"/>
                <a:cs typeface="+mn-cs"/>
              </a:rPr>
              <a:t>MACE</a:t>
            </a:r>
            <a:r>
              <a:rPr lang="zh-CN" altLang="en-US" sz="1600" kern="1200" dirty="0">
                <a:solidFill>
                  <a:schemeClr val="tx1"/>
                </a:solidFill>
                <a:effectLst/>
                <a:latin typeface="微软雅黑" panose="020B0503020204020204" charset="-122"/>
                <a:ea typeface="微软雅黑" panose="020B0503020204020204" charset="-122"/>
                <a:cs typeface="+mn-cs"/>
              </a:rPr>
              <a:t>利用互信息奖励训练，注意是用的互信息而不是加权互信息。而</a:t>
            </a:r>
            <a:r>
              <a:rPr lang="en-US" altLang="zh-CN" sz="1600" kern="1200" dirty="0">
                <a:solidFill>
                  <a:schemeClr val="tx1"/>
                </a:solidFill>
                <a:effectLst/>
                <a:latin typeface="微软雅黑" panose="020B0503020204020204" charset="-122"/>
                <a:ea typeface="微软雅黑" panose="020B0503020204020204" charset="-122"/>
                <a:cs typeface="+mn-cs"/>
              </a:rPr>
              <a:t>MACE-Z</a:t>
            </a:r>
            <a:r>
              <a:rPr lang="zh-CN" altLang="en-US" sz="1600" kern="1200" dirty="0">
                <a:solidFill>
                  <a:schemeClr val="tx1"/>
                </a:solidFill>
                <a:effectLst/>
                <a:latin typeface="微软雅黑" panose="020B0503020204020204" charset="-122"/>
                <a:ea typeface="微软雅黑" panose="020B0503020204020204" charset="-122"/>
                <a:cs typeface="+mn-cs"/>
              </a:rPr>
              <a:t>是直接使用累计新颖性</a:t>
            </a:r>
            <a:r>
              <a:rPr lang="en-US" altLang="zh-CN" sz="1600" kern="1200" dirty="0">
                <a:solidFill>
                  <a:schemeClr val="tx1"/>
                </a:solidFill>
                <a:effectLst/>
                <a:latin typeface="微软雅黑" panose="020B0503020204020204" charset="-122"/>
                <a:ea typeface="微软雅黑" panose="020B0503020204020204" charset="-122"/>
                <a:cs typeface="+mn-cs"/>
              </a:rPr>
              <a:t>z</a:t>
            </a:r>
            <a:r>
              <a:rPr lang="zh-CN" altLang="en-US" sz="1600" kern="1200" dirty="0">
                <a:solidFill>
                  <a:schemeClr val="tx1"/>
                </a:solidFill>
                <a:effectLst/>
                <a:latin typeface="微软雅黑" panose="020B0503020204020204" charset="-122"/>
                <a:ea typeface="微软雅黑" panose="020B0503020204020204" charset="-122"/>
                <a:cs typeface="+mn-cs"/>
              </a:rPr>
              <a:t>代替了基于后见之明的内在奖励作为奖励来训练</a:t>
            </a:r>
            <a:r>
              <a:rPr lang="zh-CN" altLang="en-US" sz="1600" kern="1200" dirty="0">
                <a:solidFill>
                  <a:schemeClr val="tx1"/>
                </a:solidFill>
                <a:effectLst/>
                <a:latin typeface="微软雅黑" panose="020B0503020204020204" charset="-122"/>
                <a:ea typeface="微软雅黑" panose="020B0503020204020204" charset="-122"/>
                <a:cs typeface="+mn-cs"/>
              </a:rPr>
              <a:t>算法。</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sz="1600" kern="1200" dirty="0">
                <a:solidFill>
                  <a:schemeClr val="tx1"/>
                </a:solidFill>
                <a:effectLst/>
                <a:latin typeface="微软雅黑" panose="020B0503020204020204" charset="-122"/>
                <a:ea typeface="微软雅黑" panose="020B0503020204020204" charset="-122"/>
                <a:cs typeface="+mn-cs"/>
              </a:rPr>
              <a:t>为了获得更可靠的新颖性估计作为基于新颖性的内在奖励，MACE使用所有代理的新颖性求和来近似全局新颖性。</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为了促进协同探索，MACE进一步量化了个体对其他个体累积未来新颖性的影响，并将其转化为基于后见之明的内在奖励。</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未来的工作可以探索在通信信道带宽之外进一步减少必要连接数量的方法。</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基于种群的稀疏奖励多智能体任务多样性探索</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问题描述，研究现状，方法设计，实验结果，未来工作</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l"/>
            <a:r>
              <a:rPr dirty="0"/>
              <a:t>这篇文章提出了一种新方法来解决稀疏奖励下的多智能体强化学习中的探索问题。</a:t>
            </a:r>
            <a:endParaRPr dirty="0"/>
          </a:p>
          <a:p>
            <a:pPr algn="l"/>
            <a:r>
              <a:rPr lang="zh-CN" altLang="en-US" sz="1600" kern="1200" dirty="0">
                <a:solidFill>
                  <a:schemeClr val="tx1"/>
                </a:solidFill>
                <a:effectLst/>
                <a:latin typeface="微软雅黑" panose="020B0503020204020204" charset="-122"/>
                <a:ea typeface="微软雅黑" panose="020B0503020204020204" charset="-122"/>
                <a:cs typeface="+mn-cs"/>
              </a:rPr>
              <a:t>第一点</a:t>
            </a:r>
            <a:r>
              <a:rPr lang="zh-CN" altLang="en-US" sz="1600" kern="1200" dirty="0">
                <a:solidFill>
                  <a:schemeClr val="tx1"/>
                </a:solidFill>
                <a:effectLst/>
                <a:latin typeface="微软雅黑" panose="020B0503020204020204" charset="-122"/>
                <a:ea typeface="微软雅黑" panose="020B0503020204020204" charset="-122"/>
                <a:cs typeface="+mn-cs"/>
              </a:rPr>
              <a:t>是提出了一个成员感知的探索目标，该目标明确地引导每个成员最大限度地偏离其他成员的探索区域，从而迫使他们探索不同的区域。</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l"/>
            <a:r>
              <a:rPr lang="zh-CN" altLang="en-US" sz="1600" kern="1200" dirty="0">
                <a:solidFill>
                  <a:schemeClr val="tx1"/>
                </a:solidFill>
                <a:effectLst/>
                <a:latin typeface="微软雅黑" panose="020B0503020204020204" charset="-122"/>
                <a:ea typeface="微软雅黑" panose="020B0503020204020204" charset="-122"/>
                <a:cs typeface="+mn-cs"/>
              </a:rPr>
              <a:t>第二点</a:t>
            </a:r>
            <a:r>
              <a:rPr lang="zh-CN" altLang="en-US" sz="1600" kern="1200" dirty="0">
                <a:solidFill>
                  <a:schemeClr val="tx1"/>
                </a:solidFill>
                <a:effectLst/>
                <a:latin typeface="微软雅黑" panose="020B0503020204020204" charset="-122"/>
                <a:ea typeface="微软雅黑" panose="020B0503020204020204" charset="-122"/>
                <a:cs typeface="+mn-cs"/>
              </a:rPr>
              <a:t>是提出了一种探索增强的策略约束，该约束引导每个成员学习一个既不同于其他成员又促进探索的联合策略，从而增加了探索不同区域的概率。</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l"/>
            <a:br>
              <a:rPr lang="zh-CN" altLang="en-US" dirty="0"/>
            </a:b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dirty="0"/>
              <a:t>深度强化学习对数据的依赖性非常大，其数据靠智能体和环境交互而来。因此，如何通过探索机制从环境中获取有效的数据帮助训练，就显得至关重要。而在多智能体强化学习（MARL）中，联合动作空间随智能体个数呈指数增加。因此，如何在这样大的动作空间中有效探索，就成了MARL中最根本的问题之一。</a:t>
            </a:r>
            <a:endParaRPr lang="zh-CN" altLang="en-US" dirty="0"/>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a:t>QMIX由于单调性约束无法进行有效的探索的问题</a:t>
            </a:r>
            <a:endParaRPr lang="zh-CN" altLang="en-US" dirty="0"/>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a:t>这篇文章通过引入分层控制的潜在空间</a:t>
            </a:r>
            <a:r>
              <a:rPr lang="en-US" altLang="zh-CN" dirty="0"/>
              <a:t>,</a:t>
            </a:r>
            <a:r>
              <a:rPr lang="zh-CN" altLang="en-US" dirty="0"/>
              <a:t>结合policy-based和value-based方法，基于QMIX框架提出了一个新的分层学习算法</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pPr algn="just"/>
                <a:r>
                  <a:rPr lang="zh-CN" altLang="en-US" b="0" i="0" dirty="0">
                    <a:solidFill>
                      <a:srgbClr val="000000"/>
                    </a:solidFill>
                    <a:effectLst/>
                    <a:latin typeface="微软雅黑" panose="020B0503020204020204" charset="-122"/>
                    <a:ea typeface="微软雅黑" panose="020B0503020204020204" charset="-122"/>
                  </a:rPr>
                  <a:t>首先是成员感知探索目标的设计，红色框内为普通的探索目标，这篇文章新设计了一个</a:t>
                </a:r>
                <a:r>
                  <a:rPr lang="zh-CN" altLang="en-US" dirty="0">
                    <a:solidFill>
                      <a:srgbClr val="000000"/>
                    </a:solidFill>
                    <a:effectLst/>
                    <a:sym typeface="+mn-ea"/>
                  </a:rPr>
                  <a:t>成员感知探索目标与其相比</a:t>
                </a:r>
                <a:endParaRPr lang="zh-CN" altLang="en-US" b="0" i="0" dirty="0">
                  <a:solidFill>
                    <a:srgbClr val="000000"/>
                  </a:solidFill>
                  <a:effectLst/>
                  <a:latin typeface="微软雅黑" panose="020B0503020204020204" charset="-122"/>
                  <a:ea typeface="微软雅黑" panose="020B0503020204020204" charset="-122"/>
                </a:endParaRPr>
              </a:p>
              <a:p>
                <a:pPr algn="just"/>
                <a:r>
                  <a:rPr lang="zh-CN" altLang="en-US" b="0" i="0" dirty="0">
                    <a:solidFill>
                      <a:srgbClr val="000000"/>
                    </a:solidFill>
                    <a:effectLst/>
                    <a:latin typeface="微软雅黑" panose="020B0503020204020204" charset="-122"/>
                    <a:ea typeface="微软雅黑" panose="020B0503020204020204" charset="-122"/>
                  </a:rPr>
                  <a:t>假设有M个智能体也就是成员，联合策略为pi，用</a:t>
                </a:r>
                <a14:m>
                  <m:oMath xmlns:m="http://schemas.openxmlformats.org/officeDocument/2006/math">
                    <m:r>
                      <a:rPr lang="en-US" altLang="zh-CN" dirty="0">
                        <a:latin typeface="Cambria Math" panose="02040503050406030204" pitchFamily="18" charset="0"/>
                        <a:cs typeface="Cambria Math" panose="02040503050406030204" pitchFamily="18" charset="0"/>
                      </a:rPr>
                      <m:t>𝛩</m:t>
                    </m:r>
                  </m:oMath>
                </a14:m>
                <a:r>
                  <a:rPr lang="zh-CN" altLang="en-US" b="0" i="0" dirty="0">
                    <a:solidFill>
                      <a:srgbClr val="000000"/>
                    </a:solidFill>
                    <a:effectLst/>
                    <a:latin typeface="微软雅黑" panose="020B0503020204020204" charset="-122"/>
                    <a:ea typeface="微软雅黑" panose="020B0503020204020204" charset="-122"/>
                  </a:rPr>
                  <a:t>将其参数化，第i个成员的探索目标如公式</a:t>
                </a:r>
                <a:r>
                  <a:rPr lang="en-US" altLang="zh-CN" b="0" i="0" dirty="0">
                    <a:solidFill>
                      <a:srgbClr val="000000"/>
                    </a:solidFill>
                    <a:effectLst/>
                    <a:latin typeface="微软雅黑" panose="020B0503020204020204" charset="-122"/>
                    <a:ea typeface="微软雅黑" panose="020B0503020204020204" charset="-122"/>
                  </a:rPr>
                  <a:t>(1)</a:t>
                </a:r>
                <a:r>
                  <a:rPr lang="zh-CN" altLang="en-US" b="0" i="0" dirty="0">
                    <a:solidFill>
                      <a:srgbClr val="000000"/>
                    </a:solidFill>
                    <a:effectLst/>
                    <a:latin typeface="微软雅黑" panose="020B0503020204020204" charset="-122"/>
                    <a:ea typeface="微软雅黑" panose="020B0503020204020204" charset="-122"/>
                  </a:rPr>
                  <a:t>所示。其中</a:t>
                </a:r>
                <a:r>
                  <a:rPr lang="en-US" altLang="zh-CN" b="0" i="0" dirty="0">
                    <a:solidFill>
                      <a:srgbClr val="000000"/>
                    </a:solidFill>
                    <a:effectLst/>
                    <a:latin typeface="微软雅黑" panose="020B0503020204020204" charset="-122"/>
                    <a:ea typeface="微软雅黑" panose="020B0503020204020204" charset="-122"/>
                  </a:rPr>
                  <a:t>d</a:t>
                </a:r>
                <a:r>
                  <a:rPr lang="zh-CN" altLang="en-US" b="0" i="0" dirty="0">
                    <a:solidFill>
                      <a:srgbClr val="000000"/>
                    </a:solidFill>
                    <a:effectLst/>
                    <a:latin typeface="微软雅黑" panose="020B0503020204020204" charset="-122"/>
                    <a:ea typeface="微软雅黑" panose="020B0503020204020204" charset="-122"/>
                  </a:rPr>
                  <a:t>为状态分布，</a:t>
                </a:r>
                <a:r>
                  <a:rPr lang="en-US" altLang="zh-CN" b="0" i="0" dirty="0">
                    <a:solidFill>
                      <a:srgbClr val="000000"/>
                    </a:solidFill>
                    <a:effectLst/>
                    <a:latin typeface="微软雅黑" panose="020B0503020204020204" charset="-122"/>
                    <a:ea typeface="微软雅黑" panose="020B0503020204020204" charset="-122"/>
                  </a:rPr>
                  <a:t>H</a:t>
                </a:r>
                <a:r>
                  <a:rPr lang="zh-CN" altLang="en-US" b="0" i="0" dirty="0">
                    <a:solidFill>
                      <a:srgbClr val="000000"/>
                    </a:solidFill>
                    <a:effectLst/>
                    <a:latin typeface="微软雅黑" panose="020B0503020204020204" charset="-122"/>
                    <a:ea typeface="微软雅黑" panose="020B0503020204020204" charset="-122"/>
                  </a:rPr>
                  <a:t>为</a:t>
                </a:r>
                <a:r>
                  <a:rPr lang="zh-CN" altLang="en-US" b="0" i="0" dirty="0">
                    <a:solidFill>
                      <a:srgbClr val="000000"/>
                    </a:solidFill>
                    <a:effectLst/>
                    <a:latin typeface="微软雅黑" panose="020B0503020204020204" charset="-122"/>
                    <a:ea typeface="微软雅黑" panose="020B0503020204020204" charset="-122"/>
                  </a:rPr>
                  <a:t>香农熵。</a:t>
                </a:r>
                <a:endParaRPr lang="zh-CN" altLang="en-US" b="0" i="0" dirty="0">
                  <a:solidFill>
                    <a:srgbClr val="000000"/>
                  </a:solidFill>
                  <a:effectLst/>
                  <a:latin typeface="微软雅黑" panose="020B0503020204020204" charset="-122"/>
                  <a:ea typeface="微软雅黑" panose="020B0503020204020204" charset="-122"/>
                </a:endParaRPr>
              </a:p>
              <a:p>
                <a:pPr algn="just"/>
                <a:r>
                  <a:rPr lang="zh-CN" altLang="en-US" b="0" i="0" dirty="0">
                    <a:solidFill>
                      <a:srgbClr val="000000"/>
                    </a:solidFill>
                    <a:effectLst/>
                    <a:latin typeface="微软雅黑" panose="020B0503020204020204" charset="-122"/>
                    <a:ea typeface="微软雅黑" panose="020B0503020204020204" charset="-122"/>
                  </a:rPr>
                  <a:t>这篇文章提出了一个概念叫奖金，其实就是内在</a:t>
                </a:r>
                <a:r>
                  <a:rPr lang="zh-CN" altLang="en-US" b="0" i="0" dirty="0">
                    <a:solidFill>
                      <a:srgbClr val="000000"/>
                    </a:solidFill>
                    <a:effectLst/>
                    <a:latin typeface="微软雅黑" panose="020B0503020204020204" charset="-122"/>
                    <a:ea typeface="微软雅黑" panose="020B0503020204020204" charset="-122"/>
                  </a:rPr>
                  <a:t>奖励。公式</a:t>
                </a:r>
                <a:r>
                  <a:rPr lang="en-US" altLang="zh-CN" b="0" i="0" dirty="0">
                    <a:solidFill>
                      <a:srgbClr val="000000"/>
                    </a:solidFill>
                    <a:effectLst/>
                    <a:latin typeface="微软雅黑" panose="020B0503020204020204" charset="-122"/>
                    <a:ea typeface="微软雅黑" panose="020B0503020204020204" charset="-122"/>
                  </a:rPr>
                  <a:t>(1)</a:t>
                </a:r>
                <a:r>
                  <a:rPr lang="zh-CN" altLang="en-US" b="0" i="0" dirty="0">
                    <a:solidFill>
                      <a:srgbClr val="000000"/>
                    </a:solidFill>
                    <a:effectLst/>
                    <a:latin typeface="微软雅黑" panose="020B0503020204020204" charset="-122"/>
                    <a:ea typeface="微软雅黑" panose="020B0503020204020204" charset="-122"/>
                  </a:rPr>
                  <a:t>中</a:t>
                </a:r>
                <a:r>
                  <a:rPr lang="en-US" altLang="zh-CN" b="0" i="0" dirty="0">
                    <a:solidFill>
                      <a:srgbClr val="000000"/>
                    </a:solidFill>
                    <a:effectLst/>
                    <a:latin typeface="微软雅黑" panose="020B0503020204020204" charset="-122"/>
                    <a:ea typeface="微软雅黑" panose="020B0503020204020204" charset="-122"/>
                  </a:rPr>
                  <a:t>d</a:t>
                </a:r>
                <a:r>
                  <a:rPr lang="zh-CN" altLang="en-US" b="0" i="0" dirty="0">
                    <a:solidFill>
                      <a:srgbClr val="000000"/>
                    </a:solidFill>
                    <a:effectLst/>
                    <a:latin typeface="微软雅黑" panose="020B0503020204020204" charset="-122"/>
                    <a:ea typeface="微软雅黑" panose="020B0503020204020204" charset="-122"/>
                  </a:rPr>
                  <a:t>的第</a:t>
                </a:r>
                <a:r>
                  <a:rPr lang="en-US" altLang="zh-CN" b="0" i="0" dirty="0">
                    <a:solidFill>
                      <a:srgbClr val="000000"/>
                    </a:solidFill>
                    <a:effectLst/>
                    <a:latin typeface="微软雅黑" panose="020B0503020204020204" charset="-122"/>
                    <a:ea typeface="微软雅黑" panose="020B0503020204020204" charset="-122"/>
                  </a:rPr>
                  <a:t>i</a:t>
                </a:r>
                <a:r>
                  <a:rPr lang="zh-CN" altLang="en-US" b="0" i="0" dirty="0">
                    <a:solidFill>
                      <a:srgbClr val="000000"/>
                    </a:solidFill>
                    <a:effectLst/>
                    <a:latin typeface="微软雅黑" panose="020B0503020204020204" charset="-122"/>
                    <a:ea typeface="微软雅黑" panose="020B0503020204020204" charset="-122"/>
                  </a:rPr>
                  <a:t>个成员的奖金如公式</a:t>
                </a:r>
                <a:r>
                  <a:rPr lang="en-US" altLang="zh-CN" b="0" i="0" dirty="0">
                    <a:solidFill>
                      <a:srgbClr val="000000"/>
                    </a:solidFill>
                    <a:effectLst/>
                    <a:latin typeface="微软雅黑" panose="020B0503020204020204" charset="-122"/>
                    <a:ea typeface="微软雅黑" panose="020B0503020204020204" charset="-122"/>
                  </a:rPr>
                  <a:t>(2)</a:t>
                </a:r>
                <a:r>
                  <a:rPr lang="zh-CN" altLang="en-US" b="0" i="0" dirty="0">
                    <a:solidFill>
                      <a:srgbClr val="000000"/>
                    </a:solidFill>
                    <a:effectLst/>
                    <a:latin typeface="微软雅黑" panose="020B0503020204020204" charset="-122"/>
                    <a:ea typeface="微软雅黑" panose="020B0503020204020204" charset="-122"/>
                  </a:rPr>
                  <a:t>所示。</a:t>
                </a:r>
                <a:endParaRPr lang="zh-CN" altLang="en-US" b="0" i="0" dirty="0">
                  <a:solidFill>
                    <a:srgbClr val="000000"/>
                  </a:solidFill>
                  <a:effectLst/>
                  <a:latin typeface="微软雅黑" panose="020B0503020204020204" charset="-122"/>
                  <a:ea typeface="微软雅黑" panose="020B0503020204020204" charset="-122"/>
                </a:endParaRPr>
              </a:p>
              <a:p>
                <a:pPr algn="just"/>
                <a:r>
                  <a:rPr lang="zh-CN" altLang="en-US" b="0" i="0" dirty="0">
                    <a:solidFill>
                      <a:srgbClr val="000000"/>
                    </a:solidFill>
                    <a:effectLst/>
                    <a:latin typeface="微软雅黑" panose="020B0503020204020204" charset="-122"/>
                    <a:ea typeface="微软雅黑" panose="020B0503020204020204" charset="-122"/>
                  </a:rPr>
                  <a:t>奖金通过要求整体状态分布dΠ尽可能均匀来鼓励探索。</a:t>
                </a:r>
                <a:endParaRPr lang="zh-CN" altLang="en-US" b="0" i="0" dirty="0">
                  <a:solidFill>
                    <a:srgbClr val="000000"/>
                  </a:solidFill>
                  <a:effectLst/>
                  <a:latin typeface="微软雅黑" panose="020B0503020204020204" charset="-122"/>
                  <a:ea typeface="微软雅黑" panose="020B0503020204020204" charset="-122"/>
                </a:endParaRPr>
              </a:p>
              <a:p>
                <a:pPr algn="just"/>
                <a:r>
                  <a:rPr lang="zh-CN" altLang="en-US" dirty="0">
                    <a:sym typeface="+mn-ea"/>
                  </a:rPr>
                  <a:t>普通探索目标，也就是公式</a:t>
                </a:r>
                <a:r>
                  <a:rPr lang="en-US" altLang="zh-CN" dirty="0">
                    <a:sym typeface="+mn-ea"/>
                  </a:rPr>
                  <a:t>(1)</a:t>
                </a:r>
                <a:r>
                  <a:rPr lang="zh-CN" altLang="en-US" dirty="0">
                    <a:sym typeface="+mn-ea"/>
                  </a:rPr>
                  <a:t>的</a:t>
                </a:r>
                <a:r>
                  <a:rPr lang="en-US" altLang="zh-CN" dirty="0">
                    <a:sym typeface="+mn-ea"/>
                  </a:rPr>
                  <a:t>Jvan</a:t>
                </a:r>
                <a:r>
                  <a:rPr lang="zh-CN" altLang="en-US" dirty="0">
                    <a:sym typeface="+mn-ea"/>
                  </a:rPr>
                  <a:t>存在的主要问题是它是一个不知道成员的探索目标，它只关心整体探索，而不是每个成员的具体探索，这使得很难引导每个成员探索不同的区域。</a:t>
                </a:r>
                <a:endParaRPr lang="zh-CN" altLang="en-US" dirty="0">
                  <a:sym typeface="+mn-ea"/>
                </a:endParaRPr>
              </a:p>
              <a:p>
                <a:pPr algn="just"/>
                <a:r>
                  <a:rPr lang="zh-CN" altLang="en-US" dirty="0">
                    <a:sym typeface="+mn-ea"/>
                  </a:rPr>
                  <a:t>为了实现成员之间的多样化探索，引导每个成员探索不同的区域，这篇文章提出了一个新的成员感知的探索目标，明确引导每个成员最大限度地偏离其他成员的探索区域。</a:t>
                </a:r>
                <a:r>
                  <a:rPr lang="zh-CN" altLang="en-US" dirty="0">
                    <a:solidFill>
                      <a:srgbClr val="000000"/>
                    </a:solidFill>
                    <a:effectLst/>
                    <a:sym typeface="+mn-ea"/>
                  </a:rPr>
                  <a:t>成员感知探索目标如公式</a:t>
                </a:r>
                <a:r>
                  <a:rPr lang="en-US" altLang="zh-CN" dirty="0">
                    <a:solidFill>
                      <a:srgbClr val="000000"/>
                    </a:solidFill>
                    <a:effectLst/>
                    <a:sym typeface="+mn-ea"/>
                  </a:rPr>
                  <a:t>(3)</a:t>
                </a:r>
                <a:r>
                  <a:rPr lang="zh-CN" altLang="en-US" dirty="0">
                    <a:solidFill>
                      <a:srgbClr val="000000"/>
                    </a:solidFill>
                    <a:effectLst/>
                    <a:sym typeface="+mn-ea"/>
                  </a:rPr>
                  <a:t>所示</a:t>
                </a:r>
                <a:endParaRPr lang="zh-CN" altLang="en-US" dirty="0">
                  <a:sym typeface="+mn-ea"/>
                </a:endParaRPr>
              </a:p>
              <a:p>
                <a:pPr algn="just"/>
                <a:r>
                  <a:rPr lang="zh-CN" altLang="en-US" dirty="0">
                    <a:sym typeface="+mn-ea"/>
                  </a:rPr>
                  <a:t>其中，</a:t>
                </a:r>
                <a:r>
                  <a:rPr lang="en-US" altLang="zh-CN" dirty="0">
                    <a:sym typeface="+mn-ea"/>
                  </a:rPr>
                  <a:t>dpi</a:t>
                </a:r>
                <a:r>
                  <a:rPr lang="zh-CN" altLang="en-US" dirty="0">
                    <a:sym typeface="+mn-ea"/>
                  </a:rPr>
                  <a:t>是一个由成员策略</a:t>
                </a:r>
                <a:r>
                  <a:rPr lang="en-US" altLang="zh-CN" dirty="0">
                    <a:sym typeface="+mn-ea"/>
                  </a:rPr>
                  <a:t>pii</a:t>
                </a:r>
                <a:r>
                  <a:rPr lang="zh-CN" altLang="en-US" dirty="0">
                    <a:sym typeface="+mn-ea"/>
                  </a:rPr>
                  <a:t>形成的状态分布，</a:t>
                </a:r>
                <a:r>
                  <a:rPr lang="zh-CN" altLang="en-US" dirty="0">
                    <a:solidFill>
                      <a:srgbClr val="000000"/>
                    </a:solidFill>
                    <a:effectLst/>
                    <a:sym typeface="+mn-ea"/>
                  </a:rPr>
                  <a:t>它表示在策略πi下，智能体访问状态s的频率。</a:t>
                </a:r>
                <a:r>
                  <a:rPr lang="en-US" altLang="zh-CN" dirty="0">
                    <a:sym typeface="+mn-ea"/>
                  </a:rPr>
                  <a:t>DKL</a:t>
                </a:r>
                <a:r>
                  <a:rPr lang="zh-CN" altLang="en-US" dirty="0">
                    <a:sym typeface="+mn-ea"/>
                  </a:rPr>
                  <a:t>是</a:t>
                </a:r>
                <a:r>
                  <a:rPr lang="en-US" altLang="zh-CN" dirty="0">
                    <a:sym typeface="+mn-ea"/>
                  </a:rPr>
                  <a:t>KL</a:t>
                </a:r>
                <a:r>
                  <a:rPr lang="zh-CN" altLang="en-US" dirty="0">
                    <a:sym typeface="+mn-ea"/>
                  </a:rPr>
                  <a:t>散度，</a:t>
                </a:r>
                <a:r>
                  <a:rPr lang="en-US" altLang="zh-CN" dirty="0">
                    <a:sym typeface="+mn-ea"/>
                  </a:rPr>
                  <a:t>H</a:t>
                </a:r>
                <a:r>
                  <a:rPr lang="zh-CN" altLang="en-US" dirty="0">
                    <a:sym typeface="+mn-ea"/>
                  </a:rPr>
                  <a:t>是</a:t>
                </a:r>
                <a:r>
                  <a:rPr lang="zh-CN" altLang="en-US" dirty="0">
                    <a:sym typeface="+mn-ea"/>
                  </a:rPr>
                  <a:t>交叉熵。</a:t>
                </a:r>
                <a:endParaRPr lang="zh-CN" altLang="en-US" dirty="0">
                  <a:sym typeface="+mn-ea"/>
                </a:endParaRPr>
              </a:p>
              <a:p>
                <a:pPr algn="just"/>
                <a:endParaRPr lang="zh-CN" altLang="en-US" b="0" i="0" dirty="0">
                  <a:solidFill>
                    <a:srgbClr val="000000"/>
                  </a:solidFill>
                  <a:effectLst/>
                  <a:latin typeface="微软雅黑" panose="020B0503020204020204" charset="-122"/>
                  <a:ea typeface="微软雅黑" panose="020B0503020204020204" charset="-122"/>
                </a:endParaRPr>
              </a:p>
            </p:txBody>
          </p:sp>
        </mc:Choice>
        <mc:Fallback>
          <p:sp>
            <p:nvSpPr>
              <p:cNvPr id="3" name="备注占位符 2"/>
              <p:cNvSpPr>
                <a:spLocks noRot="1" noChangeAspect="1" noMove="1" noResize="1" noEditPoints="1" noAdjustHandles="1" noChangeArrowheads="1" noChangeShapeType="1" noTextEdit="1"/>
              </p:cNvSpPr>
              <p:nvPr>
                <p:ph type="body" idx="1"/>
              </p:nvPr>
            </p:nvSpPr>
            <p:spPr>
              <a:blipFill rotWithShape="1">
                <a:blip r:embed="rId3"/>
                <a:stretch>
                  <a:fillRect b="-36720"/>
                </a:stretch>
              </a:blipFill>
            </p:spPr>
            <p:txBody>
              <a:bodyPr/>
              <a:lstStyle/>
              <a:p>
                <a:r>
                  <a:rPr lang="zh-CN" altLang="en-US">
                    <a:noFill/>
                  </a:rPr>
                  <a:t> </a:t>
                </a:r>
              </a:p>
            </p:txBody>
          </p:sp>
        </mc:Fallback>
      </mc:AlternateContent>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b="0" i="0" dirty="0">
                <a:solidFill>
                  <a:srgbClr val="000000"/>
                </a:solidFill>
                <a:effectLst/>
                <a:latin typeface="微软雅黑" panose="020B0503020204020204" charset="-122"/>
                <a:ea typeface="微软雅黑" panose="020B0503020204020204" charset="-122"/>
              </a:rPr>
              <a:t>混合状态分布 ρπi(s)是其他剩余</a:t>
            </a:r>
            <a:r>
              <a:rPr lang="en-US" altLang="zh-CN" b="0" i="0" dirty="0">
                <a:solidFill>
                  <a:srgbClr val="000000"/>
                </a:solidFill>
                <a:effectLst/>
                <a:latin typeface="微软雅黑" panose="020B0503020204020204" charset="-122"/>
                <a:ea typeface="微软雅黑" panose="020B0503020204020204" charset="-122"/>
              </a:rPr>
              <a:t>M-1</a:t>
            </a:r>
            <a:r>
              <a:rPr lang="zh-CN" altLang="en-US" b="0" i="0" dirty="0">
                <a:solidFill>
                  <a:srgbClr val="000000"/>
                </a:solidFill>
                <a:effectLst/>
                <a:latin typeface="微软雅黑" panose="020B0503020204020204" charset="-122"/>
                <a:ea typeface="微软雅黑" panose="020B0503020204020204" charset="-122"/>
              </a:rPr>
              <a:t>个成员的状态分布的加权平均，如公式</a:t>
            </a:r>
            <a:r>
              <a:rPr lang="en-US" altLang="zh-CN" b="0" i="0" dirty="0">
                <a:solidFill>
                  <a:srgbClr val="000000"/>
                </a:solidFill>
                <a:effectLst/>
                <a:latin typeface="微软雅黑" panose="020B0503020204020204" charset="-122"/>
                <a:ea typeface="微软雅黑" panose="020B0503020204020204" charset="-122"/>
              </a:rPr>
              <a:t>(4)</a:t>
            </a:r>
            <a:r>
              <a:rPr lang="zh-CN" altLang="en-US" b="0" i="0" dirty="0">
                <a:solidFill>
                  <a:srgbClr val="000000"/>
                </a:solidFill>
                <a:effectLst/>
                <a:latin typeface="微软雅黑" panose="020B0503020204020204" charset="-122"/>
                <a:ea typeface="微软雅黑" panose="020B0503020204020204" charset="-122"/>
              </a:rPr>
              <a:t>所示。其中，ϵ 是一个很小的常数，以确保 ρπi(s)&gt;0。对于第i个成员，文章给出了其奖金如公式</a:t>
            </a:r>
            <a:r>
              <a:rPr lang="en-US" altLang="zh-CN" b="0" i="0" dirty="0">
                <a:solidFill>
                  <a:srgbClr val="000000"/>
                </a:solidFill>
                <a:effectLst/>
                <a:latin typeface="微软雅黑" panose="020B0503020204020204" charset="-122"/>
                <a:ea typeface="微软雅黑" panose="020B0503020204020204" charset="-122"/>
              </a:rPr>
              <a:t>(5)</a:t>
            </a:r>
            <a:r>
              <a:rPr lang="zh-CN" altLang="en-US" b="0" i="0" dirty="0">
                <a:solidFill>
                  <a:srgbClr val="000000"/>
                </a:solidFill>
                <a:effectLst/>
                <a:latin typeface="微软雅黑" panose="020B0503020204020204" charset="-122"/>
                <a:ea typeface="微软雅黑" panose="020B0503020204020204" charset="-122"/>
              </a:rPr>
              <a:t>所示。</a:t>
            </a:r>
            <a:endParaRPr lang="zh-CN" altLang="en-US" b="0" i="0" dirty="0">
              <a:solidFill>
                <a:srgbClr val="000000"/>
              </a:solidFill>
              <a:effectLst/>
              <a:latin typeface="微软雅黑" panose="020B0503020204020204" charset="-122"/>
              <a:ea typeface="微软雅黑" panose="020B0503020204020204" charset="-122"/>
            </a:endParaRPr>
          </a:p>
          <a:p>
            <a:pPr algn="just"/>
            <a:r>
              <a:rPr lang="zh-CN" altLang="en-US" b="0" i="0" dirty="0">
                <a:solidFill>
                  <a:srgbClr val="000000"/>
                </a:solidFill>
                <a:effectLst/>
                <a:latin typeface="微软雅黑" panose="020B0503020204020204" charset="-122"/>
                <a:ea typeface="微软雅黑" panose="020B0503020204020204" charset="-122"/>
              </a:rPr>
              <a:t>与只考虑由群体引起的整体状态分布的公式1相比，文章中</a:t>
            </a:r>
            <a:r>
              <a:rPr lang="zh-CN" altLang="en-US" b="0" i="0" dirty="0">
                <a:solidFill>
                  <a:srgbClr val="000000"/>
                </a:solidFill>
                <a:effectLst/>
                <a:latin typeface="微软雅黑" panose="020B0503020204020204" charset="-122"/>
                <a:ea typeface="微软雅黑" panose="020B0503020204020204" charset="-122"/>
              </a:rPr>
              <a:t>提出的新目标（公式3）通过考虑每个个体成员的状态分布，明确鼓励成员之间的多样化探索。</a:t>
            </a:r>
            <a:endParaRPr lang="zh-CN" altLang="en-US" b="0" i="0" dirty="0">
              <a:solidFill>
                <a:srgbClr val="000000"/>
              </a:solidFill>
              <a:effectLst/>
              <a:latin typeface="微软雅黑" panose="020B0503020204020204" charset="-122"/>
              <a:ea typeface="微软雅黑" panose="020B0503020204020204" charset="-122"/>
            </a:endParaRPr>
          </a:p>
          <a:p>
            <a:pPr algn="just"/>
            <a:r>
              <a:rPr lang="zh-CN" altLang="en-US" b="0" i="0" dirty="0">
                <a:solidFill>
                  <a:srgbClr val="000000"/>
                </a:solidFill>
                <a:effectLst/>
                <a:latin typeface="微软雅黑" panose="020B0503020204020204" charset="-122"/>
                <a:ea typeface="微软雅黑" panose="020B0503020204020204" charset="-122"/>
              </a:rPr>
              <a:t>此外，为了更清楚地显示新的目标和普通的Eq. 1之间的区别，文章给出了图</a:t>
            </a:r>
            <a:r>
              <a:rPr lang="en-US" altLang="zh-CN" b="0" i="0" dirty="0">
                <a:solidFill>
                  <a:srgbClr val="000000"/>
                </a:solidFill>
                <a:effectLst/>
                <a:latin typeface="微软雅黑" panose="020B0503020204020204" charset="-122"/>
                <a:ea typeface="微软雅黑" panose="020B0503020204020204" charset="-122"/>
              </a:rPr>
              <a:t>2</a:t>
            </a:r>
            <a:r>
              <a:rPr lang="zh-CN" altLang="en-US" b="0" i="0" dirty="0">
                <a:solidFill>
                  <a:srgbClr val="000000"/>
                </a:solidFill>
                <a:effectLst/>
                <a:latin typeface="微软雅黑" panose="020B0503020204020204" charset="-122"/>
                <a:ea typeface="微软雅黑" panose="020B0503020204020204" charset="-122"/>
              </a:rPr>
              <a:t>来展示其</a:t>
            </a:r>
            <a:r>
              <a:rPr lang="zh-CN" altLang="en-US" b="0" i="0" dirty="0">
                <a:solidFill>
                  <a:srgbClr val="000000"/>
                </a:solidFill>
                <a:effectLst/>
                <a:latin typeface="微软雅黑" panose="020B0503020204020204" charset="-122"/>
                <a:ea typeface="微软雅黑" panose="020B0503020204020204" charset="-122"/>
              </a:rPr>
              <a:t>优越性。</a:t>
            </a:r>
            <a:endParaRPr lang="zh-CN" altLang="en-US" b="0" i="0" dirty="0">
              <a:solidFill>
                <a:srgbClr val="000000"/>
              </a:solidFill>
              <a:effectLst/>
              <a:latin typeface="微软雅黑" panose="020B0503020204020204" charset="-122"/>
              <a:ea typeface="微软雅黑" panose="020B0503020204020204" charset="-122"/>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dirty="0">
                <a:sym typeface="+mn-ea"/>
              </a:rPr>
              <a:t>在状态分布A中，每个成员都有相同的状态分布，并且访问每个状态c次。在状态分布B中，每个成员探索不同的状态，并访问相应的状态3c次。由于分布A和B具有由总体引起的相同的总体状态分布dΠ，因此香草探索目标（Eq. 1）赋予它们相同的值，说明了Eq. 1无法鼓励多样化的探索。开头已经说了，这篇文章的目的就是鼓励每个智能体探索不同的区域，也就是探索不同的状态。图中相比之下，这篇文章提出</a:t>
            </a:r>
            <a:r>
              <a:rPr lang="zh-CN" altLang="en-US" dirty="0">
                <a:sym typeface="+mn-ea"/>
              </a:rPr>
              <a:t>的感知探索目标（Eq. 3）倾向于在成员之间进行多样化的探索</a:t>
            </a:r>
            <a:endParaRPr lang="zh-CN" altLang="en-US" dirty="0">
              <a:sym typeface="+mn-ea"/>
            </a:endParaRPr>
          </a:p>
          <a:p>
            <a:pPr algn="just"/>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pPr algn="just"/>
                <a:r>
                  <a:rPr lang="zh-CN" altLang="en-US" b="0" i="0" dirty="0">
                    <a:solidFill>
                      <a:srgbClr val="000000"/>
                    </a:solidFill>
                    <a:effectLst/>
                    <a:latin typeface="微软雅黑" panose="020B0503020204020204" charset="-122"/>
                    <a:ea typeface="微软雅黑" panose="020B0503020204020204" charset="-122"/>
                  </a:rPr>
                  <a:t>这篇文章第二个贡献就是探索增强的策略约束。它考虑了成员国之间的政策差异，作为Jsd（θi）也就是公式</a:t>
                </a:r>
                <a:r>
                  <a:rPr lang="en-US" altLang="zh-CN" b="0" i="0" dirty="0">
                    <a:solidFill>
                      <a:srgbClr val="000000"/>
                    </a:solidFill>
                    <a:effectLst/>
                    <a:latin typeface="微软雅黑" panose="020B0503020204020204" charset="-122"/>
                    <a:ea typeface="微软雅黑" panose="020B0503020204020204" charset="-122"/>
                  </a:rPr>
                  <a:t>(3)</a:t>
                </a:r>
                <a:r>
                  <a:rPr lang="zh-CN" altLang="en-US" b="0" i="0" dirty="0">
                    <a:solidFill>
                      <a:srgbClr val="000000"/>
                    </a:solidFill>
                    <a:effectLst/>
                    <a:latin typeface="微软雅黑" panose="020B0503020204020204" charset="-122"/>
                    <a:ea typeface="微软雅黑" panose="020B0503020204020204" charset="-122"/>
                  </a:rPr>
                  <a:t>的补充。特别是，</a:t>
                </a:r>
                <a:r>
                  <a:rPr lang="zh-CN" altLang="en-US" b="0" i="0" dirty="0">
                    <a:solidFill>
                      <a:srgbClr val="000000"/>
                    </a:solidFill>
                    <a:effectLst/>
                    <a:latin typeface="微软雅黑" panose="020B0503020204020204" charset="-122"/>
                    <a:ea typeface="微软雅黑" panose="020B0503020204020204" charset="-122"/>
                  </a:rPr>
                  <a:t>这篇文章鼓励每个成员学习一种既不同于其他成员又促进探索的联合政策，从而增加了探索不同区域的概率。</a:t>
                </a:r>
                <a:endParaRPr lang="zh-CN" altLang="en-US" b="0" i="0" dirty="0">
                  <a:solidFill>
                    <a:srgbClr val="000000"/>
                  </a:solidFill>
                  <a:effectLst/>
                  <a:latin typeface="微软雅黑" panose="020B0503020204020204" charset="-122"/>
                  <a:ea typeface="微软雅黑" panose="020B0503020204020204" charset="-122"/>
                </a:endParaRPr>
              </a:p>
              <a:p>
                <a:pPr algn="just"/>
                <a:r>
                  <a:rPr lang="zh-CN" altLang="en-US" b="0" i="0" dirty="0">
                    <a:solidFill>
                      <a:srgbClr val="000000"/>
                    </a:solidFill>
                    <a:effectLst/>
                    <a:latin typeface="微软雅黑" panose="020B0503020204020204" charset="-122"/>
                    <a:ea typeface="微软雅黑" panose="020B0503020204020204" charset="-122"/>
                  </a:rPr>
                  <a:t>探索增强的策略约束目标如公式</a:t>
                </a:r>
                <a:r>
                  <a:rPr lang="en-US" altLang="zh-CN" b="0" i="0" dirty="0">
                    <a:solidFill>
                      <a:srgbClr val="000000"/>
                    </a:solidFill>
                    <a:effectLst/>
                    <a:latin typeface="微软雅黑" panose="020B0503020204020204" charset="-122"/>
                    <a:ea typeface="微软雅黑" panose="020B0503020204020204" charset="-122"/>
                  </a:rPr>
                  <a:t>(6)</a:t>
                </a:r>
                <a:r>
                  <a:rPr lang="zh-CN" altLang="en-US" b="0" i="0" dirty="0">
                    <a:solidFill>
                      <a:srgbClr val="000000"/>
                    </a:solidFill>
                    <a:effectLst/>
                    <a:latin typeface="微软雅黑" panose="020B0503020204020204" charset="-122"/>
                    <a:ea typeface="微软雅黑" panose="020B0503020204020204" charset="-122"/>
                  </a:rPr>
                  <a:t>所示。式中Π1除了成员</a:t>
                </a:r>
                <a:r>
                  <a:rPr lang="en-US" altLang="zh-CN" b="0" i="0" dirty="0">
                    <a:solidFill>
                      <a:srgbClr val="000000"/>
                    </a:solidFill>
                    <a:effectLst/>
                    <a:latin typeface="微软雅黑" panose="020B0503020204020204" charset="-122"/>
                    <a:ea typeface="微软雅黑" panose="020B0503020204020204" charset="-122"/>
                  </a:rPr>
                  <a:t>i</a:t>
                </a:r>
                <a:r>
                  <a:rPr lang="zh-CN" altLang="en-US" b="0" i="0" dirty="0">
                    <a:solidFill>
                      <a:srgbClr val="000000"/>
                    </a:solidFill>
                    <a:effectLst/>
                    <a:latin typeface="微软雅黑" panose="020B0503020204020204" charset="-122"/>
                    <a:ea typeface="微软雅黑" panose="020B0503020204020204" charset="-122"/>
                  </a:rPr>
                  <a:t>以外的所有其他成员当前和历史联合策略，Π2为第i个成员</a:t>
                </a:r>
                <a:r>
                  <a:rPr lang="zh-CN" altLang="en-US" b="0" i="0" dirty="0">
                    <a:solidFill>
                      <a:srgbClr val="000000"/>
                    </a:solidFill>
                    <a:effectLst/>
                    <a:latin typeface="微软雅黑" panose="020B0503020204020204" charset="-122"/>
                    <a:ea typeface="微软雅黑" panose="020B0503020204020204" charset="-122"/>
                  </a:rPr>
                  <a:t>历史的联合策略。</a:t>
                </a:r>
                <a:endParaRPr lang="zh-CN" altLang="en-US" b="0" i="0" dirty="0">
                  <a:solidFill>
                    <a:srgbClr val="000000"/>
                  </a:solidFill>
                  <a:effectLst/>
                  <a:latin typeface="微软雅黑" panose="020B0503020204020204" charset="-122"/>
                  <a:ea typeface="微软雅黑" panose="020B0503020204020204" charset="-122"/>
                </a:endParaRPr>
              </a:p>
              <a:p>
                <a:pPr algn="just"/>
                <a:r>
                  <a:rPr lang="zh-CN" altLang="en-US" b="0" i="0" dirty="0">
                    <a:solidFill>
                      <a:srgbClr val="000000"/>
                    </a:solidFill>
                    <a:effectLst/>
                    <a:latin typeface="微软雅黑" panose="020B0503020204020204" charset="-122"/>
                    <a:ea typeface="微软雅黑" panose="020B0503020204020204" charset="-122"/>
                  </a:rPr>
                  <a:t>然而，为了最大化Eq. 6的目标函数，需要考虑所有成员之前的所有联合策略，这会导致非常高的计算资源消耗。为了解决这个问题，这篇文章引入了一个联合策略混合πmix，它是所有历史联合策略的平均值。如公式</a:t>
                </a:r>
                <a:r>
                  <a:rPr lang="en-US" altLang="zh-CN" b="0" i="0" dirty="0">
                    <a:solidFill>
                      <a:srgbClr val="000000"/>
                    </a:solidFill>
                    <a:effectLst/>
                    <a:latin typeface="微软雅黑" panose="020B0503020204020204" charset="-122"/>
                    <a:ea typeface="微软雅黑" panose="020B0503020204020204" charset="-122"/>
                  </a:rPr>
                  <a:t>(7)</a:t>
                </a:r>
                <a:r>
                  <a:rPr lang="zh-CN" altLang="en-US" b="0" i="0" dirty="0">
                    <a:solidFill>
                      <a:srgbClr val="000000"/>
                    </a:solidFill>
                    <a:effectLst/>
                    <a:latin typeface="微软雅黑" panose="020B0503020204020204" charset="-122"/>
                    <a:ea typeface="微软雅黑" panose="020B0503020204020204" charset="-122"/>
                  </a:rPr>
                  <a:t>所示。改进后的优化目标如公式</a:t>
                </a:r>
                <a:r>
                  <a:rPr lang="en-US" altLang="zh-CN" b="0" i="0" dirty="0">
                    <a:solidFill>
                      <a:srgbClr val="000000"/>
                    </a:solidFill>
                    <a:effectLst/>
                    <a:latin typeface="微软雅黑" panose="020B0503020204020204" charset="-122"/>
                    <a:ea typeface="微软雅黑" panose="020B0503020204020204" charset="-122"/>
                  </a:rPr>
                  <a:t>(8)</a:t>
                </a:r>
                <a:r>
                  <a:rPr lang="zh-CN" altLang="en-US" b="0" i="0" dirty="0">
                    <a:solidFill>
                      <a:srgbClr val="000000"/>
                    </a:solidFill>
                    <a:effectLst/>
                    <a:latin typeface="微软雅黑" panose="020B0503020204020204" charset="-122"/>
                    <a:ea typeface="微软雅黑" panose="020B0503020204020204" charset="-122"/>
                  </a:rPr>
                  <a:t>所示，这样只需获取上一次更新时的</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dirty="0">
                            <a:latin typeface="Cambria Math" panose="02040503050406030204" pitchFamily="18" charset="0"/>
                            <a:cs typeface="Cambria Math" panose="02040503050406030204" pitchFamily="18" charset="0"/>
                          </a:rPr>
                          <m:t>𝛱</m:t>
                        </m:r>
                      </m:e>
                      <m:sub>
                        <m:r>
                          <a:rPr lang="en-US" altLang="zh-CN" i="1" dirty="0">
                            <a:latin typeface="Cambria Math" panose="02040503050406030204" pitchFamily="18" charset="0"/>
                            <a:cs typeface="Cambria Math" panose="02040503050406030204" pitchFamily="18" charset="0"/>
                          </a:rPr>
                          <m:t>2</m:t>
                        </m:r>
                      </m:sub>
                    </m:sSub>
                  </m:oMath>
                </a14:m>
                <a:r>
                  <a:rPr lang="zh-CN" altLang="en-US" dirty="0">
                    <a:latin typeface="Cambria Math" panose="02040503050406030204" pitchFamily="18" charset="0"/>
                    <a:cs typeface="Cambria Math" panose="02040503050406030204" pitchFamily="18" charset="0"/>
                  </a:rPr>
                  <a:t>的平均值以及当前更新的</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dirty="0">
                            <a:latin typeface="Cambria Math" panose="02040503050406030204" pitchFamily="18" charset="0"/>
                            <a:cs typeface="Cambria Math" panose="02040503050406030204" pitchFamily="18" charset="0"/>
                          </a:rPr>
                          <m:t>𝛱</m:t>
                        </m:r>
                      </m:e>
                      <m:sub>
                        <m:r>
                          <a:rPr lang="en-US" altLang="zh-CN" i="1" dirty="0">
                            <a:latin typeface="Cambria Math" panose="02040503050406030204" pitchFamily="18" charset="0"/>
                            <a:cs typeface="Cambria Math" panose="02040503050406030204" pitchFamily="18" charset="0"/>
                          </a:rPr>
                          <m:t>1</m:t>
                        </m:r>
                      </m:sub>
                    </m:sSub>
                  </m:oMath>
                </a14:m>
                <a:r>
                  <a:rPr lang="zh-CN" altLang="en-US" dirty="0">
                    <a:latin typeface="Cambria Math" panose="02040503050406030204" pitchFamily="18" charset="0"/>
                    <a:cs typeface="Cambria Math" panose="02040503050406030204" pitchFamily="18" charset="0"/>
                  </a:rPr>
                  <a:t>的平均值就能够获得优化目标了，不需要耗费大量的计算资源。此外，这篇文章认为新的优化目标是旧的优化目标的下界，只需要最大化其下界就能够让公式</a:t>
                </a:r>
                <a:r>
                  <a:rPr lang="en-US" altLang="zh-CN" dirty="0">
                    <a:latin typeface="Cambria Math" panose="02040503050406030204" pitchFamily="18" charset="0"/>
                    <a:cs typeface="Cambria Math" panose="02040503050406030204" pitchFamily="18" charset="0"/>
                  </a:rPr>
                  <a:t>(6)</a:t>
                </a:r>
                <a:r>
                  <a:rPr lang="zh-CN" altLang="en-US" dirty="0">
                    <a:latin typeface="Cambria Math" panose="02040503050406030204" pitchFamily="18" charset="0"/>
                    <a:cs typeface="Cambria Math" panose="02040503050406030204" pitchFamily="18" charset="0"/>
                  </a:rPr>
                  <a:t>中的目标</a:t>
                </a:r>
                <a:r>
                  <a:rPr lang="zh-CN" altLang="en-US" dirty="0">
                    <a:latin typeface="Cambria Math" panose="02040503050406030204" pitchFamily="18" charset="0"/>
                    <a:cs typeface="Cambria Math" panose="02040503050406030204" pitchFamily="18" charset="0"/>
                  </a:rPr>
                  <a:t>最大化。</a:t>
                </a:r>
                <a:endParaRPr lang="zh-CN" altLang="en-US" dirty="0">
                  <a:latin typeface="Cambria Math" panose="02040503050406030204" pitchFamily="18" charset="0"/>
                  <a:cs typeface="Cambria Math" panose="02040503050406030204" pitchFamily="18" charset="0"/>
                </a:endParaRPr>
              </a:p>
            </p:txBody>
          </p:sp>
        </mc:Choice>
        <mc:Fallback>
          <p:sp>
            <p:nvSpPr>
              <p:cNvPr id="3" name="备注占位符 2"/>
              <p:cNvSpPr>
                <a:spLocks noRot="1" noChangeAspect="1" noMove="1" noResize="1" noEditPoints="1" noAdjustHandles="1" noChangeArrowheads="1" noChangeShapeType="1" noTextEdit="1"/>
              </p:cNvSpPr>
              <p:nvPr>
                <p:ph type="body" idx="1"/>
              </p:nvPr>
            </p:nvSpPr>
            <p:spPr>
              <a:blipFill rotWithShape="1">
                <a:blip r:embed="rId3"/>
                <a:stretch>
                  <a:fillRect r="-405" b="-9630"/>
                </a:stretch>
              </a:blipFill>
            </p:spPr>
            <p:txBody>
              <a:bodyPr/>
              <a:lstStyle/>
              <a:p>
                <a:r>
                  <a:rPr lang="zh-CN" altLang="en-US">
                    <a:noFill/>
                  </a:rPr>
                  <a:t> </a:t>
                </a:r>
              </a:p>
            </p:txBody>
          </p:sp>
        </mc:Fallback>
      </mc:AlternateContent>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b="0" i="0" dirty="0">
                <a:solidFill>
                  <a:srgbClr val="000000"/>
                </a:solidFill>
                <a:effectLst/>
                <a:latin typeface="微软雅黑" panose="020B0503020204020204" charset="-122"/>
                <a:ea typeface="微软雅黑" panose="020B0503020204020204" charset="-122"/>
              </a:rPr>
              <a:t>这篇文章通过使用额外的奖金bpd（ot）来最大化优化目标，也就是内在奖励，如公式</a:t>
            </a:r>
            <a:r>
              <a:rPr lang="en-US" altLang="zh-CN" b="0" i="0" dirty="0">
                <a:solidFill>
                  <a:srgbClr val="000000"/>
                </a:solidFill>
                <a:effectLst/>
                <a:latin typeface="微软雅黑" panose="020B0503020204020204" charset="-122"/>
                <a:ea typeface="微软雅黑" panose="020B0503020204020204" charset="-122"/>
              </a:rPr>
              <a:t>(9)</a:t>
            </a:r>
            <a:r>
              <a:rPr lang="zh-CN" altLang="en-US" b="0" i="0" dirty="0">
                <a:solidFill>
                  <a:srgbClr val="000000"/>
                </a:solidFill>
                <a:effectLst/>
                <a:latin typeface="微软雅黑" panose="020B0503020204020204" charset="-122"/>
                <a:ea typeface="微软雅黑" panose="020B0503020204020204" charset="-122"/>
              </a:rPr>
              <a:t>所示。</a:t>
            </a:r>
            <a:endParaRPr lang="zh-CN" altLang="en-US" b="0" i="0" dirty="0">
              <a:solidFill>
                <a:srgbClr val="000000"/>
              </a:solidFill>
              <a:effectLst/>
              <a:latin typeface="微软雅黑" panose="020B0503020204020204" charset="-122"/>
              <a:ea typeface="微软雅黑" panose="020B0503020204020204" charset="-122"/>
            </a:endParaRPr>
          </a:p>
          <a:p>
            <a:pPr algn="just"/>
            <a:r>
              <a:rPr lang="zh-CN" altLang="en-US" b="0" i="0" dirty="0">
                <a:solidFill>
                  <a:srgbClr val="000000"/>
                </a:solidFill>
                <a:effectLst/>
                <a:latin typeface="微软雅黑" panose="020B0503020204020204" charset="-122"/>
                <a:ea typeface="微软雅黑" panose="020B0503020204020204" charset="-122"/>
              </a:rPr>
              <a:t>最后一部分就是整体探索奖金，也就是整体的奖励函数设计，我在之前已经说过了整体的奖励函数就等于外在奖励加上内在奖励。对于这篇文章来说，就是</a:t>
            </a:r>
            <a:r>
              <a:rPr lang="zh-CN" altLang="en-US" dirty="0">
                <a:effectLst/>
                <a:sym typeface="+mn-ea"/>
              </a:rPr>
              <a:t>成员感知的探索目标和探索增强的策略约束</a:t>
            </a:r>
            <a:r>
              <a:rPr lang="zh-CN" altLang="en-US" b="0" i="0" dirty="0">
                <a:solidFill>
                  <a:srgbClr val="000000"/>
                </a:solidFill>
                <a:effectLst/>
                <a:latin typeface="微软雅黑" panose="020B0503020204020204" charset="-122"/>
                <a:ea typeface="微软雅黑" panose="020B0503020204020204" charset="-122"/>
              </a:rPr>
              <a:t>两个部分产生的奖金的加权与外在奖励的和，如公式</a:t>
            </a:r>
            <a:r>
              <a:rPr lang="en-US" altLang="zh-CN" b="0" i="0" dirty="0">
                <a:solidFill>
                  <a:srgbClr val="000000"/>
                </a:solidFill>
                <a:effectLst/>
                <a:latin typeface="微软雅黑" panose="020B0503020204020204" charset="-122"/>
                <a:ea typeface="微软雅黑" panose="020B0503020204020204" charset="-122"/>
              </a:rPr>
              <a:t>(10)</a:t>
            </a:r>
            <a:r>
              <a:rPr lang="zh-CN" altLang="en-US" b="0" i="0" dirty="0">
                <a:solidFill>
                  <a:srgbClr val="000000"/>
                </a:solidFill>
                <a:effectLst/>
                <a:latin typeface="微软雅黑" panose="020B0503020204020204" charset="-122"/>
                <a:ea typeface="微软雅黑" panose="020B0503020204020204" charset="-122"/>
              </a:rPr>
              <a:t>所示。</a:t>
            </a:r>
            <a:endParaRPr lang="zh-CN" altLang="en-US" b="0" i="0" dirty="0">
              <a:solidFill>
                <a:srgbClr val="000000"/>
              </a:solidFill>
              <a:effectLst/>
              <a:latin typeface="微软雅黑" panose="020B0503020204020204" charset="-122"/>
              <a:ea typeface="微软雅黑" panose="020B0503020204020204" charset="-122"/>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b="0" i="0" dirty="0">
                <a:solidFill>
                  <a:srgbClr val="000000"/>
                </a:solidFill>
                <a:effectLst/>
                <a:latin typeface="微软雅黑" panose="020B0503020204020204" charset="-122"/>
                <a:ea typeface="微软雅黑" panose="020B0503020204020204" charset="-122"/>
              </a:rPr>
              <a:t>与其他算法在</a:t>
            </a:r>
            <a:r>
              <a:rPr lang="en-US" altLang="zh-CN" b="0" i="0" dirty="0">
                <a:solidFill>
                  <a:srgbClr val="000000"/>
                </a:solidFill>
                <a:effectLst/>
                <a:latin typeface="微软雅黑" panose="020B0503020204020204" charset="-122"/>
                <a:ea typeface="微软雅黑" panose="020B0503020204020204" charset="-122"/>
              </a:rPr>
              <a:t>MPE</a:t>
            </a:r>
            <a:r>
              <a:rPr lang="zh-CN" altLang="en-US" b="0" i="0" dirty="0">
                <a:solidFill>
                  <a:srgbClr val="000000"/>
                </a:solidFill>
                <a:effectLst/>
                <a:latin typeface="微软雅黑" panose="020B0503020204020204" charset="-122"/>
                <a:ea typeface="微软雅黑" panose="020B0503020204020204" charset="-122"/>
              </a:rPr>
              <a:t>环境下的对比试验，可以看出这篇文章的算法性能出色。</a:t>
            </a:r>
            <a:endParaRPr lang="en-US" altLang="zh-CN" b="0" i="0" dirty="0">
              <a:solidFill>
                <a:srgbClr val="000000"/>
              </a:solidFill>
              <a:effectLst/>
              <a:latin typeface="微软雅黑" panose="020B0503020204020204" charset="-122"/>
              <a:ea typeface="微软雅黑" panose="020B0503020204020204" charset="-122"/>
            </a:endParaRPr>
          </a:p>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b="0" i="0" dirty="0">
                <a:solidFill>
                  <a:srgbClr val="000000"/>
                </a:solidFill>
                <a:effectLst/>
                <a:latin typeface="微软雅黑" panose="020B0503020204020204" charset="-122"/>
                <a:ea typeface="微软雅黑" panose="020B0503020204020204" charset="-122"/>
              </a:rPr>
              <a:t>在星际争霸和谷歌足球中的实验</a:t>
            </a:r>
            <a:endParaRPr lang="en-US" altLang="zh-CN" b="0" i="0" dirty="0">
              <a:solidFill>
                <a:srgbClr val="000000"/>
              </a:solidFill>
              <a:effectLst/>
              <a:latin typeface="微软雅黑" panose="020B0503020204020204" charset="-122"/>
              <a:ea typeface="微软雅黑" panose="020B0503020204020204" charset="-122"/>
            </a:endParaRPr>
          </a:p>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b="0" i="0">
                <a:solidFill>
                  <a:srgbClr val="000000"/>
                </a:solidFill>
                <a:effectLst/>
                <a:latin typeface="微软雅黑" panose="020B0503020204020204" charset="-122"/>
                <a:ea typeface="微软雅黑" panose="020B0503020204020204" charset="-122"/>
              </a:rPr>
              <a:t>为了研究种群大小M对探索的影响，我们在无奖励设置下训练不同M的agent。图8（左）显示了联合策略混合的联合</a:t>
            </a:r>
            <a:r>
              <a:rPr lang="zh-CN" b="0" i="0">
                <a:solidFill>
                  <a:srgbClr val="000000"/>
                </a:solidFill>
                <a:effectLst/>
                <a:latin typeface="微软雅黑" panose="020B0503020204020204" charset="-122"/>
                <a:ea typeface="微软雅黑" panose="020B0503020204020204" charset="-122"/>
              </a:rPr>
              <a:t>动作</a:t>
            </a:r>
            <a:r>
              <a:rPr b="0" i="0">
                <a:solidFill>
                  <a:srgbClr val="000000"/>
                </a:solidFill>
                <a:effectLst/>
                <a:latin typeface="微软雅黑" panose="020B0503020204020204" charset="-122"/>
                <a:ea typeface="微软雅黑" panose="020B0503020204020204" charset="-122"/>
              </a:rPr>
              <a:t>熵，其定义为Eq. 7。高联合动作熵意味着由历史联合策略组成的联合策略混合物的动作选择更加统一，并且被认为有利于探索。</a:t>
            </a:r>
            <a:endParaRPr b="0" i="0">
              <a:solidFill>
                <a:srgbClr val="000000"/>
              </a:solidFill>
              <a:effectLst/>
              <a:latin typeface="微软雅黑" panose="020B0503020204020204" charset="-122"/>
              <a:ea typeface="微软雅黑" panose="020B0503020204020204" charset="-122"/>
            </a:endParaRPr>
          </a:p>
          <a:p>
            <a:pPr algn="just"/>
            <a:r>
              <a:rPr b="0" i="0">
                <a:solidFill>
                  <a:srgbClr val="000000"/>
                </a:solidFill>
                <a:effectLst/>
                <a:latin typeface="微软雅黑" panose="020B0503020204020204" charset="-122"/>
                <a:ea typeface="微软雅黑" panose="020B0503020204020204" charset="-122"/>
              </a:rPr>
              <a:t>图8（右）显示了相应的</a:t>
            </a:r>
            <a:r>
              <a:rPr b="1" i="0">
                <a:solidFill>
                  <a:srgbClr val="000000"/>
                </a:solidFill>
                <a:effectLst/>
                <a:latin typeface="微软雅黑" panose="020B0503020204020204" charset="-122"/>
                <a:ea typeface="微软雅黑" panose="020B0503020204020204" charset="-122"/>
              </a:rPr>
              <a:t>归一化探索状态数</a:t>
            </a:r>
            <a:r>
              <a:rPr b="0" i="0">
                <a:solidFill>
                  <a:srgbClr val="000000"/>
                </a:solidFill>
                <a:effectLst/>
                <a:latin typeface="微软雅黑" panose="020B0503020204020204" charset="-122"/>
                <a:ea typeface="微软雅黑" panose="020B0503020204020204" charset="-122"/>
              </a:rPr>
              <a:t>。应该强调三点。首先，选择合适的种群规模是很重要的，不仅要保持较高的联合作用熵，而且要探索更多的状态。其次，我们使用M &gt; 1的方法取得了显著的改进，这表明保持种群对高效勘探很重要。第三，当M = 1时，我们的方法仍然优于COUNT，这表明所提出的探索增强策略约束的有效性。</a:t>
            </a:r>
            <a:endParaRPr b="0" i="0">
              <a:solidFill>
                <a:srgbClr val="000000"/>
              </a:solidFill>
              <a:effectLst/>
              <a:latin typeface="微软雅黑" panose="020B0503020204020204" charset="-122"/>
              <a:ea typeface="微软雅黑" panose="020B0503020204020204" charset="-122"/>
            </a:endParaRPr>
          </a:p>
          <a:p>
            <a:pPr algn="just"/>
            <a:r>
              <a:rPr b="0" i="0">
                <a:solidFill>
                  <a:srgbClr val="000000"/>
                </a:solidFill>
                <a:effectLst/>
                <a:latin typeface="微软雅黑" panose="020B0503020204020204" charset="-122"/>
                <a:ea typeface="微软雅黑" panose="020B0503020204020204" charset="-122"/>
              </a:rPr>
              <a:t>为了研究我们方法中每个组成部分的重要性，我们在Secret Room和3m进行了消融研究。</a:t>
            </a:r>
            <a:endParaRPr b="0" i="0">
              <a:solidFill>
                <a:srgbClr val="000000"/>
              </a:solidFill>
              <a:effectLst/>
              <a:latin typeface="微软雅黑" panose="020B0503020204020204" charset="-122"/>
              <a:ea typeface="微软雅黑" panose="020B0503020204020204" charset="-122"/>
            </a:endParaRPr>
          </a:p>
          <a:p>
            <a:pPr algn="just"/>
            <a:r>
              <a:rPr b="0" i="0">
                <a:solidFill>
                  <a:srgbClr val="000000"/>
                </a:solidFill>
                <a:effectLst/>
                <a:latin typeface="微软雅黑" panose="020B0503020204020204" charset="-122"/>
                <a:ea typeface="微软雅黑" panose="020B0503020204020204" charset="-122"/>
              </a:rPr>
              <a:t>“w/ van-Obj”通过用Eq. 1代替Eq. 3来消解我们的成员感知探索目标</a:t>
            </a:r>
            <a:r>
              <a:rPr lang="zh-CN" b="0" i="0">
                <a:solidFill>
                  <a:srgbClr val="000000"/>
                </a:solidFill>
                <a:effectLst/>
                <a:latin typeface="微软雅黑" panose="020B0503020204020204" charset="-122"/>
                <a:ea typeface="微软雅黑" panose="020B0503020204020204" charset="-122"/>
              </a:rPr>
              <a:t>，也就是使用普通的探索目标</a:t>
            </a:r>
            <a:r>
              <a:rPr b="0" i="0">
                <a:solidFill>
                  <a:srgbClr val="000000"/>
                </a:solidFill>
                <a:effectLst/>
                <a:latin typeface="微软雅黑" panose="020B0503020204020204" charset="-122"/>
                <a:ea typeface="微软雅黑" panose="020B0503020204020204" charset="-122"/>
              </a:rPr>
              <a:t>。“w/ van-PC”只考虑式6中的第一项，从而消除了探索增强的策略约束</a:t>
            </a:r>
            <a:r>
              <a:rPr lang="zh-CN" b="0" i="0">
                <a:solidFill>
                  <a:srgbClr val="000000"/>
                </a:solidFill>
                <a:effectLst/>
                <a:latin typeface="微软雅黑" panose="020B0503020204020204" charset="-122"/>
                <a:ea typeface="微软雅黑" panose="020B0503020204020204" charset="-122"/>
              </a:rPr>
              <a:t>，也就是只考虑</a:t>
            </a:r>
            <a:r>
              <a:rPr lang="zh-CN" altLang="en-US" dirty="0">
                <a:effectLst/>
                <a:sym typeface="+mn-ea"/>
              </a:rPr>
              <a:t>成员感知的探索目标而没有探索增强的测量略约束</a:t>
            </a:r>
            <a:r>
              <a:rPr b="0" i="0">
                <a:solidFill>
                  <a:srgbClr val="000000"/>
                </a:solidFill>
                <a:effectLst/>
                <a:latin typeface="微软雅黑" panose="020B0503020204020204" charset="-122"/>
                <a:ea typeface="微软雅黑" panose="020B0503020204020204" charset="-122"/>
              </a:rPr>
              <a:t>。“w/o Dy”</a:t>
            </a:r>
            <a:r>
              <a:rPr lang="zh-CN" b="0" i="0">
                <a:solidFill>
                  <a:srgbClr val="000000"/>
                </a:solidFill>
                <a:effectLst/>
                <a:latin typeface="微软雅黑" panose="020B0503020204020204" charset="-122"/>
                <a:ea typeface="微软雅黑" panose="020B0503020204020204" charset="-122"/>
              </a:rPr>
              <a:t>只考虑探索增强的策略约束</a:t>
            </a:r>
            <a:r>
              <a:rPr b="0" i="0">
                <a:solidFill>
                  <a:srgbClr val="000000"/>
                </a:solidFill>
                <a:effectLst/>
                <a:latin typeface="微软雅黑" panose="020B0503020204020204" charset="-122"/>
                <a:ea typeface="微软雅黑" panose="020B0503020204020204" charset="-122"/>
              </a:rPr>
              <a:t>。图9（右）为无奖励设置下《Secret Room》探索状态的归一化数。图9（左）为3m时的任务性能。我们做了三个观察。首先，忽略任何组件都会损害探索和任务性能，这证实了每个组件的重要性。其次，在难以探索的任务中，如Secret Room，提出的成员感知探索目标对探索的影响最大。第三，在易于探索的任务中，如3m，动态成员选择对性能的影响最大。这是合理的，因为在易于探索的任务中统一采样每个成员往往会导致重复探索。</a:t>
            </a:r>
            <a:endParaRPr b="0" i="0">
              <a:solidFill>
                <a:srgbClr val="000000"/>
              </a:solidFill>
              <a:effectLst/>
              <a:latin typeface="微软雅黑" panose="020B0503020204020204" charset="-122"/>
              <a:ea typeface="微软雅黑" panose="020B0503020204020204" charset="-122"/>
            </a:endParaRPr>
          </a:p>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fld>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l"/>
            <a:r>
              <a:rPr lang="zh-CN" altLang="en-US" dirty="0">
                <a:effectLst/>
                <a:sym typeface="+mn-ea"/>
              </a:rPr>
              <a:t>第一</a:t>
            </a:r>
            <a:r>
              <a:rPr lang="zh-CN" altLang="en-US" dirty="0">
                <a:effectLst/>
                <a:sym typeface="+mn-ea"/>
              </a:rPr>
              <a:t>贡献是提出了一个成员感知的探索目标，该目标明确地引导每个成员最大限度地偏离其他成员的探索区域，从而迫使他们探索不同的区域。</a:t>
            </a:r>
            <a:endParaRPr lang="zh-CN" altLang="en-US" kern="1200" dirty="0">
              <a:solidFill>
                <a:schemeClr val="tx1"/>
              </a:solidFill>
              <a:effectLst/>
              <a:latin typeface="微软雅黑" panose="020B0503020204020204" charset="-122"/>
              <a:ea typeface="微软雅黑" panose="020B0503020204020204" charset="-122"/>
              <a:cs typeface="+mn-cs"/>
            </a:endParaRPr>
          </a:p>
          <a:p>
            <a:pPr algn="l"/>
            <a:r>
              <a:rPr lang="zh-CN" altLang="en-US" dirty="0">
                <a:effectLst/>
                <a:sym typeface="+mn-ea"/>
              </a:rPr>
              <a:t>第二</a:t>
            </a:r>
            <a:r>
              <a:rPr lang="zh-CN" altLang="en-US" dirty="0">
                <a:effectLst/>
                <a:sym typeface="+mn-ea"/>
              </a:rPr>
              <a:t>贡献是提出了一种探索增强的策略约束，该约束引导每个成员学习一个既不同于其他成员又促进探索的联合策略，从而增加了探索不同区域的概率。</a:t>
            </a:r>
            <a:endParaRPr lang="zh-CN" altLang="en-US" dirty="0">
              <a:effectLst/>
              <a:sym typeface="+mn-ea"/>
            </a:endParaRPr>
          </a:p>
          <a:p>
            <a:pPr algn="l"/>
            <a:r>
              <a:rPr lang="zh-CN" altLang="en-US" sz="1600" kern="1200" dirty="0">
                <a:solidFill>
                  <a:schemeClr val="tx1"/>
                </a:solidFill>
                <a:effectLst/>
                <a:latin typeface="微软雅黑" panose="020B0503020204020204" charset="-122"/>
                <a:ea typeface="微软雅黑" panose="020B0503020204020204" charset="-122"/>
                <a:cs typeface="+mn-cs"/>
              </a:rPr>
              <a:t>在稀疏奖励设置下的三个具有挑战性的环境中评估这篇文章的方法，均优于其余</a:t>
            </a:r>
            <a:r>
              <a:rPr lang="en-US" altLang="zh-CN" sz="1600" kern="1200" dirty="0">
                <a:solidFill>
                  <a:schemeClr val="tx1"/>
                </a:solidFill>
                <a:effectLst/>
                <a:latin typeface="微软雅黑" panose="020B0503020204020204" charset="-122"/>
                <a:ea typeface="微软雅黑" panose="020B0503020204020204" charset="-122"/>
                <a:cs typeface="+mn-cs"/>
              </a:rPr>
              <a:t>baseline</a:t>
            </a:r>
            <a:r>
              <a:rPr lang="zh-CN" altLang="en-US" sz="1600" kern="1200" dirty="0">
                <a:solidFill>
                  <a:schemeClr val="tx1"/>
                </a:solidFill>
                <a:effectLst/>
                <a:latin typeface="微软雅黑" panose="020B0503020204020204" charset="-122"/>
                <a:ea typeface="微软雅黑" panose="020B0503020204020204" charset="-122"/>
                <a:cs typeface="+mn-cs"/>
              </a:rPr>
              <a:t>。</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在未来，作者希望将</a:t>
            </a:r>
            <a:r>
              <a:rPr lang="zh-CN" altLang="en-US" sz="1600" kern="1200" dirty="0">
                <a:solidFill>
                  <a:schemeClr val="tx1"/>
                </a:solidFill>
                <a:effectLst/>
                <a:latin typeface="微软雅黑" panose="020B0503020204020204" charset="-122"/>
                <a:ea typeface="微软雅黑" panose="020B0503020204020204" charset="-122"/>
                <a:cs typeface="+mn-cs"/>
              </a:rPr>
              <a:t>这篇文章的方法与分布式强化学习相结合，以提高对更复杂问题的大规模并行探索的效率。</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具有好奇心驱动探索的情景多智能体强化学习</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问题描述，研究现状，方法设计，实验结果，未来工作</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l"/>
            <a:r>
              <a:rPr lang="zh-CN" altLang="en-US" sz="1600" kern="1200" dirty="0">
                <a:solidFill>
                  <a:schemeClr val="tx1"/>
                </a:solidFill>
                <a:effectLst/>
                <a:latin typeface="微软雅黑" panose="020B0503020204020204" charset="-122"/>
                <a:ea typeface="微软雅黑" panose="020B0503020204020204" charset="-122"/>
                <a:cs typeface="+mn-cs"/>
              </a:rPr>
              <a:t>这篇文章解决了</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个</a:t>
            </a:r>
            <a:r>
              <a:rPr lang="zh-CN" altLang="en-US" sz="1600" kern="1200" dirty="0">
                <a:solidFill>
                  <a:schemeClr val="tx1"/>
                </a:solidFill>
                <a:effectLst/>
                <a:latin typeface="微软雅黑" panose="020B0503020204020204" charset="-122"/>
                <a:ea typeface="微软雅黑" panose="020B0503020204020204" charset="-122"/>
                <a:cs typeface="+mn-cs"/>
              </a:rPr>
              <a:t>问题</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l"/>
            <a:r>
              <a:rPr lang="zh-CN" altLang="en-US" sz="1600" kern="1200" dirty="0">
                <a:solidFill>
                  <a:schemeClr val="tx1"/>
                </a:solidFill>
                <a:effectLst/>
                <a:latin typeface="微软雅黑" panose="020B0503020204020204" charset="-122"/>
                <a:ea typeface="微软雅黑" panose="020B0503020204020204" charset="-122"/>
                <a:cs typeface="+mn-cs"/>
              </a:rPr>
              <a:t>有效的探索：在多智能体环境中，传统的简单ε-贪婪策略难以有效应对复杂的协调任务。EMC通过引入基于好奇心的内在奖励，利用个体Q值的预测误差来引导智能体的探索。</a:t>
            </a:r>
            <a:endParaRPr lang="zh-CN" altLang="en-US" sz="1600" kern="1200" dirty="0">
              <a:solidFill>
                <a:schemeClr val="tx1"/>
              </a:solidFill>
              <a:effectLst/>
              <a:latin typeface="微软雅黑" panose="020B0503020204020204" charset="-122"/>
              <a:ea typeface="微软雅黑" panose="020B0503020204020204" charset="-122"/>
              <a:cs typeface="+mn-cs"/>
            </a:endParaRPr>
          </a:p>
          <a:p>
            <a:pPr algn="l"/>
            <a:r>
              <a:rPr lang="zh-CN" altLang="en-US" sz="1600" kern="1200" dirty="0">
                <a:solidFill>
                  <a:schemeClr val="tx1"/>
                </a:solidFill>
                <a:effectLst/>
                <a:latin typeface="微软雅黑" panose="020B0503020204020204" charset="-122"/>
                <a:ea typeface="微软雅黑" panose="020B0503020204020204" charset="-122"/>
                <a:cs typeface="+mn-cs"/>
              </a:rPr>
              <a:t>信息记忆利用：通过结合情节记忆，EMC能够存储和利用高奖励的经验，以提升策略训练的效率，避免因状态空间的指数增长而导致的学习困难。</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l"/>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sym typeface="+mn-ea"/>
              </a:rPr>
              <a:t>文章的第一个创新点是通过预测个体q值的好奇心驱动探索，如图中红色线框内的好奇心模块</a:t>
            </a:r>
            <a:r>
              <a:rPr lang="zh-CN" altLang="en-US" dirty="0">
                <a:sym typeface="+mn-ea"/>
              </a:rPr>
              <a:t>所示。</a:t>
            </a:r>
            <a:endParaRPr lang="zh-CN" altLang="en-US" dirty="0">
              <a:sym typeface="+mn-ea"/>
            </a:endParaRPr>
          </a:p>
          <a:p>
            <a:r>
              <a:rPr lang="zh-CN" altLang="en-US" dirty="0">
                <a:sym typeface="+mn-ea"/>
              </a:rPr>
              <a:t>黑色的线代表执行，红色的虚线代表训练。好奇心模块包含两组神经网络，分别是每个智能体对于个体</a:t>
            </a:r>
            <a:r>
              <a:rPr lang="en-US" altLang="zh-CN" dirty="0">
                <a:sym typeface="+mn-ea"/>
              </a:rPr>
              <a:t>Q</a:t>
            </a:r>
            <a:r>
              <a:rPr lang="zh-CN" altLang="en-US" dirty="0">
                <a:sym typeface="+mn-ea"/>
              </a:rPr>
              <a:t>值的预测器以及</a:t>
            </a:r>
            <a:r>
              <a:rPr lang="en-US" altLang="zh-CN" dirty="0">
                <a:sym typeface="+mn-ea"/>
              </a:rPr>
              <a:t>Q</a:t>
            </a:r>
            <a:r>
              <a:rPr lang="zh-CN" altLang="en-US" dirty="0">
                <a:sym typeface="+mn-ea"/>
              </a:rPr>
              <a:t>值的</a:t>
            </a:r>
            <a:r>
              <a:rPr lang="zh-CN" altLang="en-US" dirty="0">
                <a:sym typeface="+mn-ea"/>
              </a:rPr>
              <a:t>目标。</a:t>
            </a:r>
            <a:endParaRPr lang="zh-CN" altLang="en-US" dirty="0">
              <a:sym typeface="+mn-ea"/>
            </a:endParaRPr>
          </a:p>
          <a:p>
            <a:r>
              <a:rPr lang="zh-CN" altLang="en-US" dirty="0">
                <a:sym typeface="+mn-ea"/>
              </a:rPr>
              <a:t>①采用</a:t>
            </a:r>
            <a:r>
              <a:rPr lang="zh-CN" altLang="en-US" b="1" dirty="0">
                <a:sym typeface="+mn-ea"/>
              </a:rPr>
              <a:t>线性值分解</a:t>
            </a:r>
            <a:r>
              <a:rPr lang="zh-CN" altLang="en-US" dirty="0">
                <a:sym typeface="+mn-ea"/>
              </a:rPr>
              <a:t>来训练</a:t>
            </a:r>
            <a:r>
              <a:rPr lang="zh-CN" altLang="en-US" b="1" dirty="0">
                <a:sym typeface="+mn-ea"/>
              </a:rPr>
              <a:t>预测目标</a:t>
            </a:r>
            <a:r>
              <a:rPr lang="zh-CN" altLang="en-US" dirty="0">
                <a:sym typeface="+mn-ea"/>
              </a:rPr>
              <a:t>部分，其实现与</a:t>
            </a:r>
            <a:r>
              <a:rPr lang="en-US" altLang="zh-CN" dirty="0">
                <a:sym typeface="+mn-ea"/>
              </a:rPr>
              <a:t>VDN</a:t>
            </a:r>
            <a:r>
              <a:rPr lang="zh-CN" altLang="en-US" dirty="0">
                <a:sym typeface="+mn-ea"/>
              </a:rPr>
              <a:t>相同，但只接受来自环境的</a:t>
            </a:r>
            <a:r>
              <a:rPr lang="zh-CN" altLang="en-US" b="1" dirty="0">
                <a:sym typeface="+mn-ea"/>
              </a:rPr>
              <a:t>外部奖励</a:t>
            </a:r>
            <a:r>
              <a:rPr lang="zh-CN" altLang="en-US" dirty="0">
                <a:sym typeface="+mn-ea"/>
              </a:rPr>
              <a:t>进行训练。使用软更新目标来稳定训练。</a:t>
            </a:r>
            <a:endParaRPr lang="en-US" altLang="zh-CN" dirty="0">
              <a:latin typeface="微软雅黑" panose="020B0503020204020204" charset="-122"/>
              <a:ea typeface="微软雅黑" panose="020B0503020204020204" charset="-122"/>
            </a:endParaRPr>
          </a:p>
          <a:p>
            <a:r>
              <a:rPr lang="zh-CN" altLang="en-US" dirty="0">
                <a:sym typeface="+mn-ea"/>
              </a:rPr>
              <a:t>②</a:t>
            </a:r>
            <a:r>
              <a:rPr lang="zh-CN" altLang="en-US" b="1" dirty="0">
                <a:sym typeface="+mn-ea"/>
              </a:rPr>
              <a:t>状态预测</a:t>
            </a:r>
            <a:r>
              <a:rPr lang="zh-CN" altLang="en-US" dirty="0">
                <a:sym typeface="+mn-ea"/>
              </a:rPr>
              <a:t>函数，与目标</a:t>
            </a:r>
            <a:r>
              <a:rPr lang="en-US" altLang="zh-CN" dirty="0">
                <a:sym typeface="+mn-ea"/>
              </a:rPr>
              <a:t>Q</a:t>
            </a:r>
            <a:r>
              <a:rPr lang="zh-CN" altLang="en-US" dirty="0">
                <a:sym typeface="+mn-ea"/>
              </a:rPr>
              <a:t>的网络结构相同</a:t>
            </a:r>
            <a:endParaRPr lang="en-US" altLang="zh-CN" dirty="0">
              <a:latin typeface="微软雅黑" panose="020B0503020204020204" charset="-122"/>
              <a:ea typeface="微软雅黑" panose="020B0503020204020204" charset="-122"/>
            </a:endParaRPr>
          </a:p>
          <a:p>
            <a:r>
              <a:rPr lang="zh-CN" altLang="en-US" dirty="0">
                <a:sym typeface="+mn-ea"/>
              </a:rPr>
              <a:t>③</a:t>
            </a:r>
            <a:r>
              <a:rPr lang="zh-CN" altLang="en-US" b="1" dirty="0">
                <a:sym typeface="+mn-ea"/>
              </a:rPr>
              <a:t>距离函数</a:t>
            </a:r>
            <a:r>
              <a:rPr lang="zh-CN" altLang="en-US" dirty="0">
                <a:sym typeface="+mn-ea"/>
              </a:rPr>
              <a:t>，表示预测值与目标值之间的差异，采用</a:t>
            </a:r>
            <a:r>
              <a:rPr lang="en-US" altLang="zh-CN" dirty="0">
                <a:sym typeface="+mn-ea"/>
              </a:rPr>
              <a:t>L2</a:t>
            </a:r>
            <a:r>
              <a:rPr lang="zh-CN" altLang="en-US" dirty="0">
                <a:sym typeface="+mn-ea"/>
              </a:rPr>
              <a:t>范数计算。 使用</a:t>
            </a:r>
            <a:r>
              <a:rPr lang="en-US" altLang="zh-CN" b="1" dirty="0">
                <a:sym typeface="+mn-ea"/>
              </a:rPr>
              <a:t>MSE</a:t>
            </a:r>
            <a:r>
              <a:rPr lang="zh-CN" altLang="en-US" dirty="0">
                <a:sym typeface="+mn-ea"/>
              </a:rPr>
              <a:t>来训练预测器。</a:t>
            </a:r>
            <a:endParaRPr lang="zh-CN" altLang="en-US" dirty="0">
              <a:sym typeface="+mn-ea"/>
            </a:endParaRPr>
          </a:p>
          <a:p>
            <a:r>
              <a:rPr lang="zh-CN" altLang="en-US" sz="1600" kern="1200" dirty="0">
                <a:solidFill>
                  <a:schemeClr val="tx1"/>
                </a:solidFill>
                <a:effectLst/>
                <a:latin typeface="微软雅黑" panose="020B0503020204020204" charset="-122"/>
                <a:ea typeface="微软雅黑" panose="020B0503020204020204" charset="-122"/>
                <a:cs typeface="+mn-cs"/>
              </a:rPr>
              <a:t>那么既然已经知道使用</a:t>
            </a:r>
            <a:r>
              <a:rPr lang="en-US" altLang="zh-CN" sz="1600" kern="1200" dirty="0">
                <a:solidFill>
                  <a:schemeClr val="tx1"/>
                </a:solidFill>
                <a:effectLst/>
                <a:latin typeface="微软雅黑" panose="020B0503020204020204" charset="-122"/>
                <a:ea typeface="微软雅黑" panose="020B0503020204020204" charset="-122"/>
                <a:cs typeface="+mn-cs"/>
              </a:rPr>
              <a:t>MSE</a:t>
            </a:r>
            <a:r>
              <a:rPr lang="zh-CN" altLang="en-US" sz="1600" kern="1200" dirty="0">
                <a:solidFill>
                  <a:schemeClr val="tx1"/>
                </a:solidFill>
                <a:effectLst/>
                <a:latin typeface="微软雅黑" panose="020B0503020204020204" charset="-122"/>
                <a:ea typeface="微软雅黑" panose="020B0503020204020204" charset="-122"/>
                <a:cs typeface="+mn-cs"/>
              </a:rPr>
              <a:t>均方误差训练预测器了，如图所示，这篇文章采用</a:t>
            </a:r>
            <a:r>
              <a:rPr lang="en-US" altLang="zh-CN" sz="1600" kern="1200" dirty="0">
                <a:solidFill>
                  <a:schemeClr val="tx1"/>
                </a:solidFill>
                <a:effectLst/>
                <a:latin typeface="微软雅黑" panose="020B0503020204020204" charset="-122"/>
                <a:ea typeface="微软雅黑" panose="020B0503020204020204" charset="-122"/>
                <a:cs typeface="+mn-cs"/>
              </a:rPr>
              <a:t>TD loss</a:t>
            </a:r>
            <a:r>
              <a:rPr lang="zh-CN" altLang="en-US" sz="1600" kern="1200" dirty="0">
                <a:solidFill>
                  <a:schemeClr val="tx1"/>
                </a:solidFill>
                <a:effectLst/>
                <a:latin typeface="微软雅黑" panose="020B0503020204020204" charset="-122"/>
                <a:ea typeface="微软雅黑" panose="020B0503020204020204" charset="-122"/>
                <a:cs typeface="+mn-cs"/>
              </a:rPr>
              <a:t>也就是时序差分误差来训练目标</a:t>
            </a:r>
            <a:r>
              <a:rPr lang="en-US" altLang="zh-CN" sz="1600" kern="1200" dirty="0">
                <a:solidFill>
                  <a:schemeClr val="tx1"/>
                </a:solidFill>
                <a:effectLst/>
                <a:latin typeface="微软雅黑" panose="020B0503020204020204" charset="-122"/>
                <a:ea typeface="微软雅黑" panose="020B0503020204020204" charset="-122"/>
                <a:cs typeface="+mn-cs"/>
              </a:rPr>
              <a:t>Q</a:t>
            </a:r>
            <a:r>
              <a:rPr lang="zh-CN" altLang="en-US" sz="1600" kern="1200" dirty="0">
                <a:solidFill>
                  <a:schemeClr val="tx1"/>
                </a:solidFill>
                <a:effectLst/>
                <a:latin typeface="微软雅黑" panose="020B0503020204020204" charset="-122"/>
                <a:ea typeface="微软雅黑" panose="020B0503020204020204" charset="-122"/>
                <a:cs typeface="+mn-cs"/>
              </a:rPr>
              <a:t>值。</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sz="1600" kern="1200" dirty="0">
                <a:solidFill>
                  <a:schemeClr val="tx1"/>
                </a:solidFill>
                <a:effectLst/>
                <a:latin typeface="微软雅黑" panose="020B0503020204020204" charset="-122"/>
                <a:ea typeface="微软雅黑" panose="020B0503020204020204" charset="-122"/>
                <a:cs typeface="+mn-cs"/>
              </a:rPr>
              <a:t>但是你会发现，在这张图上，有</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个</a:t>
            </a:r>
            <a:r>
              <a:rPr lang="en-US" altLang="zh-CN" sz="1600" kern="1200" dirty="0">
                <a:solidFill>
                  <a:schemeClr val="tx1"/>
                </a:solidFill>
                <a:effectLst/>
                <a:latin typeface="微软雅黑" panose="020B0503020204020204" charset="-122"/>
                <a:ea typeface="微软雅黑" panose="020B0503020204020204" charset="-122"/>
                <a:cs typeface="+mn-cs"/>
              </a:rPr>
              <a:t>TDloss</a:t>
            </a:r>
            <a:r>
              <a:rPr lang="zh-CN" altLang="en-US" sz="1600" kern="1200" dirty="0">
                <a:solidFill>
                  <a:schemeClr val="tx1"/>
                </a:solidFill>
                <a:effectLst/>
                <a:latin typeface="微软雅黑" panose="020B0503020204020204" charset="-122"/>
                <a:ea typeface="微软雅黑" panose="020B0503020204020204" charset="-122"/>
                <a:cs typeface="+mn-cs"/>
              </a:rPr>
              <a:t>，而这两个</a:t>
            </a:r>
            <a:r>
              <a:rPr lang="en-US" altLang="zh-CN" sz="1600" kern="1200" dirty="0">
                <a:solidFill>
                  <a:schemeClr val="tx1"/>
                </a:solidFill>
                <a:effectLst/>
                <a:latin typeface="微软雅黑" panose="020B0503020204020204" charset="-122"/>
                <a:ea typeface="微软雅黑" panose="020B0503020204020204" charset="-122"/>
                <a:cs typeface="+mn-cs"/>
              </a:rPr>
              <a:t>TDloss</a:t>
            </a:r>
            <a:r>
              <a:rPr lang="zh-CN" altLang="en-US" sz="1600" kern="1200" dirty="0">
                <a:solidFill>
                  <a:schemeClr val="tx1"/>
                </a:solidFill>
                <a:effectLst/>
                <a:latin typeface="微软雅黑" panose="020B0503020204020204" charset="-122"/>
                <a:ea typeface="微软雅黑" panose="020B0503020204020204" charset="-122"/>
                <a:cs typeface="+mn-cs"/>
              </a:rPr>
              <a:t>是有区别的，区别</a:t>
            </a:r>
            <a:r>
              <a:rPr lang="zh-CN" altLang="en-US" sz="1600" kern="1200" dirty="0">
                <a:solidFill>
                  <a:schemeClr val="tx1"/>
                </a:solidFill>
                <a:effectLst/>
                <a:latin typeface="微软雅黑" panose="020B0503020204020204" charset="-122"/>
                <a:ea typeface="微软雅黑" panose="020B0503020204020204" charset="-122"/>
                <a:cs typeface="+mn-cs"/>
              </a:rPr>
              <a:t>在哪呢？</a:t>
            </a:r>
            <a:endParaRPr lang="zh-CN" altLang="en-US" sz="1600" kern="1200" dirty="0">
              <a:solidFill>
                <a:schemeClr val="tx1"/>
              </a:solidFill>
              <a:effectLst/>
              <a:latin typeface="微软雅黑" panose="020B0503020204020204" charset="-122"/>
              <a:ea typeface="微软雅黑" panose="020B0503020204020204" charset="-122"/>
              <a:cs typeface="+mn-cs"/>
            </a:endParaRPr>
          </a:p>
          <a:p>
            <a:r>
              <a:rPr lang="zh-CN" altLang="en-US" sz="1600" kern="1200" dirty="0">
                <a:solidFill>
                  <a:schemeClr val="tx1"/>
                </a:solidFill>
                <a:effectLst/>
                <a:latin typeface="微软雅黑" panose="020B0503020204020204" charset="-122"/>
                <a:ea typeface="微软雅黑" panose="020B0503020204020204" charset="-122"/>
                <a:cs typeface="+mn-cs"/>
              </a:rPr>
              <a:t>区别在于我之前说过，好奇心抹开的目标</a:t>
            </a:r>
            <a:r>
              <a:rPr lang="en-US" altLang="zh-CN" sz="1600" kern="1200" dirty="0">
                <a:solidFill>
                  <a:schemeClr val="tx1"/>
                </a:solidFill>
                <a:effectLst/>
                <a:latin typeface="微软雅黑" panose="020B0503020204020204" charset="-122"/>
                <a:ea typeface="微软雅黑" panose="020B0503020204020204" charset="-122"/>
                <a:cs typeface="+mn-cs"/>
              </a:rPr>
              <a:t>Q</a:t>
            </a:r>
            <a:r>
              <a:rPr lang="zh-CN" altLang="en-US" sz="1600" kern="1200" dirty="0">
                <a:solidFill>
                  <a:schemeClr val="tx1"/>
                </a:solidFill>
                <a:effectLst/>
                <a:latin typeface="微软雅黑" panose="020B0503020204020204" charset="-122"/>
                <a:ea typeface="微软雅黑" panose="020B0503020204020204" charset="-122"/>
                <a:cs typeface="+mn-cs"/>
              </a:rPr>
              <a:t>值不用内在奖励来训练，而推理模块，也就是</a:t>
            </a:r>
            <a:r>
              <a:rPr lang="en-US" altLang="zh-CN" sz="1600" kern="1200" dirty="0">
                <a:solidFill>
                  <a:schemeClr val="tx1"/>
                </a:solidFill>
                <a:effectLst/>
                <a:latin typeface="微软雅黑" panose="020B0503020204020204" charset="-122"/>
                <a:ea typeface="微软雅黑" panose="020B0503020204020204" charset="-122"/>
                <a:cs typeface="+mn-cs"/>
              </a:rPr>
              <a:t>(a)</a:t>
            </a:r>
            <a:r>
              <a:rPr lang="zh-CN" altLang="en-US" sz="1600" kern="1200" dirty="0">
                <a:solidFill>
                  <a:schemeClr val="tx1"/>
                </a:solidFill>
                <a:effectLst/>
                <a:latin typeface="微软雅黑" panose="020B0503020204020204" charset="-122"/>
                <a:ea typeface="微软雅黑" panose="020B0503020204020204" charset="-122"/>
                <a:cs typeface="+mn-cs"/>
              </a:rPr>
              <a:t>部分</a:t>
            </a:r>
            <a:r>
              <a:rPr lang="en-US" altLang="zh-CN" sz="1600" kern="1200" dirty="0">
                <a:solidFill>
                  <a:schemeClr val="tx1"/>
                </a:solidFill>
                <a:effectLst/>
                <a:latin typeface="微软雅黑" panose="020B0503020204020204" charset="-122"/>
                <a:ea typeface="微软雅黑" panose="020B0503020204020204" charset="-122"/>
                <a:cs typeface="+mn-cs"/>
              </a:rPr>
              <a:t>QMIX</a:t>
            </a:r>
            <a:r>
              <a:rPr lang="zh-CN" altLang="en-US" sz="1600" kern="1200" dirty="0">
                <a:solidFill>
                  <a:schemeClr val="tx1"/>
                </a:solidFill>
                <a:effectLst/>
                <a:latin typeface="微软雅黑" panose="020B0503020204020204" charset="-122"/>
                <a:ea typeface="微软雅黑" panose="020B0503020204020204" charset="-122"/>
                <a:cs typeface="+mn-cs"/>
              </a:rPr>
              <a:t>算法的主干部分，则需要内在奖励来驱动控制器</a:t>
            </a:r>
            <a:r>
              <a:rPr lang="en-US" altLang="zh-CN" sz="1600" kern="1200" dirty="0">
                <a:solidFill>
                  <a:schemeClr val="tx1"/>
                </a:solidFill>
                <a:effectLst/>
                <a:latin typeface="微软雅黑" panose="020B0503020204020204" charset="-122"/>
                <a:ea typeface="微软雅黑" panose="020B0503020204020204" charset="-122"/>
                <a:cs typeface="+mn-cs"/>
              </a:rPr>
              <a:t>Q</a:t>
            </a:r>
            <a:r>
              <a:rPr lang="zh-CN" altLang="en-US" sz="1600" kern="1200" dirty="0">
                <a:solidFill>
                  <a:schemeClr val="tx1"/>
                </a:solidFill>
                <a:effectLst/>
                <a:latin typeface="微软雅黑" panose="020B0503020204020204" charset="-122"/>
                <a:ea typeface="微软雅黑" panose="020B0503020204020204" charset="-122"/>
                <a:cs typeface="+mn-cs"/>
              </a:rPr>
              <a:t>来进行探索。那为什么控制器的</a:t>
            </a:r>
            <a:r>
              <a:rPr lang="en-US" altLang="zh-CN" sz="1600" kern="1200" dirty="0">
                <a:solidFill>
                  <a:schemeClr val="tx1"/>
                </a:solidFill>
                <a:effectLst/>
                <a:latin typeface="微软雅黑" panose="020B0503020204020204" charset="-122"/>
                <a:ea typeface="微软雅黑" panose="020B0503020204020204" charset="-122"/>
                <a:cs typeface="+mn-cs"/>
              </a:rPr>
              <a:t>Q</a:t>
            </a:r>
            <a:r>
              <a:rPr lang="zh-CN" altLang="en-US" sz="1600" kern="1200" dirty="0">
                <a:solidFill>
                  <a:schemeClr val="tx1"/>
                </a:solidFill>
                <a:effectLst/>
                <a:latin typeface="微软雅黑" panose="020B0503020204020204" charset="-122"/>
                <a:ea typeface="微软雅黑" panose="020B0503020204020204" charset="-122"/>
                <a:cs typeface="+mn-cs"/>
              </a:rPr>
              <a:t>函数需要内在奖励驱动探索呢？因为是控制器的</a:t>
            </a:r>
            <a:r>
              <a:rPr lang="en-US" altLang="zh-CN" sz="1600" kern="1200" dirty="0">
                <a:solidFill>
                  <a:schemeClr val="tx1"/>
                </a:solidFill>
                <a:effectLst/>
                <a:latin typeface="微软雅黑" panose="020B0503020204020204" charset="-122"/>
                <a:ea typeface="微软雅黑" panose="020B0503020204020204" charset="-122"/>
                <a:cs typeface="+mn-cs"/>
              </a:rPr>
              <a:t>Q</a:t>
            </a:r>
            <a:r>
              <a:rPr lang="zh-CN" altLang="en-US" sz="1600" kern="1200" dirty="0">
                <a:solidFill>
                  <a:schemeClr val="tx1"/>
                </a:solidFill>
                <a:effectLst/>
                <a:latin typeface="微软雅黑" panose="020B0503020204020204" charset="-122"/>
                <a:ea typeface="微软雅黑" panose="020B0503020204020204" charset="-122"/>
                <a:cs typeface="+mn-cs"/>
              </a:rPr>
              <a:t>产生动作来与环境交互，只有这种内在奖励作用到这里，才使智能体拥有好奇心探索的</a:t>
            </a:r>
            <a:r>
              <a:rPr lang="zh-CN" altLang="en-US" sz="1600" kern="1200" dirty="0">
                <a:solidFill>
                  <a:schemeClr val="tx1"/>
                </a:solidFill>
                <a:effectLst/>
                <a:latin typeface="微软雅黑" panose="020B0503020204020204" charset="-122"/>
                <a:ea typeface="微软雅黑" panose="020B0503020204020204" charset="-122"/>
                <a:cs typeface="+mn-cs"/>
              </a:rPr>
              <a:t>能力。</a:t>
            </a:r>
            <a:endParaRPr lang="zh-CN" altLang="en-US" sz="1600" kern="1200" dirty="0">
              <a:solidFill>
                <a:schemeClr val="tx1"/>
              </a:solidFill>
              <a:effectLst/>
              <a:latin typeface="微软雅黑" panose="020B0503020204020204" charset="-122"/>
              <a:ea typeface="微软雅黑" panose="020B0503020204020204" charset="-122"/>
              <a:cs typeface="+mn-cs"/>
            </a:endParaRPr>
          </a:p>
          <a:p>
            <a:r>
              <a:rPr lang="zh-CN" altLang="en-US" sz="1600" kern="1200" dirty="0">
                <a:solidFill>
                  <a:schemeClr val="tx1"/>
                </a:solidFill>
                <a:effectLst/>
                <a:latin typeface="微软雅黑" panose="020B0503020204020204" charset="-122"/>
                <a:ea typeface="微软雅黑" panose="020B0503020204020204" charset="-122"/>
                <a:cs typeface="+mn-cs"/>
              </a:rPr>
              <a:t>内在奖励的设计如公式</a:t>
            </a:r>
            <a:r>
              <a:rPr lang="en-US" altLang="zh-CN" sz="1600" kern="1200" dirty="0">
                <a:solidFill>
                  <a:schemeClr val="tx1"/>
                </a:solidFill>
                <a:effectLst/>
                <a:latin typeface="微软雅黑" panose="020B0503020204020204" charset="-122"/>
                <a:ea typeface="微软雅黑" panose="020B0503020204020204" charset="-122"/>
                <a:cs typeface="+mn-cs"/>
              </a:rPr>
              <a:t>1</a:t>
            </a:r>
            <a:r>
              <a:rPr lang="zh-CN" altLang="en-US" sz="1600" kern="1200" dirty="0">
                <a:solidFill>
                  <a:schemeClr val="tx1"/>
                </a:solidFill>
                <a:effectLst/>
                <a:latin typeface="微软雅黑" panose="020B0503020204020204" charset="-122"/>
                <a:ea typeface="微软雅黑" panose="020B0503020204020204" charset="-122"/>
                <a:cs typeface="+mn-cs"/>
              </a:rPr>
              <a:t>所示，由图可以看出，其实就是距离函数生成的，也就是预测</a:t>
            </a:r>
            <a:r>
              <a:rPr lang="en-US" altLang="zh-CN" sz="1600" kern="1200" dirty="0">
                <a:solidFill>
                  <a:schemeClr val="tx1"/>
                </a:solidFill>
                <a:effectLst/>
                <a:latin typeface="微软雅黑" panose="020B0503020204020204" charset="-122"/>
                <a:ea typeface="微软雅黑" panose="020B0503020204020204" charset="-122"/>
                <a:cs typeface="+mn-cs"/>
              </a:rPr>
              <a:t>Q</a:t>
            </a:r>
            <a:r>
              <a:rPr lang="zh-CN" altLang="en-US" sz="1600" kern="1200" dirty="0">
                <a:solidFill>
                  <a:schemeClr val="tx1"/>
                </a:solidFill>
                <a:effectLst/>
                <a:latin typeface="微软雅黑" panose="020B0503020204020204" charset="-122"/>
                <a:ea typeface="微软雅黑" panose="020B0503020204020204" charset="-122"/>
                <a:cs typeface="+mn-cs"/>
              </a:rPr>
              <a:t>值与目标</a:t>
            </a:r>
            <a:r>
              <a:rPr lang="en-US" altLang="zh-CN" sz="1600" kern="1200" dirty="0">
                <a:solidFill>
                  <a:schemeClr val="tx1"/>
                </a:solidFill>
                <a:effectLst/>
                <a:latin typeface="微软雅黑" panose="020B0503020204020204" charset="-122"/>
                <a:ea typeface="微软雅黑" panose="020B0503020204020204" charset="-122"/>
                <a:cs typeface="+mn-cs"/>
              </a:rPr>
              <a:t>Q</a:t>
            </a:r>
            <a:r>
              <a:rPr lang="zh-CN" altLang="en-US" sz="1600" kern="1200" dirty="0">
                <a:solidFill>
                  <a:schemeClr val="tx1"/>
                </a:solidFill>
                <a:effectLst/>
                <a:latin typeface="微软雅黑" panose="020B0503020204020204" charset="-122"/>
                <a:ea typeface="微软雅黑" panose="020B0503020204020204" charset="-122"/>
                <a:cs typeface="+mn-cs"/>
              </a:rPr>
              <a:t>值的距离差异。时序差分优化目标如公式</a:t>
            </a:r>
            <a:r>
              <a:rPr lang="en-US" altLang="zh-CN" sz="1600" kern="1200" dirty="0">
                <a:solidFill>
                  <a:schemeClr val="tx1"/>
                </a:solidFill>
                <a:effectLst/>
                <a:latin typeface="微软雅黑" panose="020B0503020204020204" charset="-122"/>
                <a:ea typeface="微软雅黑" panose="020B0503020204020204" charset="-122"/>
                <a:cs typeface="+mn-cs"/>
              </a:rPr>
              <a:t>(2)</a:t>
            </a:r>
            <a:r>
              <a:rPr lang="zh-CN" altLang="en-US" sz="1600" kern="1200" dirty="0">
                <a:solidFill>
                  <a:schemeClr val="tx1"/>
                </a:solidFill>
                <a:effectLst/>
                <a:latin typeface="微软雅黑" panose="020B0503020204020204" charset="-122"/>
                <a:ea typeface="微软雅黑" panose="020B0503020204020204" charset="-122"/>
                <a:cs typeface="+mn-cs"/>
              </a:rPr>
              <a:t>所示，根据我之前所说的可以知道，这是推理模块的优化目标，而好奇心模块的优化目标则需要把内在奖励删掉即可。公式</a:t>
            </a:r>
            <a:r>
              <a:rPr lang="en-US" altLang="zh-CN" sz="1600" kern="1200" dirty="0">
                <a:solidFill>
                  <a:schemeClr val="tx1"/>
                </a:solidFill>
                <a:effectLst/>
                <a:latin typeface="微软雅黑" panose="020B0503020204020204" charset="-122"/>
                <a:ea typeface="微软雅黑" panose="020B0503020204020204" charset="-122"/>
                <a:cs typeface="+mn-cs"/>
              </a:rPr>
              <a:t>(3)</a:t>
            </a:r>
            <a:r>
              <a:rPr lang="zh-CN" altLang="en-US" sz="1600" kern="1200" dirty="0">
                <a:solidFill>
                  <a:schemeClr val="tx1"/>
                </a:solidFill>
                <a:effectLst/>
                <a:latin typeface="微软雅黑" panose="020B0503020204020204" charset="-122"/>
                <a:ea typeface="微软雅黑" panose="020B0503020204020204" charset="-122"/>
                <a:cs typeface="+mn-cs"/>
              </a:rPr>
              <a:t>给出了时序差分损失</a:t>
            </a:r>
            <a:r>
              <a:rPr lang="zh-CN" altLang="en-US" sz="1600" kern="1200" dirty="0">
                <a:solidFill>
                  <a:schemeClr val="tx1"/>
                </a:solidFill>
                <a:effectLst/>
                <a:latin typeface="微软雅黑" panose="020B0503020204020204" charset="-122"/>
                <a:ea typeface="微软雅黑" panose="020B0503020204020204" charset="-122"/>
                <a:cs typeface="+mn-cs"/>
              </a:rPr>
              <a:t>函数。</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r>
                  <a:rPr lang="zh-CN" altLang="en-US" dirty="0">
                    <a:sym typeface="+mn-ea"/>
                  </a:rPr>
                  <a:t>使用</a:t>
                </a:r>
                <a:r>
                  <a:rPr lang="zh-CN" altLang="en-US" b="1" dirty="0">
                    <a:sym typeface="+mn-ea"/>
                  </a:rPr>
                  <a:t>标准高斯分布</a:t>
                </a:r>
                <a:r>
                  <a:rPr lang="zh-CN" altLang="en-US" dirty="0">
                    <a:sym typeface="+mn-ea"/>
                  </a:rPr>
                  <a:t>生成一个</a:t>
                </a:r>
                <a:r>
                  <a:rPr lang="zh-CN" altLang="en-US" b="1" dirty="0">
                    <a:sym typeface="+mn-ea"/>
                  </a:rPr>
                  <a:t>随机投影矩阵</a:t>
                </a:r>
                <a14:m>
                  <m:oMath xmlns:m="http://schemas.openxmlformats.org/officeDocument/2006/math">
                    <m:r>
                      <a:rPr lang="en-US" altLang="zh-CN" b="1" i="1" dirty="0">
                        <a:latin typeface="Cambria Math" panose="02040503050406030204" pitchFamily="18" charset="0"/>
                        <a:cs typeface="Cambria Math" panose="02040503050406030204" pitchFamily="18" charset="0"/>
                        <a:sym typeface="+mn-ea"/>
                      </a:rPr>
                      <m:t>𝝓</m:t>
                    </m:r>
                  </m:oMath>
                </a14:m>
                <a:r>
                  <a:rPr lang="zh-CN" altLang="en-US" dirty="0">
                    <a:sym typeface="+mn-ea"/>
                  </a:rPr>
                  <a:t>，实现状态降维，并将投影后的向量作为最高累计奖励的索引，也就是</a:t>
                </a:r>
                <a14:m>
                  <m:oMath xmlns:m="http://schemas.openxmlformats.org/officeDocument/2006/math">
                    <m:r>
                      <a:rPr lang="en-US" altLang="zh-CN" b="1" i="1" dirty="0">
                        <a:latin typeface="Cambria Math" panose="02040503050406030204" pitchFamily="18" charset="0"/>
                        <a:cs typeface="Cambria Math" panose="02040503050406030204" pitchFamily="18" charset="0"/>
                        <a:sym typeface="+mn-ea"/>
                      </a:rPr>
                      <m:t>𝝓</m:t>
                    </m:r>
                    <m:r>
                      <a:rPr lang="en-US" altLang="zh-CN" b="1" i="1" dirty="0">
                        <a:latin typeface="Cambria Math" panose="02040503050406030204" pitchFamily="18" charset="0"/>
                        <a:cs typeface="Cambria Math" panose="02040503050406030204" pitchFamily="18" charset="0"/>
                        <a:sym typeface="+mn-ea"/>
                      </a:rPr>
                      <m:t>(</m:t>
                    </m:r>
                    <m:r>
                      <a:rPr lang="en-US" altLang="zh-CN" b="1" i="1" dirty="0">
                        <a:latin typeface="Cambria Math" panose="02040503050406030204" pitchFamily="18" charset="0"/>
                        <a:cs typeface="Cambria Math" panose="02040503050406030204" pitchFamily="18" charset="0"/>
                        <a:sym typeface="+mn-ea"/>
                      </a:rPr>
                      <m:t>𝒔</m:t>
                    </m:r>
                    <m:r>
                      <a:rPr lang="en-US" altLang="zh-CN" b="1" i="1" dirty="0">
                        <a:latin typeface="Cambria Math" panose="02040503050406030204" pitchFamily="18" charset="0"/>
                        <a:cs typeface="Cambria Math" panose="02040503050406030204" pitchFamily="18" charset="0"/>
                        <a:sym typeface="+mn-ea"/>
                      </a:rPr>
                      <m:t>)</m:t>
                    </m:r>
                  </m:oMath>
                </a14:m>
                <a:r>
                  <a:rPr lang="zh-CN" altLang="en-US" dirty="0">
                    <a:sym typeface="+mn-ea"/>
                  </a:rPr>
                  <a:t>。</a:t>
                </a:r>
                <a:endParaRPr lang="zh-CN" altLang="en-US" dirty="0">
                  <a:sym typeface="+mn-ea"/>
                </a:endParaRPr>
              </a:p>
              <a:p>
                <a:r>
                  <a:rPr lang="en-US" altLang="zh-CN" sz="1600" kern="1200" dirty="0">
                    <a:solidFill>
                      <a:schemeClr val="tx1"/>
                    </a:solidFill>
                    <a:effectLst/>
                    <a:latin typeface="微软雅黑" panose="020B0503020204020204" charset="-122"/>
                    <a:ea typeface="微软雅黑" panose="020B0503020204020204" charset="-122"/>
                    <a:cs typeface="+mn-cs"/>
                    <a:sym typeface="+mn-ea"/>
                  </a:rPr>
                  <a:t>episodic memory</a:t>
                </a:r>
                <a:r>
                  <a:rPr lang="zh-CN" altLang="en-US" sz="1600" kern="1200" dirty="0">
                    <a:solidFill>
                      <a:schemeClr val="tx1"/>
                    </a:solidFill>
                    <a:effectLst/>
                    <a:latin typeface="微软雅黑" panose="020B0503020204020204" charset="-122"/>
                    <a:ea typeface="微软雅黑" panose="020B0503020204020204" charset="-122"/>
                    <a:cs typeface="+mn-cs"/>
                    <a:sym typeface="+mn-ea"/>
                  </a:rPr>
                  <a:t>的更新如公式</a:t>
                </a:r>
                <a:r>
                  <a:rPr lang="en-US" altLang="zh-CN" sz="1600" kern="1200" dirty="0">
                    <a:solidFill>
                      <a:schemeClr val="tx1"/>
                    </a:solidFill>
                    <a:effectLst/>
                    <a:latin typeface="微软雅黑" panose="020B0503020204020204" charset="-122"/>
                    <a:ea typeface="微软雅黑" panose="020B0503020204020204" charset="-122"/>
                    <a:cs typeface="+mn-cs"/>
                    <a:sym typeface="+mn-ea"/>
                  </a:rPr>
                  <a:t>(4)</a:t>
                </a:r>
                <a:r>
                  <a:rPr lang="zh-CN" altLang="en-US" sz="1600" kern="1200" dirty="0">
                    <a:solidFill>
                      <a:schemeClr val="tx1"/>
                    </a:solidFill>
                    <a:effectLst/>
                    <a:latin typeface="微软雅黑" panose="020B0503020204020204" charset="-122"/>
                    <a:ea typeface="微软雅黑" panose="020B0503020204020204" charset="-122"/>
                    <a:cs typeface="+mn-cs"/>
                    <a:sym typeface="+mn-ea"/>
                  </a:rPr>
                  <a:t>所示，其最直观的理解为当状态</a:t>
                </a:r>
                <a:r>
                  <a:rPr lang="en-US" altLang="zh-CN" sz="1600" kern="1200" dirty="0">
                    <a:solidFill>
                      <a:schemeClr val="tx1"/>
                    </a:solidFill>
                    <a:effectLst/>
                    <a:latin typeface="微软雅黑" panose="020B0503020204020204" charset="-122"/>
                    <a:ea typeface="微软雅黑" panose="020B0503020204020204" charset="-122"/>
                    <a:cs typeface="+mn-cs"/>
                    <a:sym typeface="+mn-ea"/>
                  </a:rPr>
                  <a:t>s</a:t>
                </a:r>
                <a:r>
                  <a:rPr lang="zh-CN" altLang="en-US" sz="1600" kern="1200" dirty="0">
                    <a:solidFill>
                      <a:schemeClr val="tx1"/>
                    </a:solidFill>
                    <a:effectLst/>
                    <a:latin typeface="微软雅黑" panose="020B0503020204020204" charset="-122"/>
                    <a:ea typeface="微软雅黑" panose="020B0503020204020204" charset="-122"/>
                    <a:cs typeface="+mn-cs"/>
                    <a:sym typeface="+mn-ea"/>
                  </a:rPr>
                  <a:t>经过随机投影矩阵映射后，在原本的记忆缓冲区内，存在与其索引值差距在阈值范围内的记忆，也就是</a:t>
                </a:r>
                <a:r>
                  <a:rPr lang="en-US" altLang="zh-CN" sz="1600" kern="1200" dirty="0">
                    <a:solidFill>
                      <a:schemeClr val="tx1"/>
                    </a:solidFill>
                    <a:effectLst/>
                    <a:latin typeface="微软雅黑" panose="020B0503020204020204" charset="-122"/>
                    <a:ea typeface="微软雅黑" panose="020B0503020204020204" charset="-122"/>
                    <a:cs typeface="+mn-cs"/>
                    <a:sym typeface="+mn-ea"/>
                  </a:rPr>
                  <a:t>H(</a:t>
                </a:r>
                <a14:m>
                  <m:oMath xmlns:m="http://schemas.openxmlformats.org/officeDocument/2006/math">
                    <m:r>
                      <a:rPr lang="en-US" altLang="zh-CN" b="1" i="1" dirty="0">
                        <a:latin typeface="Cambria Math" panose="02040503050406030204" pitchFamily="18" charset="0"/>
                        <a:cs typeface="Cambria Math" panose="02040503050406030204" pitchFamily="18" charset="0"/>
                        <a:sym typeface="+mn-ea"/>
                      </a:rPr>
                      <m:t>𝝓</m:t>
                    </m:r>
                  </m:oMath>
                </a14:m>
                <a:r>
                  <a:rPr lang="en-US" altLang="zh-CN" sz="1600" kern="1200" dirty="0">
                    <a:solidFill>
                      <a:schemeClr val="tx1"/>
                    </a:solidFill>
                    <a:effectLst/>
                    <a:latin typeface="微软雅黑" panose="020B0503020204020204" charset="-122"/>
                    <a:ea typeface="微软雅黑" panose="020B0503020204020204" charset="-122"/>
                    <a:cs typeface="+mn-cs"/>
                    <a:sym typeface="+mn-ea"/>
                  </a:rPr>
                  <a:t>)</a:t>
                </a:r>
                <a:r>
                  <a:rPr lang="zh-CN" altLang="en-US" sz="1600" kern="1200" dirty="0">
                    <a:solidFill>
                      <a:schemeClr val="tx1"/>
                    </a:solidFill>
                    <a:effectLst/>
                    <a:latin typeface="微软雅黑" panose="020B0503020204020204" charset="-122"/>
                    <a:ea typeface="微软雅黑" panose="020B0503020204020204" charset="-122"/>
                    <a:cs typeface="+mn-cs"/>
                    <a:sym typeface="+mn-ea"/>
                  </a:rPr>
                  <a:t>，比较这个值与当前状态的奖励值，哪个值大就存哪个。如果不存在</a:t>
                </a:r>
                <a14:m>
                  <m:oMath xmlns:m="http://schemas.openxmlformats.org/officeDocument/2006/math">
                    <m:r>
                      <a:rPr lang="en-US" altLang="zh-CN" b="1" i="1" dirty="0">
                        <a:latin typeface="Cambria Math" panose="02040503050406030204" pitchFamily="18" charset="0"/>
                        <a:cs typeface="Cambria Math" panose="02040503050406030204" pitchFamily="18" charset="0"/>
                        <a:sym typeface="+mn-ea"/>
                      </a:rPr>
                      <m:t>𝝓</m:t>
                    </m:r>
                  </m:oMath>
                </a14:m>
                <a:r>
                  <a:rPr lang="en-US" altLang="zh-CN" sz="1600" kern="1200" dirty="0">
                    <a:solidFill>
                      <a:schemeClr val="tx1"/>
                    </a:solidFill>
                    <a:effectLst/>
                    <a:latin typeface="微软雅黑" panose="020B0503020204020204" charset="-122"/>
                    <a:ea typeface="微软雅黑" panose="020B0503020204020204" charset="-122"/>
                    <a:cs typeface="+mn-cs"/>
                    <a:sym typeface="+mn-ea"/>
                  </a:rPr>
                  <a:t>(s)</a:t>
                </a:r>
                <a:r>
                  <a:rPr lang="zh-CN" altLang="en-US" sz="1600" kern="1200" dirty="0">
                    <a:solidFill>
                      <a:schemeClr val="tx1"/>
                    </a:solidFill>
                    <a:effectLst/>
                    <a:latin typeface="微软雅黑" panose="020B0503020204020204" charset="-122"/>
                    <a:ea typeface="微软雅黑" panose="020B0503020204020204" charset="-122"/>
                    <a:cs typeface="+mn-cs"/>
                    <a:sym typeface="+mn-ea"/>
                  </a:rPr>
                  <a:t>那么就把新的状态值存到记忆缓冲区</a:t>
                </a:r>
                <a:r>
                  <a:rPr lang="zh-CN" altLang="en-US" sz="1600" kern="1200" dirty="0">
                    <a:solidFill>
                      <a:schemeClr val="tx1"/>
                    </a:solidFill>
                    <a:effectLst/>
                    <a:latin typeface="微软雅黑" panose="020B0503020204020204" charset="-122"/>
                    <a:ea typeface="微软雅黑" panose="020B0503020204020204" charset="-122"/>
                    <a:cs typeface="+mn-cs"/>
                    <a:sym typeface="+mn-ea"/>
                  </a:rPr>
                  <a:t>内。</a:t>
                </a:r>
                <a:endParaRPr lang="zh-CN" altLang="en-US" sz="1600" kern="1200" dirty="0">
                  <a:solidFill>
                    <a:schemeClr val="tx1"/>
                  </a:solidFill>
                  <a:effectLst/>
                  <a:latin typeface="微软雅黑" panose="020B0503020204020204" charset="-122"/>
                  <a:ea typeface="微软雅黑" panose="020B0503020204020204" charset="-122"/>
                  <a:cs typeface="+mn-cs"/>
                  <a:sym typeface="+mn-ea"/>
                </a:endParaRPr>
              </a:p>
              <a:p>
                <a:r>
                  <a:rPr lang="en-US" altLang="zh-CN" dirty="0">
                    <a:effectLst/>
                    <a:sym typeface="+mn-ea"/>
                  </a:rPr>
                  <a:t>episodic memory</a:t>
                </a:r>
                <a:r>
                  <a:rPr lang="zh-CN" altLang="en-US" dirty="0">
                    <a:effectLst/>
                    <a:sym typeface="+mn-ea"/>
                  </a:rPr>
                  <a:t>的时序差分优化目标与之前的优化目标类似，如公式</a:t>
                </a:r>
                <a:r>
                  <a:rPr lang="en-US" altLang="zh-CN" dirty="0">
                    <a:effectLst/>
                    <a:sym typeface="+mn-ea"/>
                  </a:rPr>
                  <a:t>(5)</a:t>
                </a:r>
                <a:r>
                  <a:rPr lang="zh-CN" altLang="en-US" dirty="0">
                    <a:effectLst/>
                    <a:sym typeface="+mn-ea"/>
                  </a:rPr>
                  <a:t>所示。时序差分损失也与之前类似，如公式</a:t>
                </a:r>
                <a:r>
                  <a:rPr lang="en-US" altLang="zh-CN" dirty="0">
                    <a:effectLst/>
                    <a:sym typeface="+mn-ea"/>
                  </a:rPr>
                  <a:t>(6)</a:t>
                </a:r>
                <a:r>
                  <a:rPr lang="zh-CN" altLang="en-US" dirty="0">
                    <a:effectLst/>
                    <a:sym typeface="+mn-ea"/>
                  </a:rPr>
                  <a:t>所示。结合所有的优化目标，</a:t>
                </a:r>
                <a:r>
                  <a:rPr lang="en-US" altLang="zh-CN" dirty="0">
                    <a:effectLst/>
                    <a:sym typeface="+mn-ea"/>
                  </a:rPr>
                  <a:t>QMIX</a:t>
                </a:r>
                <a:r>
                  <a:rPr lang="zh-CN" altLang="en-US" dirty="0">
                    <a:effectLst/>
                    <a:sym typeface="+mn-ea"/>
                  </a:rPr>
                  <a:t>主干网络的优化目标如公式</a:t>
                </a:r>
                <a:r>
                  <a:rPr lang="en-US" altLang="zh-CN" dirty="0">
                    <a:effectLst/>
                    <a:sym typeface="+mn-ea"/>
                  </a:rPr>
                  <a:t>(7)</a:t>
                </a:r>
                <a:r>
                  <a:rPr lang="zh-CN" altLang="en-US" dirty="0">
                    <a:effectLst/>
                    <a:sym typeface="+mn-ea"/>
                  </a:rPr>
                  <a:t>所示。</a:t>
                </a:r>
                <a:endParaRPr lang="zh-CN" altLang="en-US" dirty="0">
                  <a:effectLst/>
                  <a:sym typeface="+mn-ea"/>
                </a:endParaRPr>
              </a:p>
            </p:txBody>
          </p:sp>
        </mc:Choice>
        <mc:Fallback>
          <p:sp>
            <p:nvSpPr>
              <p:cNvPr id="3" name="备注占位符 2"/>
              <p:cNvSpPr>
                <a:spLocks noRot="1" noChangeAspect="1" noMove="1" noResize="1" noEditPoints="1" noAdjustHandles="1" noChangeArrowheads="1" noChangeShapeType="1" noTextEdit="1"/>
              </p:cNvSpPr>
              <p:nvPr>
                <p:ph type="body" idx="1"/>
              </p:nvPr>
            </p:nvSpPr>
            <p:spPr>
              <a:blipFill rotWithShape="1">
                <a:blip r:embed="rId3"/>
                <a:stretch>
                  <a:fillRect r="-1273"/>
                </a:stretch>
              </a:blipFill>
            </p:spPr>
            <p:txBody>
              <a:bodyPr/>
              <a:lstStyle/>
              <a:p>
                <a:r>
                  <a:rPr lang="zh-CN" altLang="en-US">
                    <a:noFill/>
                  </a:rPr>
                  <a:t> </a:t>
                </a:r>
              </a:p>
            </p:txBody>
          </p:sp>
        </mc:Fallback>
      </mc:AlternateContent>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en-US" altLang="zh-CN" sz="1600" kern="1200" dirty="0">
                <a:solidFill>
                  <a:schemeClr val="tx1"/>
                </a:solidFill>
                <a:effectLst/>
                <a:latin typeface="微软雅黑" panose="020B0503020204020204" charset="-122"/>
                <a:ea typeface="微软雅黑" panose="020B0503020204020204" charset="-122"/>
                <a:cs typeface="+mn-cs"/>
              </a:rPr>
              <a:t>基于好奇心的探索：提出了一种好奇心驱动的探索方法，利用个体Q值的预测误差作为内在奖励，从而在多智能体环境中实现更有效的协调探索。</a:t>
            </a:r>
            <a:endParaRPr lang="en-US" altLang="zh-CN" sz="1600" kern="1200" dirty="0">
              <a:solidFill>
                <a:schemeClr val="tx1"/>
              </a:solidFill>
              <a:effectLst/>
              <a:latin typeface="微软雅黑" panose="020B0503020204020204" charset="-122"/>
              <a:ea typeface="微软雅黑" panose="020B0503020204020204" charset="-122"/>
              <a:cs typeface="+mn-cs"/>
            </a:endParaRPr>
          </a:p>
          <a:p>
            <a:pPr algn="just"/>
            <a:r>
              <a:rPr lang="en-US" altLang="zh-CN" sz="1600" kern="1200" dirty="0">
                <a:solidFill>
                  <a:schemeClr val="tx1"/>
                </a:solidFill>
                <a:effectLst/>
                <a:latin typeface="微软雅黑" panose="020B0503020204020204" charset="-122"/>
                <a:ea typeface="微软雅黑" panose="020B0503020204020204" charset="-122"/>
                <a:cs typeface="+mn-cs"/>
              </a:rPr>
              <a:t>情节记忆的整合：结合情节记忆来存储和利用高奖励的经验，提升训练效率，并解决复杂任务中状态空间指数增长带来的挑战。</a:t>
            </a:r>
            <a:endParaRPr lang="en-US" altLang="zh-CN" sz="1600" kern="1200" dirty="0">
              <a:solidFill>
                <a:schemeClr val="tx1"/>
              </a:solidFill>
              <a:effectLst/>
              <a:latin typeface="微软雅黑" panose="020B0503020204020204" charset="-122"/>
              <a:ea typeface="微软雅黑" panose="020B0503020204020204" charset="-122"/>
              <a:cs typeface="+mn-cs"/>
            </a:endParaRPr>
          </a:p>
          <a:p>
            <a:pPr algn="just"/>
            <a:r>
              <a:rPr lang="zh-CN" altLang="en-US" sz="1600" kern="1200" dirty="0">
                <a:solidFill>
                  <a:schemeClr val="tx1"/>
                </a:solidFill>
                <a:effectLst/>
                <a:latin typeface="微软雅黑" panose="020B0503020204020204" charset="-122"/>
                <a:ea typeface="微软雅黑" panose="020B0503020204020204" charset="-122"/>
                <a:cs typeface="+mn-cs"/>
              </a:rPr>
              <a:t>这篇文章</a:t>
            </a:r>
            <a:r>
              <a:rPr lang="en-US" altLang="zh-CN" sz="1600" kern="1200" dirty="0">
                <a:solidFill>
                  <a:schemeClr val="tx1"/>
                </a:solidFill>
                <a:effectLst/>
                <a:latin typeface="微软雅黑" panose="020B0503020204020204" charset="-122"/>
                <a:ea typeface="微软雅黑" panose="020B0503020204020204" charset="-122"/>
                <a:cs typeface="+mn-cs"/>
              </a:rPr>
              <a:t>的局限性在于缺乏自适应的探索方法来保证鲁棒性。此外，情景记忆在随机环境中也可能出现问题。在今后的工作中，我们可以在这些方向上进行进一步的研究。</a:t>
            </a: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感谢老师同学观看，请各位老师同学批评指正</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2A02352-FA78-424A-9237-D0BA87671771}" type="datetime1">
              <a:rPr lang="zh-HK" altLang="en-US" smtClean="0"/>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29C0749D-2F59-4EC7-BBFF-A9307FBB7504}" type="datetime1">
              <a:rPr lang="zh-HK" altLang="en-US" smtClean="0"/>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ED9A26AC-1923-4427-B4CD-19CD4F07AC4B}" type="datetime1">
              <a:rPr lang="zh-HK" altLang="en-US" smtClean="0"/>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60539F5-6FE0-462E-8801-6C439ED55DD0}" type="datetime1">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8C47E231-8E48-434B-9644-8EFCA1F3D642}" type="datetime1">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CFC38EA1-C396-483E-8A5E-9E425BDFD51A}" type="datetime1">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Date Placeholder 4"/>
          <p:cNvSpPr>
            <a:spLocks noGrp="1"/>
          </p:cNvSpPr>
          <p:nvPr>
            <p:ph type="dt" sz="half" idx="10"/>
          </p:nvPr>
        </p:nvSpPr>
        <p:spPr/>
        <p:txBody>
          <a:bodyPr/>
          <a:lstStyle/>
          <a:p>
            <a:fld id="{800D9915-9474-4789-A728-2794EAF01914}" type="datetime1">
              <a:rPr lang="zh-HK" altLang="en-US" smtClean="0">
                <a:solidFill>
                  <a:prstClr val="black">
                    <a:tint val="75000"/>
                  </a:prstClr>
                </a:solidFill>
              </a:rPr>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7" name="Date Placeholder 6"/>
          <p:cNvSpPr>
            <a:spLocks noGrp="1"/>
          </p:cNvSpPr>
          <p:nvPr>
            <p:ph type="dt" sz="half" idx="10"/>
          </p:nvPr>
        </p:nvSpPr>
        <p:spPr/>
        <p:txBody>
          <a:bodyPr/>
          <a:lstStyle/>
          <a:p>
            <a:fld id="{73671A44-F950-4B7A-AC4F-B97F35CA1D88}" type="datetime1">
              <a:rPr lang="zh-HK" altLang="en-US" smtClean="0">
                <a:solidFill>
                  <a:prstClr val="black">
                    <a:tint val="75000"/>
                  </a:prstClr>
                </a:solidFill>
              </a:rPr>
            </a:fld>
            <a:endParaRPr lang="zh-HK"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HK"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9F8A491-66AD-4349-90C4-46A92855ED2C}" type="datetime1">
              <a:rPr lang="zh-HK" altLang="en-US" smtClean="0">
                <a:solidFill>
                  <a:prstClr val="black">
                    <a:tint val="75000"/>
                  </a:prstClr>
                </a:solidFill>
              </a:rPr>
            </a:fld>
            <a:endParaRPr lang="zh-HK"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HK"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01FAA-338E-485B-B115-2C62AD2A5A1C}" type="datetime1">
              <a:rPr lang="zh-HK" altLang="en-US" smtClean="0">
                <a:solidFill>
                  <a:prstClr val="black">
                    <a:tint val="75000"/>
                  </a:prstClr>
                </a:solidFill>
              </a:rPr>
            </a:fld>
            <a:endParaRPr lang="zh-HK"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HK" altLang="en-US">
              <a:solidFill>
                <a:prstClr val="black">
                  <a:tint val="75000"/>
                </a:prstClr>
              </a:solidFill>
            </a:endParaRPr>
          </a:p>
        </p:txBody>
      </p:sp>
      <p:sp>
        <p:nvSpPr>
          <p:cNvPr id="4" name="Slide Number Placeholder 3"/>
          <p:cNvSpPr>
            <a:spLocks noGrp="1"/>
          </p:cNvSpPr>
          <p:nvPr>
            <p:ph type="sldNum" sz="quarter" idx="12"/>
          </p:nvPr>
        </p:nvSpPr>
        <p:spPr>
          <a:xfrm>
            <a:off x="11784000" y="6478905"/>
            <a:ext cx="408000" cy="365125"/>
          </a:xfrm>
        </p:spPr>
        <p:txBody>
          <a:bodyPr/>
          <a:lstStyle>
            <a:lvl1pPr>
              <a:defRPr>
                <a:solidFill>
                  <a:schemeClr val="bg1"/>
                </a:solidFill>
                <a:latin typeface="Times New Roman" panose="02020603050405020304" pitchFamily="18" charset="0"/>
                <a:cs typeface="Times New Roman" panose="02020603050405020304" pitchFamily="18" charset="0"/>
              </a:defRPr>
            </a:lvl1pPr>
          </a:lstStyle>
          <a:p>
            <a:fld id="{8592E714-8771-4256-B120-A1444CD7D5F3}" type="slidenum">
              <a:rPr lang="zh-HK" altLang="en-US" smtClean="0"/>
            </a:fld>
            <a:endParaRPr lang="zh-HK"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7A5B1DE-47B3-429F-89C9-1DFC8A28EB62}" type="datetime1">
              <a:rPr lang="zh-HK" altLang="en-US" smtClean="0">
                <a:solidFill>
                  <a:prstClr val="black">
                    <a:tint val="75000"/>
                  </a:prstClr>
                </a:solidFill>
              </a:rPr>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50E3A2EB-5A54-4E3F-BC8E-FD0371C54240}" type="datetime1">
              <a:rPr lang="zh-HK" altLang="en-US" smtClean="0"/>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DFC4DCC9-7DC2-4FFC-8CFA-8A291754AFD9}" type="datetime1">
              <a:rPr lang="zh-HK" altLang="en-US" smtClean="0">
                <a:solidFill>
                  <a:prstClr val="black">
                    <a:tint val="75000"/>
                  </a:prstClr>
                </a:solidFill>
              </a:rPr>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7C26E2CC-B67F-44F4-8E63-3D2110F32D98}" type="datetime1">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E7FBA692-3A9E-4ECC-B70F-39A38E6FDC85}" type="datetime1">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B3FA986A-FE73-4398-9AE5-9B401A3A8672}" type="datetime1">
              <a:rPr lang="zh-HK" altLang="en-US" smtClean="0"/>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Date Placeholder 4"/>
          <p:cNvSpPr>
            <a:spLocks noGrp="1"/>
          </p:cNvSpPr>
          <p:nvPr>
            <p:ph type="dt" sz="half" idx="10"/>
          </p:nvPr>
        </p:nvSpPr>
        <p:spPr/>
        <p:txBody>
          <a:bodyPr/>
          <a:lstStyle/>
          <a:p>
            <a:fld id="{02CEBE9A-D6CF-409F-8B35-536E38E32E00}" type="datetime1">
              <a:rPr lang="zh-HK" altLang="en-US" smtClean="0"/>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7" name="Date Placeholder 6"/>
          <p:cNvSpPr>
            <a:spLocks noGrp="1"/>
          </p:cNvSpPr>
          <p:nvPr>
            <p:ph type="dt" sz="half" idx="10"/>
          </p:nvPr>
        </p:nvSpPr>
        <p:spPr/>
        <p:txBody>
          <a:bodyPr/>
          <a:lstStyle/>
          <a:p>
            <a:fld id="{2860B113-B6BB-456A-948C-909854A2CE25}" type="datetime1">
              <a:rPr lang="zh-HK" altLang="en-US" smtClean="0"/>
            </a:fld>
            <a:endParaRPr lang="zh-HK" altLang="en-US"/>
          </a:p>
        </p:txBody>
      </p:sp>
      <p:sp>
        <p:nvSpPr>
          <p:cNvPr id="8" name="Footer Placeholder 7"/>
          <p:cNvSpPr>
            <a:spLocks noGrp="1"/>
          </p:cNvSpPr>
          <p:nvPr>
            <p:ph type="ftr" sz="quarter" idx="11"/>
          </p:nvPr>
        </p:nvSpPr>
        <p:spPr/>
        <p:txBody>
          <a:bodyPr/>
          <a:lstStyle/>
          <a:p>
            <a:endParaRPr lang="zh-HK" altLang="en-US"/>
          </a:p>
        </p:txBody>
      </p:sp>
      <p:sp>
        <p:nvSpPr>
          <p:cNvPr id="9" name="Slide Number Placeholder 8"/>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AAF73846-97E0-4FFF-B076-3986A5617372}" type="datetime1">
              <a:rPr lang="zh-HK" altLang="en-US" smtClean="0"/>
            </a:fld>
            <a:endParaRPr lang="zh-HK" altLang="en-US"/>
          </a:p>
        </p:txBody>
      </p:sp>
      <p:sp>
        <p:nvSpPr>
          <p:cNvPr id="4" name="Footer Placeholder 3"/>
          <p:cNvSpPr>
            <a:spLocks noGrp="1"/>
          </p:cNvSpPr>
          <p:nvPr>
            <p:ph type="ftr" sz="quarter" idx="11"/>
          </p:nvPr>
        </p:nvSpPr>
        <p:spPr/>
        <p:txBody>
          <a:bodyPr/>
          <a:lstStyle/>
          <a:p>
            <a:endParaRPr lang="zh-HK" altLang="en-US"/>
          </a:p>
        </p:txBody>
      </p:sp>
      <p:sp>
        <p:nvSpPr>
          <p:cNvPr id="5" name="Slide Number Placeholder 4"/>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83798C-AF67-42D6-828B-2970DD555736}" type="datetime1">
              <a:rPr lang="zh-HK" altLang="en-US" smtClean="0"/>
            </a:fld>
            <a:endParaRPr lang="zh-HK" altLang="en-US"/>
          </a:p>
        </p:txBody>
      </p:sp>
      <p:sp>
        <p:nvSpPr>
          <p:cNvPr id="3" name="Footer Placeholder 2"/>
          <p:cNvSpPr>
            <a:spLocks noGrp="1"/>
          </p:cNvSpPr>
          <p:nvPr>
            <p:ph type="ftr" sz="quarter" idx="11"/>
          </p:nvPr>
        </p:nvSpPr>
        <p:spPr/>
        <p:txBody>
          <a:bodyPr/>
          <a:lstStyle/>
          <a:p>
            <a:endParaRPr lang="zh-HK" altLang="en-US"/>
          </a:p>
        </p:txBody>
      </p:sp>
      <p:sp>
        <p:nvSpPr>
          <p:cNvPr id="4" name="Slide Number Placeholder 3"/>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721BB204-8DBB-4C44-9B30-9DD9D703E0DA}" type="datetime1">
              <a:rPr lang="zh-HK" altLang="en-US" smtClean="0"/>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0DC8259E-C15E-44C8-BC29-FA4578202D53}" type="datetime1">
              <a:rPr lang="zh-HK" altLang="en-US" smtClean="0"/>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6E15B4-9985-4E8A-9444-B97F683DF1B3}" type="datetime1">
              <a:rPr lang="zh-HK" altLang="en-US" smtClean="0"/>
            </a:fld>
            <a:endParaRPr lang="zh-HK"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HK"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45C72C-05F9-42DA-A32C-E89F323A6F21}" type="slidenum">
              <a:rPr lang="zh-HK" altLang="en-US" smtClean="0"/>
            </a:fld>
            <a:endParaRPr lang="zh-HK"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40BDA6-FB1E-4C60-AF08-640F56201863}" type="datetime1">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HK" altLang="en-US">
              <a:solidFill>
                <a:prstClr val="black">
                  <a:tint val="75000"/>
                </a:prstClr>
              </a:solidFill>
            </a:endParaRPr>
          </a:p>
        </p:txBody>
      </p:sp>
      <p:sp>
        <p:nvSpPr>
          <p:cNvPr id="6" name="Slide Number Placeholder 5"/>
          <p:cNvSpPr>
            <a:spLocks noGrp="1"/>
          </p:cNvSpPr>
          <p:nvPr>
            <p:ph type="sldNum" sz="quarter" idx="4"/>
          </p:nvPr>
        </p:nvSpPr>
        <p:spPr>
          <a:xfrm>
            <a:off x="11712000" y="6421664"/>
            <a:ext cx="367200" cy="365125"/>
          </a:xfrm>
          <a:prstGeom prst="rect">
            <a:avLst/>
          </a:prstGeom>
        </p:spPr>
        <p:txBody>
          <a:bodyPr vert="horz" lIns="91440" tIns="45720" rIns="91440" bIns="45720" rtlCol="0" anchor="ctr"/>
          <a:lstStyle>
            <a:lvl1pPr algn="r">
              <a:defRPr sz="1200">
                <a:solidFill>
                  <a:schemeClr val="bg1"/>
                </a:solidFill>
              </a:defRPr>
            </a:lvl1pPr>
          </a:lstStyle>
          <a:p>
            <a:fld id="{8592E714-8771-4256-B120-A1444CD7D5F3}" type="slidenum">
              <a:rPr lang="zh-HK" altLang="en-US" smtClean="0"/>
            </a:fld>
            <a:endParaRPr lang="zh-HK" alt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3" Type="http://schemas.openxmlformats.org/officeDocument/2006/relationships/notesSlide" Target="../notesSlides/notesSlide1.xml"/><Relationship Id="rId12" Type="http://schemas.openxmlformats.org/officeDocument/2006/relationships/slideLayout" Target="../slideLayouts/slideLayout1.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8.xml"/><Relationship Id="rId2" Type="http://schemas.openxmlformats.org/officeDocument/2006/relationships/image" Target="../media/image8.png"/><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8.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12.xml"/><Relationship Id="rId7" Type="http://schemas.openxmlformats.org/officeDocument/2006/relationships/slideLayout" Target="../slideLayouts/slideLayout1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9" Type="http://schemas.openxmlformats.org/officeDocument/2006/relationships/notesSlide" Target="../notesSlides/notesSlide13.xml"/><Relationship Id="rId8" Type="http://schemas.openxmlformats.org/officeDocument/2006/relationships/slideLayout" Target="../slideLayouts/slideLayout18.xml"/><Relationship Id="rId7" Type="http://schemas.openxmlformats.org/officeDocument/2006/relationships/image" Target="../media/image25.png"/><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18.xml"/><Relationship Id="rId4" Type="http://schemas.openxmlformats.org/officeDocument/2006/relationships/image" Target="../media/image30.png"/><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27.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18.xml"/><Relationship Id="rId4" Type="http://schemas.microsoft.com/office/2007/relationships/hdphoto" Target="../media/image2.wdp"/><Relationship Id="rId3" Type="http://schemas.openxmlformats.org/officeDocument/2006/relationships/image" Target="../media/image1.png"/><Relationship Id="rId2" Type="http://schemas.openxmlformats.org/officeDocument/2006/relationships/tags" Target="../tags/tag99.xml"/><Relationship Id="rId1" Type="http://schemas.openxmlformats.org/officeDocument/2006/relationships/tags" Target="../tags/tag98.xml"/></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18.xml"/><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tags" Target="../tags/tag101.xml"/><Relationship Id="rId1" Type="http://schemas.openxmlformats.org/officeDocument/2006/relationships/tags" Target="../tags/tag100.xml"/></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8.xml"/><Relationship Id="rId3" Type="http://schemas.openxmlformats.org/officeDocument/2006/relationships/image" Target="../media/image33.png"/><Relationship Id="rId2" Type="http://schemas.openxmlformats.org/officeDocument/2006/relationships/tags" Target="../tags/tag103.xml"/><Relationship Id="rId1" Type="http://schemas.openxmlformats.org/officeDocument/2006/relationships/tags" Target="../tags/tag102.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8.xml"/><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tags" Target="../tags/tag104.xml"/></Relationships>
</file>

<file path=ppt/slides/_rels/slide19.xml.rels><?xml version="1.0" encoding="UTF-8" standalone="yes"?>
<Relationships xmlns="http://schemas.openxmlformats.org/package/2006/relationships"><Relationship Id="rId9" Type="http://schemas.openxmlformats.org/officeDocument/2006/relationships/tags" Target="../tags/tag113.xml"/><Relationship Id="rId8" Type="http://schemas.openxmlformats.org/officeDocument/2006/relationships/tags" Target="../tags/tag112.xml"/><Relationship Id="rId7" Type="http://schemas.openxmlformats.org/officeDocument/2006/relationships/tags" Target="../tags/tag111.xml"/><Relationship Id="rId6" Type="http://schemas.openxmlformats.org/officeDocument/2006/relationships/tags" Target="../tags/tag110.xml"/><Relationship Id="rId5" Type="http://schemas.openxmlformats.org/officeDocument/2006/relationships/tags" Target="../tags/tag109.xml"/><Relationship Id="rId4" Type="http://schemas.openxmlformats.org/officeDocument/2006/relationships/tags" Target="../tags/tag108.xml"/><Relationship Id="rId3" Type="http://schemas.openxmlformats.org/officeDocument/2006/relationships/tags" Target="../tags/tag107.xml"/><Relationship Id="rId2" Type="http://schemas.openxmlformats.org/officeDocument/2006/relationships/tags" Target="../tags/tag106.xml"/><Relationship Id="rId11" Type="http://schemas.openxmlformats.org/officeDocument/2006/relationships/notesSlide" Target="../notesSlides/notesSlide19.xml"/><Relationship Id="rId10" Type="http://schemas.openxmlformats.org/officeDocument/2006/relationships/slideLayout" Target="../slideLayouts/slideLayout18.xml"/><Relationship Id="rId1" Type="http://schemas.openxmlformats.org/officeDocument/2006/relationships/tags" Target="../tags/tag105.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tags" Target="../tags/tag12.xml"/><Relationship Id="rId2" Type="http://schemas.microsoft.com/office/2007/relationships/hdphoto" Target="../media/image2.wdp"/><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3.xml"/><Relationship Id="rId2" Type="http://schemas.microsoft.com/office/2007/relationships/hdphoto" Target="../media/image2.wdp"/><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9" Type="http://schemas.openxmlformats.org/officeDocument/2006/relationships/tags" Target="../tags/tag122.xml"/><Relationship Id="rId8" Type="http://schemas.openxmlformats.org/officeDocument/2006/relationships/tags" Target="../tags/tag121.xml"/><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2" Type="http://schemas.openxmlformats.org/officeDocument/2006/relationships/notesSlide" Target="../notesSlides/notesSlide21.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116.xml"/><Relationship Id="rId29" Type="http://schemas.openxmlformats.org/officeDocument/2006/relationships/image" Target="../media/image1.png"/><Relationship Id="rId28" Type="http://schemas.openxmlformats.org/officeDocument/2006/relationships/tags" Target="../tags/tag141.xml"/><Relationship Id="rId27" Type="http://schemas.openxmlformats.org/officeDocument/2006/relationships/tags" Target="../tags/tag140.xml"/><Relationship Id="rId26" Type="http://schemas.openxmlformats.org/officeDocument/2006/relationships/tags" Target="../tags/tag139.xml"/><Relationship Id="rId25" Type="http://schemas.openxmlformats.org/officeDocument/2006/relationships/tags" Target="../tags/tag138.xml"/><Relationship Id="rId24" Type="http://schemas.openxmlformats.org/officeDocument/2006/relationships/tags" Target="../tags/tag137.xml"/><Relationship Id="rId23" Type="http://schemas.openxmlformats.org/officeDocument/2006/relationships/tags" Target="../tags/tag136.xml"/><Relationship Id="rId22" Type="http://schemas.openxmlformats.org/officeDocument/2006/relationships/tags" Target="../tags/tag135.xml"/><Relationship Id="rId21" Type="http://schemas.openxmlformats.org/officeDocument/2006/relationships/tags" Target="../tags/tag134.xml"/><Relationship Id="rId20" Type="http://schemas.openxmlformats.org/officeDocument/2006/relationships/tags" Target="../tags/tag133.xml"/><Relationship Id="rId2" Type="http://schemas.openxmlformats.org/officeDocument/2006/relationships/tags" Target="../tags/tag115.xml"/><Relationship Id="rId19" Type="http://schemas.openxmlformats.org/officeDocument/2006/relationships/tags" Target="../tags/tag132.xml"/><Relationship Id="rId18" Type="http://schemas.openxmlformats.org/officeDocument/2006/relationships/tags" Target="../tags/tag131.xml"/><Relationship Id="rId17" Type="http://schemas.openxmlformats.org/officeDocument/2006/relationships/tags" Target="../tags/tag130.xml"/><Relationship Id="rId16" Type="http://schemas.openxmlformats.org/officeDocument/2006/relationships/tags" Target="../tags/tag129.xml"/><Relationship Id="rId15" Type="http://schemas.openxmlformats.org/officeDocument/2006/relationships/tags" Target="../tags/tag128.xml"/><Relationship Id="rId14" Type="http://schemas.openxmlformats.org/officeDocument/2006/relationships/tags" Target="../tags/tag127.xml"/><Relationship Id="rId13" Type="http://schemas.openxmlformats.org/officeDocument/2006/relationships/tags" Target="../tags/tag126.xml"/><Relationship Id="rId12" Type="http://schemas.openxmlformats.org/officeDocument/2006/relationships/tags" Target="../tags/tag125.xml"/><Relationship Id="rId11" Type="http://schemas.openxmlformats.org/officeDocument/2006/relationships/tags" Target="../tags/tag124.xml"/><Relationship Id="rId10" Type="http://schemas.openxmlformats.org/officeDocument/2006/relationships/tags" Target="../tags/tag123.xml"/><Relationship Id="rId1" Type="http://schemas.openxmlformats.org/officeDocument/2006/relationships/tags" Target="../tags/tag114.xml"/></Relationships>
</file>

<file path=ppt/slides/_rels/slide22.xml.rels><?xml version="1.0" encoding="UTF-8" standalone="yes"?>
<Relationships xmlns="http://schemas.openxmlformats.org/package/2006/relationships"><Relationship Id="rId9" Type="http://schemas.openxmlformats.org/officeDocument/2006/relationships/tags" Target="../tags/tag150.xml"/><Relationship Id="rId8" Type="http://schemas.openxmlformats.org/officeDocument/2006/relationships/tags" Target="../tags/tag149.xml"/><Relationship Id="rId7" Type="http://schemas.openxmlformats.org/officeDocument/2006/relationships/tags" Target="../tags/tag148.xml"/><Relationship Id="rId6" Type="http://schemas.openxmlformats.org/officeDocument/2006/relationships/tags" Target="../tags/tag147.xml"/><Relationship Id="rId5" Type="http://schemas.openxmlformats.org/officeDocument/2006/relationships/tags" Target="../tags/tag146.xml"/><Relationship Id="rId4" Type="http://schemas.openxmlformats.org/officeDocument/2006/relationships/tags" Target="../tags/tag145.xml"/><Relationship Id="rId32" Type="http://schemas.openxmlformats.org/officeDocument/2006/relationships/notesSlide" Target="../notesSlides/notesSlide22.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144.xml"/><Relationship Id="rId29" Type="http://schemas.openxmlformats.org/officeDocument/2006/relationships/image" Target="../media/image1.png"/><Relationship Id="rId28" Type="http://schemas.openxmlformats.org/officeDocument/2006/relationships/tags" Target="../tags/tag169.xml"/><Relationship Id="rId27" Type="http://schemas.openxmlformats.org/officeDocument/2006/relationships/tags" Target="../tags/tag168.xml"/><Relationship Id="rId26" Type="http://schemas.openxmlformats.org/officeDocument/2006/relationships/tags" Target="../tags/tag167.xml"/><Relationship Id="rId25" Type="http://schemas.openxmlformats.org/officeDocument/2006/relationships/tags" Target="../tags/tag166.xml"/><Relationship Id="rId24" Type="http://schemas.openxmlformats.org/officeDocument/2006/relationships/tags" Target="../tags/tag165.xml"/><Relationship Id="rId23" Type="http://schemas.openxmlformats.org/officeDocument/2006/relationships/tags" Target="../tags/tag164.xml"/><Relationship Id="rId22" Type="http://schemas.openxmlformats.org/officeDocument/2006/relationships/tags" Target="../tags/tag163.xml"/><Relationship Id="rId21" Type="http://schemas.openxmlformats.org/officeDocument/2006/relationships/tags" Target="../tags/tag162.xml"/><Relationship Id="rId20" Type="http://schemas.openxmlformats.org/officeDocument/2006/relationships/tags" Target="../tags/tag161.xml"/><Relationship Id="rId2" Type="http://schemas.openxmlformats.org/officeDocument/2006/relationships/tags" Target="../tags/tag143.xml"/><Relationship Id="rId19" Type="http://schemas.openxmlformats.org/officeDocument/2006/relationships/tags" Target="../tags/tag160.xml"/><Relationship Id="rId18" Type="http://schemas.openxmlformats.org/officeDocument/2006/relationships/tags" Target="../tags/tag159.xml"/><Relationship Id="rId17" Type="http://schemas.openxmlformats.org/officeDocument/2006/relationships/tags" Target="../tags/tag158.xml"/><Relationship Id="rId16" Type="http://schemas.openxmlformats.org/officeDocument/2006/relationships/tags" Target="../tags/tag157.xml"/><Relationship Id="rId15" Type="http://schemas.openxmlformats.org/officeDocument/2006/relationships/tags" Target="../tags/tag156.xml"/><Relationship Id="rId14" Type="http://schemas.openxmlformats.org/officeDocument/2006/relationships/tags" Target="../tags/tag155.xml"/><Relationship Id="rId13" Type="http://schemas.openxmlformats.org/officeDocument/2006/relationships/tags" Target="../tags/tag154.xml"/><Relationship Id="rId12" Type="http://schemas.openxmlformats.org/officeDocument/2006/relationships/tags" Target="../tags/tag153.xml"/><Relationship Id="rId11" Type="http://schemas.openxmlformats.org/officeDocument/2006/relationships/tags" Target="../tags/tag152.xml"/><Relationship Id="rId10" Type="http://schemas.openxmlformats.org/officeDocument/2006/relationships/tags" Target="../tags/tag151.xml"/><Relationship Id="rId1" Type="http://schemas.openxmlformats.org/officeDocument/2006/relationships/tags" Target="../tags/tag14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12.xml"/><Relationship Id="rId3" Type="http://schemas.openxmlformats.org/officeDocument/2006/relationships/tags" Target="../tags/tag170.xml"/><Relationship Id="rId2" Type="http://schemas.openxmlformats.org/officeDocument/2006/relationships/image" Target="../media/image35.png"/><Relationship Id="rId1" Type="http://schemas.openxmlformats.org/officeDocument/2006/relationships/image" Target="../media/image34.png"/></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18.xml"/><Relationship Id="rId4" Type="http://schemas.openxmlformats.org/officeDocument/2006/relationships/image" Target="../media/image39.png"/><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image" Target="../media/image36.png"/></Relationships>
</file>

<file path=ppt/slides/_rels/slide26.xml.rels><?xml version="1.0" encoding="UTF-8" standalone="yes"?>
<Relationships xmlns="http://schemas.openxmlformats.org/package/2006/relationships"><Relationship Id="rId9" Type="http://schemas.openxmlformats.org/officeDocument/2006/relationships/tags" Target="../tags/tag179.xml"/><Relationship Id="rId8" Type="http://schemas.openxmlformats.org/officeDocument/2006/relationships/tags" Target="../tags/tag178.xml"/><Relationship Id="rId7" Type="http://schemas.openxmlformats.org/officeDocument/2006/relationships/tags" Target="../tags/tag177.xml"/><Relationship Id="rId6" Type="http://schemas.openxmlformats.org/officeDocument/2006/relationships/tags" Target="../tags/tag176.xml"/><Relationship Id="rId5" Type="http://schemas.openxmlformats.org/officeDocument/2006/relationships/tags" Target="../tags/tag175.xml"/><Relationship Id="rId4" Type="http://schemas.openxmlformats.org/officeDocument/2006/relationships/tags" Target="../tags/tag174.xml"/><Relationship Id="rId32" Type="http://schemas.openxmlformats.org/officeDocument/2006/relationships/notesSlide" Target="../notesSlides/notesSlide26.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173.xml"/><Relationship Id="rId29" Type="http://schemas.openxmlformats.org/officeDocument/2006/relationships/image" Target="../media/image1.png"/><Relationship Id="rId28" Type="http://schemas.openxmlformats.org/officeDocument/2006/relationships/tags" Target="../tags/tag198.xml"/><Relationship Id="rId27" Type="http://schemas.openxmlformats.org/officeDocument/2006/relationships/tags" Target="../tags/tag197.xml"/><Relationship Id="rId26" Type="http://schemas.openxmlformats.org/officeDocument/2006/relationships/tags" Target="../tags/tag196.xml"/><Relationship Id="rId25" Type="http://schemas.openxmlformats.org/officeDocument/2006/relationships/tags" Target="../tags/tag195.xml"/><Relationship Id="rId24" Type="http://schemas.openxmlformats.org/officeDocument/2006/relationships/tags" Target="../tags/tag194.xml"/><Relationship Id="rId23" Type="http://schemas.openxmlformats.org/officeDocument/2006/relationships/tags" Target="../tags/tag193.xml"/><Relationship Id="rId22" Type="http://schemas.openxmlformats.org/officeDocument/2006/relationships/tags" Target="../tags/tag192.xml"/><Relationship Id="rId21" Type="http://schemas.openxmlformats.org/officeDocument/2006/relationships/tags" Target="../tags/tag191.xml"/><Relationship Id="rId20" Type="http://schemas.openxmlformats.org/officeDocument/2006/relationships/tags" Target="../tags/tag190.xml"/><Relationship Id="rId2" Type="http://schemas.openxmlformats.org/officeDocument/2006/relationships/tags" Target="../tags/tag172.xml"/><Relationship Id="rId19" Type="http://schemas.openxmlformats.org/officeDocument/2006/relationships/tags" Target="../tags/tag189.xml"/><Relationship Id="rId18" Type="http://schemas.openxmlformats.org/officeDocument/2006/relationships/tags" Target="../tags/tag188.xml"/><Relationship Id="rId17" Type="http://schemas.openxmlformats.org/officeDocument/2006/relationships/tags" Target="../tags/tag187.xml"/><Relationship Id="rId16" Type="http://schemas.openxmlformats.org/officeDocument/2006/relationships/tags" Target="../tags/tag186.xml"/><Relationship Id="rId15" Type="http://schemas.openxmlformats.org/officeDocument/2006/relationships/tags" Target="../tags/tag185.xml"/><Relationship Id="rId14" Type="http://schemas.openxmlformats.org/officeDocument/2006/relationships/tags" Target="../tags/tag184.xml"/><Relationship Id="rId13" Type="http://schemas.openxmlformats.org/officeDocument/2006/relationships/tags" Target="../tags/tag183.xml"/><Relationship Id="rId12" Type="http://schemas.openxmlformats.org/officeDocument/2006/relationships/tags" Target="../tags/tag182.xml"/><Relationship Id="rId11" Type="http://schemas.openxmlformats.org/officeDocument/2006/relationships/tags" Target="../tags/tag181.xml"/><Relationship Id="rId10" Type="http://schemas.openxmlformats.org/officeDocument/2006/relationships/tags" Target="../tags/tag180.xml"/><Relationship Id="rId1" Type="http://schemas.openxmlformats.org/officeDocument/2006/relationships/tags" Target="../tags/tag171.xml"/></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18.xml"/><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image" Target="../media/image40.png"/></Relationships>
</file>

<file path=ppt/slides/_rels/slide28.xml.rels><?xml version="1.0" encoding="UTF-8" standalone="yes"?>
<Relationships xmlns="http://schemas.openxmlformats.org/package/2006/relationships"><Relationship Id="rId7" Type="http://schemas.openxmlformats.org/officeDocument/2006/relationships/notesSlide" Target="../notesSlides/notesSlide28.xml"/><Relationship Id="rId6" Type="http://schemas.openxmlformats.org/officeDocument/2006/relationships/slideLayout" Target="../slideLayouts/slideLayout18.xml"/><Relationship Id="rId5" Type="http://schemas.openxmlformats.org/officeDocument/2006/relationships/image" Target="../media/image47.png"/><Relationship Id="rId4" Type="http://schemas.openxmlformats.org/officeDocument/2006/relationships/image" Target="../media/image46.png"/><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image" Target="../media/image43.png"/></Relationships>
</file>

<file path=ppt/slides/_rels/slide29.xml.rels><?xml version="1.0" encoding="UTF-8" standalone="yes"?>
<Relationships xmlns="http://schemas.openxmlformats.org/package/2006/relationships"><Relationship Id="rId7" Type="http://schemas.openxmlformats.org/officeDocument/2006/relationships/notesSlide" Target="../notesSlides/notesSlide29.xml"/><Relationship Id="rId6" Type="http://schemas.openxmlformats.org/officeDocument/2006/relationships/slideLayout" Target="../slideLayouts/slideLayout18.xml"/><Relationship Id="rId5" Type="http://schemas.openxmlformats.org/officeDocument/2006/relationships/image" Target="../media/image52.png"/><Relationship Id="rId4" Type="http://schemas.openxmlformats.org/officeDocument/2006/relationships/image" Target="../media/image51.png"/><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image" Target="../media/image48.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microsoft.com/office/2007/relationships/hdphoto" Target="../media/image2.wdp"/><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7" Type="http://schemas.openxmlformats.org/officeDocument/2006/relationships/notesSlide" Target="../notesSlides/notesSlide30.xml"/><Relationship Id="rId6" Type="http://schemas.openxmlformats.org/officeDocument/2006/relationships/slideLayout" Target="../slideLayouts/slideLayout18.xml"/><Relationship Id="rId5" Type="http://schemas.openxmlformats.org/officeDocument/2006/relationships/image" Target="../media/image57.png"/><Relationship Id="rId4" Type="http://schemas.openxmlformats.org/officeDocument/2006/relationships/image" Target="../media/image56.png"/><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image" Target="../media/image53.png"/></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31.xml"/><Relationship Id="rId5" Type="http://schemas.openxmlformats.org/officeDocument/2006/relationships/slideLayout" Target="../slideLayouts/slideLayout18.xml"/><Relationship Id="rId4" Type="http://schemas.openxmlformats.org/officeDocument/2006/relationships/image" Target="../media/image61.png"/><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image" Target="../media/image58.png"/></Relationships>
</file>

<file path=ppt/slides/_rels/slide32.xml.rels><?xml version="1.0" encoding="UTF-8" standalone="yes"?>
<Relationships xmlns="http://schemas.openxmlformats.org/package/2006/relationships"><Relationship Id="rId6" Type="http://schemas.openxmlformats.org/officeDocument/2006/relationships/notesSlide" Target="../notesSlides/notesSlide32.xml"/><Relationship Id="rId5" Type="http://schemas.openxmlformats.org/officeDocument/2006/relationships/slideLayout" Target="../slideLayouts/slideLayout18.xml"/><Relationship Id="rId4" Type="http://schemas.microsoft.com/office/2007/relationships/hdphoto" Target="../media/image2.wdp"/><Relationship Id="rId3" Type="http://schemas.openxmlformats.org/officeDocument/2006/relationships/image" Target="../media/image1.png"/><Relationship Id="rId2" Type="http://schemas.openxmlformats.org/officeDocument/2006/relationships/tags" Target="../tags/tag200.xml"/><Relationship Id="rId1" Type="http://schemas.openxmlformats.org/officeDocument/2006/relationships/tags" Target="../tags/tag199.xml"/></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33.xml"/><Relationship Id="rId4" Type="http://schemas.openxmlformats.org/officeDocument/2006/relationships/slideLayout" Target="../slideLayouts/slideLayout18.xml"/><Relationship Id="rId3" Type="http://schemas.openxmlformats.org/officeDocument/2006/relationships/image" Target="../media/image62.png"/><Relationship Id="rId2" Type="http://schemas.openxmlformats.org/officeDocument/2006/relationships/tags" Target="../tags/tag202.xml"/><Relationship Id="rId1" Type="http://schemas.openxmlformats.org/officeDocument/2006/relationships/tags" Target="../tags/tag201.xml"/></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34.xml"/><Relationship Id="rId4" Type="http://schemas.openxmlformats.org/officeDocument/2006/relationships/slideLayout" Target="../slideLayouts/slideLayout18.xml"/><Relationship Id="rId3" Type="http://schemas.openxmlformats.org/officeDocument/2006/relationships/image" Target="../media/image63.png"/><Relationship Id="rId2" Type="http://schemas.openxmlformats.org/officeDocument/2006/relationships/tags" Target="../tags/tag204.xml"/><Relationship Id="rId1" Type="http://schemas.openxmlformats.org/officeDocument/2006/relationships/tags" Target="../tags/tag203.xml"/></Relationships>
</file>

<file path=ppt/slides/_rels/slide35.xml.rels><?xml version="1.0" encoding="UTF-8" standalone="yes"?>
<Relationships xmlns="http://schemas.openxmlformats.org/package/2006/relationships"><Relationship Id="rId5" Type="http://schemas.openxmlformats.org/officeDocument/2006/relationships/notesSlide" Target="../notesSlides/notesSlide35.xml"/><Relationship Id="rId4" Type="http://schemas.openxmlformats.org/officeDocument/2006/relationships/slideLayout" Target="../slideLayouts/slideLayout18.xml"/><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tags" Target="../tags/tag20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13.xml"/><Relationship Id="rId2" Type="http://schemas.microsoft.com/office/2007/relationships/hdphoto" Target="../media/image2.wdp"/><Relationship Id="rId1" Type="http://schemas.openxmlformats.org/officeDocument/2006/relationships/image" Target="../media/image1.png"/></Relationships>
</file>

<file path=ppt/slides/_rels/slide38.xml.rels><?xml version="1.0" encoding="UTF-8" standalone="yes"?>
<Relationships xmlns="http://schemas.openxmlformats.org/package/2006/relationships"><Relationship Id="rId9" Type="http://schemas.openxmlformats.org/officeDocument/2006/relationships/tags" Target="../tags/tag214.xml"/><Relationship Id="rId8" Type="http://schemas.openxmlformats.org/officeDocument/2006/relationships/tags" Target="../tags/tag213.xml"/><Relationship Id="rId7" Type="http://schemas.openxmlformats.org/officeDocument/2006/relationships/tags" Target="../tags/tag212.xml"/><Relationship Id="rId6" Type="http://schemas.openxmlformats.org/officeDocument/2006/relationships/tags" Target="../tags/tag211.xml"/><Relationship Id="rId5" Type="http://schemas.openxmlformats.org/officeDocument/2006/relationships/tags" Target="../tags/tag210.xml"/><Relationship Id="rId4" Type="http://schemas.openxmlformats.org/officeDocument/2006/relationships/tags" Target="../tags/tag209.xml"/><Relationship Id="rId32" Type="http://schemas.openxmlformats.org/officeDocument/2006/relationships/notesSlide" Target="../notesSlides/notesSlide38.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208.xml"/><Relationship Id="rId29" Type="http://schemas.openxmlformats.org/officeDocument/2006/relationships/image" Target="../media/image1.png"/><Relationship Id="rId28" Type="http://schemas.openxmlformats.org/officeDocument/2006/relationships/tags" Target="../tags/tag233.xml"/><Relationship Id="rId27" Type="http://schemas.openxmlformats.org/officeDocument/2006/relationships/tags" Target="../tags/tag232.xml"/><Relationship Id="rId26" Type="http://schemas.openxmlformats.org/officeDocument/2006/relationships/tags" Target="../tags/tag231.xml"/><Relationship Id="rId25" Type="http://schemas.openxmlformats.org/officeDocument/2006/relationships/tags" Target="../tags/tag230.xml"/><Relationship Id="rId24" Type="http://schemas.openxmlformats.org/officeDocument/2006/relationships/tags" Target="../tags/tag229.xml"/><Relationship Id="rId23" Type="http://schemas.openxmlformats.org/officeDocument/2006/relationships/tags" Target="../tags/tag228.xml"/><Relationship Id="rId22" Type="http://schemas.openxmlformats.org/officeDocument/2006/relationships/tags" Target="../tags/tag227.xml"/><Relationship Id="rId21" Type="http://schemas.openxmlformats.org/officeDocument/2006/relationships/tags" Target="../tags/tag226.xml"/><Relationship Id="rId20" Type="http://schemas.openxmlformats.org/officeDocument/2006/relationships/tags" Target="../tags/tag225.xml"/><Relationship Id="rId2" Type="http://schemas.openxmlformats.org/officeDocument/2006/relationships/tags" Target="../tags/tag207.xml"/><Relationship Id="rId19" Type="http://schemas.openxmlformats.org/officeDocument/2006/relationships/tags" Target="../tags/tag224.xml"/><Relationship Id="rId18" Type="http://schemas.openxmlformats.org/officeDocument/2006/relationships/tags" Target="../tags/tag223.xml"/><Relationship Id="rId17" Type="http://schemas.openxmlformats.org/officeDocument/2006/relationships/tags" Target="../tags/tag222.xml"/><Relationship Id="rId16" Type="http://schemas.openxmlformats.org/officeDocument/2006/relationships/tags" Target="../tags/tag221.xml"/><Relationship Id="rId15" Type="http://schemas.openxmlformats.org/officeDocument/2006/relationships/tags" Target="../tags/tag220.xml"/><Relationship Id="rId14" Type="http://schemas.openxmlformats.org/officeDocument/2006/relationships/tags" Target="../tags/tag219.xml"/><Relationship Id="rId13" Type="http://schemas.openxmlformats.org/officeDocument/2006/relationships/tags" Target="../tags/tag218.xml"/><Relationship Id="rId12" Type="http://schemas.openxmlformats.org/officeDocument/2006/relationships/tags" Target="../tags/tag217.xml"/><Relationship Id="rId11" Type="http://schemas.openxmlformats.org/officeDocument/2006/relationships/tags" Target="../tags/tag216.xml"/><Relationship Id="rId10" Type="http://schemas.openxmlformats.org/officeDocument/2006/relationships/tags" Target="../tags/tag215.xml"/><Relationship Id="rId1" Type="http://schemas.openxmlformats.org/officeDocument/2006/relationships/tags" Target="../tags/tag206.xml"/></Relationships>
</file>

<file path=ppt/slides/_rels/slide39.xml.rels><?xml version="1.0" encoding="UTF-8" standalone="yes"?>
<Relationships xmlns="http://schemas.openxmlformats.org/package/2006/relationships"><Relationship Id="rId9" Type="http://schemas.openxmlformats.org/officeDocument/2006/relationships/tags" Target="../tags/tag242.xml"/><Relationship Id="rId8" Type="http://schemas.openxmlformats.org/officeDocument/2006/relationships/tags" Target="../tags/tag241.xml"/><Relationship Id="rId7" Type="http://schemas.openxmlformats.org/officeDocument/2006/relationships/tags" Target="../tags/tag240.xml"/><Relationship Id="rId6" Type="http://schemas.openxmlformats.org/officeDocument/2006/relationships/tags" Target="../tags/tag239.xml"/><Relationship Id="rId5" Type="http://schemas.openxmlformats.org/officeDocument/2006/relationships/tags" Target="../tags/tag238.xml"/><Relationship Id="rId4" Type="http://schemas.openxmlformats.org/officeDocument/2006/relationships/tags" Target="../tags/tag237.xml"/><Relationship Id="rId32" Type="http://schemas.openxmlformats.org/officeDocument/2006/relationships/notesSlide" Target="../notesSlides/notesSlide39.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236.xml"/><Relationship Id="rId29" Type="http://schemas.openxmlformats.org/officeDocument/2006/relationships/image" Target="../media/image1.png"/><Relationship Id="rId28" Type="http://schemas.openxmlformats.org/officeDocument/2006/relationships/tags" Target="../tags/tag261.xml"/><Relationship Id="rId27" Type="http://schemas.openxmlformats.org/officeDocument/2006/relationships/tags" Target="../tags/tag260.xml"/><Relationship Id="rId26" Type="http://schemas.openxmlformats.org/officeDocument/2006/relationships/tags" Target="../tags/tag259.xml"/><Relationship Id="rId25" Type="http://schemas.openxmlformats.org/officeDocument/2006/relationships/tags" Target="../tags/tag258.xml"/><Relationship Id="rId24" Type="http://schemas.openxmlformats.org/officeDocument/2006/relationships/tags" Target="../tags/tag257.xml"/><Relationship Id="rId23" Type="http://schemas.openxmlformats.org/officeDocument/2006/relationships/tags" Target="../tags/tag256.xml"/><Relationship Id="rId22" Type="http://schemas.openxmlformats.org/officeDocument/2006/relationships/tags" Target="../tags/tag255.xml"/><Relationship Id="rId21" Type="http://schemas.openxmlformats.org/officeDocument/2006/relationships/tags" Target="../tags/tag254.xml"/><Relationship Id="rId20" Type="http://schemas.openxmlformats.org/officeDocument/2006/relationships/tags" Target="../tags/tag253.xml"/><Relationship Id="rId2" Type="http://schemas.openxmlformats.org/officeDocument/2006/relationships/tags" Target="../tags/tag235.xml"/><Relationship Id="rId19" Type="http://schemas.openxmlformats.org/officeDocument/2006/relationships/tags" Target="../tags/tag252.xml"/><Relationship Id="rId18" Type="http://schemas.openxmlformats.org/officeDocument/2006/relationships/tags" Target="../tags/tag251.xml"/><Relationship Id="rId17" Type="http://schemas.openxmlformats.org/officeDocument/2006/relationships/tags" Target="../tags/tag250.xml"/><Relationship Id="rId16" Type="http://schemas.openxmlformats.org/officeDocument/2006/relationships/tags" Target="../tags/tag249.xml"/><Relationship Id="rId15" Type="http://schemas.openxmlformats.org/officeDocument/2006/relationships/tags" Target="../tags/tag248.xml"/><Relationship Id="rId14" Type="http://schemas.openxmlformats.org/officeDocument/2006/relationships/tags" Target="../tags/tag247.xml"/><Relationship Id="rId13" Type="http://schemas.openxmlformats.org/officeDocument/2006/relationships/tags" Target="../tags/tag246.xml"/><Relationship Id="rId12" Type="http://schemas.openxmlformats.org/officeDocument/2006/relationships/tags" Target="../tags/tag245.xml"/><Relationship Id="rId11" Type="http://schemas.openxmlformats.org/officeDocument/2006/relationships/tags" Target="../tags/tag244.xml"/><Relationship Id="rId10" Type="http://schemas.openxmlformats.org/officeDocument/2006/relationships/tags" Target="../tags/tag243.xml"/><Relationship Id="rId1" Type="http://schemas.openxmlformats.org/officeDocument/2006/relationships/tags" Target="../tags/tag234.xml"/></Relationships>
</file>

<file path=ppt/slides/_rels/slide4.xml.rels><?xml version="1.0" encoding="UTF-8" standalone="yes"?>
<Relationships xmlns="http://schemas.openxmlformats.org/package/2006/relationships"><Relationship Id="rId9" Type="http://schemas.openxmlformats.org/officeDocument/2006/relationships/tags" Target="../tags/tag21.xml"/><Relationship Id="rId8" Type="http://schemas.openxmlformats.org/officeDocument/2006/relationships/tags" Target="../tags/tag20.xml"/><Relationship Id="rId7" Type="http://schemas.openxmlformats.org/officeDocument/2006/relationships/tags" Target="../tags/tag19.xml"/><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tags" Target="../tags/tag16.xml"/><Relationship Id="rId32" Type="http://schemas.openxmlformats.org/officeDocument/2006/relationships/notesSlide" Target="../notesSlides/notesSlide4.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15.xml"/><Relationship Id="rId29" Type="http://schemas.openxmlformats.org/officeDocument/2006/relationships/image" Target="../media/image1.png"/><Relationship Id="rId28" Type="http://schemas.openxmlformats.org/officeDocument/2006/relationships/tags" Target="../tags/tag40.xml"/><Relationship Id="rId27" Type="http://schemas.openxmlformats.org/officeDocument/2006/relationships/tags" Target="../tags/tag39.xml"/><Relationship Id="rId26" Type="http://schemas.openxmlformats.org/officeDocument/2006/relationships/tags" Target="../tags/tag38.xml"/><Relationship Id="rId25" Type="http://schemas.openxmlformats.org/officeDocument/2006/relationships/tags" Target="../tags/tag37.xml"/><Relationship Id="rId24" Type="http://schemas.openxmlformats.org/officeDocument/2006/relationships/tags" Target="../tags/tag36.xml"/><Relationship Id="rId23" Type="http://schemas.openxmlformats.org/officeDocument/2006/relationships/tags" Target="../tags/tag35.xml"/><Relationship Id="rId22" Type="http://schemas.openxmlformats.org/officeDocument/2006/relationships/tags" Target="../tags/tag34.xml"/><Relationship Id="rId21" Type="http://schemas.openxmlformats.org/officeDocument/2006/relationships/tags" Target="../tags/tag33.xml"/><Relationship Id="rId20" Type="http://schemas.openxmlformats.org/officeDocument/2006/relationships/tags" Target="../tags/tag32.xml"/><Relationship Id="rId2" Type="http://schemas.openxmlformats.org/officeDocument/2006/relationships/tags" Target="../tags/tag14.xml"/><Relationship Id="rId19" Type="http://schemas.openxmlformats.org/officeDocument/2006/relationships/tags" Target="../tags/tag31.xml"/><Relationship Id="rId18" Type="http://schemas.openxmlformats.org/officeDocument/2006/relationships/tags" Target="../tags/tag30.xml"/><Relationship Id="rId17" Type="http://schemas.openxmlformats.org/officeDocument/2006/relationships/tags" Target="../tags/tag29.xml"/><Relationship Id="rId16" Type="http://schemas.openxmlformats.org/officeDocument/2006/relationships/tags" Target="../tags/tag28.xml"/><Relationship Id="rId15" Type="http://schemas.openxmlformats.org/officeDocument/2006/relationships/tags" Target="../tags/tag27.xml"/><Relationship Id="rId14" Type="http://schemas.openxmlformats.org/officeDocument/2006/relationships/tags" Target="../tags/tag26.xml"/><Relationship Id="rId13" Type="http://schemas.openxmlformats.org/officeDocument/2006/relationships/tags" Target="../tags/tag25.xml"/><Relationship Id="rId12" Type="http://schemas.openxmlformats.org/officeDocument/2006/relationships/tags" Target="../tags/tag24.xml"/><Relationship Id="rId11" Type="http://schemas.openxmlformats.org/officeDocument/2006/relationships/tags" Target="../tags/tag23.xml"/><Relationship Id="rId10" Type="http://schemas.openxmlformats.org/officeDocument/2006/relationships/tags" Target="../tags/tag22.xml"/><Relationship Id="rId1" Type="http://schemas.openxmlformats.org/officeDocument/2006/relationships/tags" Target="../tags/tag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8.xml"/><Relationship Id="rId1" Type="http://schemas.openxmlformats.org/officeDocument/2006/relationships/image" Target="../media/image64.png"/></Relationships>
</file>

<file path=ppt/slides/_rels/slide42.xml.rels><?xml version="1.0" encoding="UTF-8" standalone="yes"?>
<Relationships xmlns="http://schemas.openxmlformats.org/package/2006/relationships"><Relationship Id="rId9" Type="http://schemas.openxmlformats.org/officeDocument/2006/relationships/tags" Target="../tags/tag270.xml"/><Relationship Id="rId8" Type="http://schemas.openxmlformats.org/officeDocument/2006/relationships/tags" Target="../tags/tag269.xml"/><Relationship Id="rId7" Type="http://schemas.openxmlformats.org/officeDocument/2006/relationships/tags" Target="../tags/tag268.xml"/><Relationship Id="rId6" Type="http://schemas.openxmlformats.org/officeDocument/2006/relationships/tags" Target="../tags/tag267.xml"/><Relationship Id="rId5" Type="http://schemas.openxmlformats.org/officeDocument/2006/relationships/tags" Target="../tags/tag266.xml"/><Relationship Id="rId4" Type="http://schemas.openxmlformats.org/officeDocument/2006/relationships/tags" Target="../tags/tag265.xml"/><Relationship Id="rId32" Type="http://schemas.openxmlformats.org/officeDocument/2006/relationships/notesSlide" Target="../notesSlides/notesSlide42.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264.xml"/><Relationship Id="rId29" Type="http://schemas.openxmlformats.org/officeDocument/2006/relationships/image" Target="../media/image1.png"/><Relationship Id="rId28" Type="http://schemas.openxmlformats.org/officeDocument/2006/relationships/tags" Target="../tags/tag289.xml"/><Relationship Id="rId27" Type="http://schemas.openxmlformats.org/officeDocument/2006/relationships/tags" Target="../tags/tag288.xml"/><Relationship Id="rId26" Type="http://schemas.openxmlformats.org/officeDocument/2006/relationships/tags" Target="../tags/tag287.xml"/><Relationship Id="rId25" Type="http://schemas.openxmlformats.org/officeDocument/2006/relationships/tags" Target="../tags/tag286.xml"/><Relationship Id="rId24" Type="http://schemas.openxmlformats.org/officeDocument/2006/relationships/tags" Target="../tags/tag285.xml"/><Relationship Id="rId23" Type="http://schemas.openxmlformats.org/officeDocument/2006/relationships/tags" Target="../tags/tag284.xml"/><Relationship Id="rId22" Type="http://schemas.openxmlformats.org/officeDocument/2006/relationships/tags" Target="../tags/tag283.xml"/><Relationship Id="rId21" Type="http://schemas.openxmlformats.org/officeDocument/2006/relationships/tags" Target="../tags/tag282.xml"/><Relationship Id="rId20" Type="http://schemas.openxmlformats.org/officeDocument/2006/relationships/tags" Target="../tags/tag281.xml"/><Relationship Id="rId2" Type="http://schemas.openxmlformats.org/officeDocument/2006/relationships/tags" Target="../tags/tag263.xml"/><Relationship Id="rId19" Type="http://schemas.openxmlformats.org/officeDocument/2006/relationships/tags" Target="../tags/tag280.xml"/><Relationship Id="rId18" Type="http://schemas.openxmlformats.org/officeDocument/2006/relationships/tags" Target="../tags/tag279.xml"/><Relationship Id="rId17" Type="http://schemas.openxmlformats.org/officeDocument/2006/relationships/tags" Target="../tags/tag278.xml"/><Relationship Id="rId16" Type="http://schemas.openxmlformats.org/officeDocument/2006/relationships/tags" Target="../tags/tag277.xml"/><Relationship Id="rId15" Type="http://schemas.openxmlformats.org/officeDocument/2006/relationships/tags" Target="../tags/tag276.xml"/><Relationship Id="rId14" Type="http://schemas.openxmlformats.org/officeDocument/2006/relationships/tags" Target="../tags/tag275.xml"/><Relationship Id="rId13" Type="http://schemas.openxmlformats.org/officeDocument/2006/relationships/tags" Target="../tags/tag274.xml"/><Relationship Id="rId12" Type="http://schemas.openxmlformats.org/officeDocument/2006/relationships/tags" Target="../tags/tag273.xml"/><Relationship Id="rId11" Type="http://schemas.openxmlformats.org/officeDocument/2006/relationships/tags" Target="../tags/tag272.xml"/><Relationship Id="rId10" Type="http://schemas.openxmlformats.org/officeDocument/2006/relationships/tags" Target="../tags/tag271.xml"/><Relationship Id="rId1" Type="http://schemas.openxmlformats.org/officeDocument/2006/relationships/tags" Target="../tags/tag262.xml"/></Relationships>
</file>

<file path=ppt/slides/_rels/slide43.xml.rels><?xml version="1.0" encoding="UTF-8" standalone="yes"?>
<Relationships xmlns="http://schemas.openxmlformats.org/package/2006/relationships"><Relationship Id="rId7" Type="http://schemas.openxmlformats.org/officeDocument/2006/relationships/notesSlide" Target="../notesSlides/notesSlide43.xml"/><Relationship Id="rId6" Type="http://schemas.openxmlformats.org/officeDocument/2006/relationships/slideLayout" Target="../slideLayouts/slideLayout18.xml"/><Relationship Id="rId5" Type="http://schemas.openxmlformats.org/officeDocument/2006/relationships/image" Target="../media/image69.png"/><Relationship Id="rId4" Type="http://schemas.openxmlformats.org/officeDocument/2006/relationships/image" Target="../media/image68.png"/><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image" Target="../media/image65.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8.xml"/><Relationship Id="rId1" Type="http://schemas.openxmlformats.org/officeDocument/2006/relationships/image" Target="../media/image70.png"/></Relationships>
</file>

<file path=ppt/slides/_rels/slide45.xml.rels><?xml version="1.0" encoding="UTF-8" standalone="yes"?>
<Relationships xmlns="http://schemas.openxmlformats.org/package/2006/relationships"><Relationship Id="rId6" Type="http://schemas.openxmlformats.org/officeDocument/2006/relationships/notesSlide" Target="../notesSlides/notesSlide45.xml"/><Relationship Id="rId5" Type="http://schemas.openxmlformats.org/officeDocument/2006/relationships/slideLayout" Target="../slideLayouts/slideLayout18.xml"/><Relationship Id="rId4" Type="http://schemas.openxmlformats.org/officeDocument/2006/relationships/image" Target="../media/image74.png"/><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image" Target="../media/image71.png"/></Relationships>
</file>

<file path=ppt/slides/_rels/slide46.xml.rels><?xml version="1.0" encoding="UTF-8" standalone="yes"?>
<Relationships xmlns="http://schemas.openxmlformats.org/package/2006/relationships"><Relationship Id="rId5" Type="http://schemas.openxmlformats.org/officeDocument/2006/relationships/notesSlide" Target="../notesSlides/notesSlide46.xml"/><Relationship Id="rId4" Type="http://schemas.openxmlformats.org/officeDocument/2006/relationships/slideLayout" Target="../slideLayouts/slideLayout18.xml"/><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image" Target="../media/image75.png"/></Relationships>
</file>

<file path=ppt/slides/_rels/slide47.xml.rels><?xml version="1.0" encoding="UTF-8" standalone="yes"?>
<Relationships xmlns="http://schemas.openxmlformats.org/package/2006/relationships"><Relationship Id="rId8" Type="http://schemas.openxmlformats.org/officeDocument/2006/relationships/notesSlide" Target="../notesSlides/notesSlide47.xml"/><Relationship Id="rId7" Type="http://schemas.openxmlformats.org/officeDocument/2006/relationships/slideLayout" Target="../slideLayouts/slideLayout18.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png"/><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image" Target="../media/image78.png"/></Relationships>
</file>

<file path=ppt/slides/_rels/slide48.xml.rels><?xml version="1.0" encoding="UTF-8" standalone="yes"?>
<Relationships xmlns="http://schemas.openxmlformats.org/package/2006/relationships"><Relationship Id="rId7" Type="http://schemas.openxmlformats.org/officeDocument/2006/relationships/notesSlide" Target="../notesSlides/notesSlide48.xml"/><Relationship Id="rId6" Type="http://schemas.openxmlformats.org/officeDocument/2006/relationships/slideLayout" Target="../slideLayouts/slideLayout18.xml"/><Relationship Id="rId5" Type="http://schemas.openxmlformats.org/officeDocument/2006/relationships/image" Target="../media/image88.png"/><Relationship Id="rId4" Type="http://schemas.openxmlformats.org/officeDocument/2006/relationships/image" Target="../media/image87.png"/><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image" Target="../media/image84.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18.xml"/><Relationship Id="rId1" Type="http://schemas.openxmlformats.org/officeDocument/2006/relationships/image" Target="../media/image89.png"/></Relationships>
</file>

<file path=ppt/slides/_rels/slide5.xml.rels><?xml version="1.0" encoding="UTF-8" standalone="yes"?>
<Relationships xmlns="http://schemas.openxmlformats.org/package/2006/relationships"><Relationship Id="rId9" Type="http://schemas.openxmlformats.org/officeDocument/2006/relationships/tags" Target="../tags/tag49.xml"/><Relationship Id="rId8" Type="http://schemas.openxmlformats.org/officeDocument/2006/relationships/tags" Target="../tags/tag48.xml"/><Relationship Id="rId7" Type="http://schemas.openxmlformats.org/officeDocument/2006/relationships/tags" Target="../tags/tag47.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 Id="rId32" Type="http://schemas.openxmlformats.org/officeDocument/2006/relationships/notesSlide" Target="../notesSlides/notesSlide5.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43.xml"/><Relationship Id="rId29" Type="http://schemas.openxmlformats.org/officeDocument/2006/relationships/image" Target="../media/image1.png"/><Relationship Id="rId28" Type="http://schemas.openxmlformats.org/officeDocument/2006/relationships/tags" Target="../tags/tag68.xml"/><Relationship Id="rId27" Type="http://schemas.openxmlformats.org/officeDocument/2006/relationships/tags" Target="../tags/tag67.xml"/><Relationship Id="rId26" Type="http://schemas.openxmlformats.org/officeDocument/2006/relationships/tags" Target="../tags/tag66.xml"/><Relationship Id="rId25" Type="http://schemas.openxmlformats.org/officeDocument/2006/relationships/tags" Target="../tags/tag65.xml"/><Relationship Id="rId24" Type="http://schemas.openxmlformats.org/officeDocument/2006/relationships/tags" Target="../tags/tag64.xml"/><Relationship Id="rId23" Type="http://schemas.openxmlformats.org/officeDocument/2006/relationships/tags" Target="../tags/tag63.xml"/><Relationship Id="rId22" Type="http://schemas.openxmlformats.org/officeDocument/2006/relationships/tags" Target="../tags/tag62.xml"/><Relationship Id="rId21" Type="http://schemas.openxmlformats.org/officeDocument/2006/relationships/tags" Target="../tags/tag61.xml"/><Relationship Id="rId20" Type="http://schemas.openxmlformats.org/officeDocument/2006/relationships/tags" Target="../tags/tag60.xml"/><Relationship Id="rId2" Type="http://schemas.openxmlformats.org/officeDocument/2006/relationships/tags" Target="../tags/tag42.xml"/><Relationship Id="rId19" Type="http://schemas.openxmlformats.org/officeDocument/2006/relationships/tags" Target="../tags/tag59.xml"/><Relationship Id="rId18" Type="http://schemas.openxmlformats.org/officeDocument/2006/relationships/tags" Target="../tags/tag58.xml"/><Relationship Id="rId17" Type="http://schemas.openxmlformats.org/officeDocument/2006/relationships/tags" Target="../tags/tag57.xml"/><Relationship Id="rId16" Type="http://schemas.openxmlformats.org/officeDocument/2006/relationships/tags" Target="../tags/tag56.xml"/><Relationship Id="rId15" Type="http://schemas.openxmlformats.org/officeDocument/2006/relationships/tags" Target="../tags/tag55.xml"/><Relationship Id="rId14" Type="http://schemas.openxmlformats.org/officeDocument/2006/relationships/tags" Target="../tags/tag54.xml"/><Relationship Id="rId13" Type="http://schemas.openxmlformats.org/officeDocument/2006/relationships/tags" Target="../tags/tag53.xml"/><Relationship Id="rId12" Type="http://schemas.openxmlformats.org/officeDocument/2006/relationships/tags" Target="../tags/tag52.xml"/><Relationship Id="rId11" Type="http://schemas.openxmlformats.org/officeDocument/2006/relationships/tags" Target="../tags/tag51.xml"/><Relationship Id="rId10" Type="http://schemas.openxmlformats.org/officeDocument/2006/relationships/tags" Target="../tags/tag50.xml"/><Relationship Id="rId1" Type="http://schemas.openxmlformats.org/officeDocument/2006/relationships/tags" Target="../tags/tag41.xml"/></Relationships>
</file>

<file path=ppt/slides/_rels/slide50.xml.rels><?xml version="1.0" encoding="UTF-8" standalone="yes"?>
<Relationships xmlns="http://schemas.openxmlformats.org/package/2006/relationships"><Relationship Id="rId6" Type="http://schemas.openxmlformats.org/officeDocument/2006/relationships/notesSlide" Target="../notesSlides/notesSlide50.xml"/><Relationship Id="rId5" Type="http://schemas.openxmlformats.org/officeDocument/2006/relationships/slideLayout" Target="../slideLayouts/slideLayout18.xml"/><Relationship Id="rId4" Type="http://schemas.microsoft.com/office/2007/relationships/hdphoto" Target="../media/image2.wdp"/><Relationship Id="rId3" Type="http://schemas.openxmlformats.org/officeDocument/2006/relationships/image" Target="../media/image1.png"/><Relationship Id="rId2" Type="http://schemas.openxmlformats.org/officeDocument/2006/relationships/tags" Target="../tags/tag291.xml"/><Relationship Id="rId1" Type="http://schemas.openxmlformats.org/officeDocument/2006/relationships/tags" Target="../tags/tag290.xml"/></Relationships>
</file>

<file path=ppt/slides/_rels/slide51.xml.rels><?xml version="1.0" encoding="UTF-8" standalone="yes"?>
<Relationships xmlns="http://schemas.openxmlformats.org/package/2006/relationships"><Relationship Id="rId6" Type="http://schemas.openxmlformats.org/officeDocument/2006/relationships/notesSlide" Target="../notesSlides/notesSlide51.xml"/><Relationship Id="rId5" Type="http://schemas.openxmlformats.org/officeDocument/2006/relationships/slideLayout" Target="../slideLayouts/slideLayout18.xml"/><Relationship Id="rId4" Type="http://schemas.openxmlformats.org/officeDocument/2006/relationships/image" Target="../media/image91.png"/><Relationship Id="rId3" Type="http://schemas.openxmlformats.org/officeDocument/2006/relationships/image" Target="../media/image90.png"/><Relationship Id="rId2" Type="http://schemas.openxmlformats.org/officeDocument/2006/relationships/tags" Target="../tags/tag293.xml"/><Relationship Id="rId1" Type="http://schemas.openxmlformats.org/officeDocument/2006/relationships/tags" Target="../tags/tag292.xml"/></Relationships>
</file>

<file path=ppt/slides/_rels/slide52.xml.rels><?xml version="1.0" encoding="UTF-8" standalone="yes"?>
<Relationships xmlns="http://schemas.openxmlformats.org/package/2006/relationships"><Relationship Id="rId5" Type="http://schemas.openxmlformats.org/officeDocument/2006/relationships/notesSlide" Target="../notesSlides/notesSlide52.xml"/><Relationship Id="rId4" Type="http://schemas.openxmlformats.org/officeDocument/2006/relationships/slideLayout" Target="../slideLayouts/slideLayout18.xml"/><Relationship Id="rId3" Type="http://schemas.openxmlformats.org/officeDocument/2006/relationships/image" Target="../media/image92.png"/><Relationship Id="rId2" Type="http://schemas.openxmlformats.org/officeDocument/2006/relationships/tags" Target="../tags/tag295.xml"/><Relationship Id="rId1" Type="http://schemas.openxmlformats.org/officeDocument/2006/relationships/tags" Target="../tags/tag294.xml"/></Relationships>
</file>

<file path=ppt/slides/_rels/slide53.xml.rels><?xml version="1.0" encoding="UTF-8" standalone="yes"?>
<Relationships xmlns="http://schemas.openxmlformats.org/package/2006/relationships"><Relationship Id="rId5" Type="http://schemas.openxmlformats.org/officeDocument/2006/relationships/notesSlide" Target="../notesSlides/notesSlide53.xml"/><Relationship Id="rId4" Type="http://schemas.openxmlformats.org/officeDocument/2006/relationships/slideLayout" Target="../slideLayouts/slideLayout18.xml"/><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tags" Target="../tags/tag29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4" Type="http://schemas.openxmlformats.org/officeDocument/2006/relationships/notesSlide" Target="../notesSlides/notesSlide55.xml"/><Relationship Id="rId3" Type="http://schemas.openxmlformats.org/officeDocument/2006/relationships/slideLayout" Target="../slideLayouts/slideLayout13.xml"/><Relationship Id="rId2" Type="http://schemas.microsoft.com/office/2007/relationships/hdphoto" Target="../media/image2.wdp"/><Relationship Id="rId1" Type="http://schemas.openxmlformats.org/officeDocument/2006/relationships/image" Target="../media/image1.png"/></Relationships>
</file>

<file path=ppt/slides/_rels/slide56.xml.rels><?xml version="1.0" encoding="UTF-8" standalone="yes"?>
<Relationships xmlns="http://schemas.openxmlformats.org/package/2006/relationships"><Relationship Id="rId9" Type="http://schemas.openxmlformats.org/officeDocument/2006/relationships/tags" Target="../tags/tag305.xml"/><Relationship Id="rId8" Type="http://schemas.openxmlformats.org/officeDocument/2006/relationships/tags" Target="../tags/tag304.xml"/><Relationship Id="rId7" Type="http://schemas.openxmlformats.org/officeDocument/2006/relationships/tags" Target="../tags/tag303.xml"/><Relationship Id="rId6" Type="http://schemas.openxmlformats.org/officeDocument/2006/relationships/tags" Target="../tags/tag302.xml"/><Relationship Id="rId5" Type="http://schemas.openxmlformats.org/officeDocument/2006/relationships/tags" Target="../tags/tag301.xml"/><Relationship Id="rId4" Type="http://schemas.openxmlformats.org/officeDocument/2006/relationships/tags" Target="../tags/tag300.xml"/><Relationship Id="rId32" Type="http://schemas.openxmlformats.org/officeDocument/2006/relationships/notesSlide" Target="../notesSlides/notesSlide56.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299.xml"/><Relationship Id="rId29" Type="http://schemas.openxmlformats.org/officeDocument/2006/relationships/image" Target="../media/image1.png"/><Relationship Id="rId28" Type="http://schemas.openxmlformats.org/officeDocument/2006/relationships/tags" Target="../tags/tag324.xml"/><Relationship Id="rId27" Type="http://schemas.openxmlformats.org/officeDocument/2006/relationships/tags" Target="../tags/tag323.xml"/><Relationship Id="rId26" Type="http://schemas.openxmlformats.org/officeDocument/2006/relationships/tags" Target="../tags/tag322.xml"/><Relationship Id="rId25" Type="http://schemas.openxmlformats.org/officeDocument/2006/relationships/tags" Target="../tags/tag321.xml"/><Relationship Id="rId24" Type="http://schemas.openxmlformats.org/officeDocument/2006/relationships/tags" Target="../tags/tag320.xml"/><Relationship Id="rId23" Type="http://schemas.openxmlformats.org/officeDocument/2006/relationships/tags" Target="../tags/tag319.xml"/><Relationship Id="rId22" Type="http://schemas.openxmlformats.org/officeDocument/2006/relationships/tags" Target="../tags/tag318.xml"/><Relationship Id="rId21" Type="http://schemas.openxmlformats.org/officeDocument/2006/relationships/tags" Target="../tags/tag317.xml"/><Relationship Id="rId20" Type="http://schemas.openxmlformats.org/officeDocument/2006/relationships/tags" Target="../tags/tag316.xml"/><Relationship Id="rId2" Type="http://schemas.openxmlformats.org/officeDocument/2006/relationships/tags" Target="../tags/tag298.xml"/><Relationship Id="rId19" Type="http://schemas.openxmlformats.org/officeDocument/2006/relationships/tags" Target="../tags/tag315.xml"/><Relationship Id="rId18" Type="http://schemas.openxmlformats.org/officeDocument/2006/relationships/tags" Target="../tags/tag314.xml"/><Relationship Id="rId17" Type="http://schemas.openxmlformats.org/officeDocument/2006/relationships/tags" Target="../tags/tag313.xml"/><Relationship Id="rId16" Type="http://schemas.openxmlformats.org/officeDocument/2006/relationships/tags" Target="../tags/tag312.xml"/><Relationship Id="rId15" Type="http://schemas.openxmlformats.org/officeDocument/2006/relationships/tags" Target="../tags/tag311.xml"/><Relationship Id="rId14" Type="http://schemas.openxmlformats.org/officeDocument/2006/relationships/tags" Target="../tags/tag310.xml"/><Relationship Id="rId13" Type="http://schemas.openxmlformats.org/officeDocument/2006/relationships/tags" Target="../tags/tag309.xml"/><Relationship Id="rId12" Type="http://schemas.openxmlformats.org/officeDocument/2006/relationships/tags" Target="../tags/tag308.xml"/><Relationship Id="rId11" Type="http://schemas.openxmlformats.org/officeDocument/2006/relationships/tags" Target="../tags/tag307.xml"/><Relationship Id="rId10" Type="http://schemas.openxmlformats.org/officeDocument/2006/relationships/tags" Target="../tags/tag306.xml"/><Relationship Id="rId1" Type="http://schemas.openxmlformats.org/officeDocument/2006/relationships/tags" Target="../tags/tag297.xml"/></Relationships>
</file>

<file path=ppt/slides/_rels/slide57.xml.rels><?xml version="1.0" encoding="UTF-8" standalone="yes"?>
<Relationships xmlns="http://schemas.openxmlformats.org/package/2006/relationships"><Relationship Id="rId9" Type="http://schemas.openxmlformats.org/officeDocument/2006/relationships/tags" Target="../tags/tag333.xml"/><Relationship Id="rId8" Type="http://schemas.openxmlformats.org/officeDocument/2006/relationships/tags" Target="../tags/tag332.xml"/><Relationship Id="rId7" Type="http://schemas.openxmlformats.org/officeDocument/2006/relationships/tags" Target="../tags/tag331.xml"/><Relationship Id="rId6" Type="http://schemas.openxmlformats.org/officeDocument/2006/relationships/tags" Target="../tags/tag330.xml"/><Relationship Id="rId5" Type="http://schemas.openxmlformats.org/officeDocument/2006/relationships/tags" Target="../tags/tag329.xml"/><Relationship Id="rId4" Type="http://schemas.openxmlformats.org/officeDocument/2006/relationships/tags" Target="../tags/tag328.xml"/><Relationship Id="rId32" Type="http://schemas.openxmlformats.org/officeDocument/2006/relationships/notesSlide" Target="../notesSlides/notesSlide57.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327.xml"/><Relationship Id="rId29" Type="http://schemas.openxmlformats.org/officeDocument/2006/relationships/image" Target="../media/image1.png"/><Relationship Id="rId28" Type="http://schemas.openxmlformats.org/officeDocument/2006/relationships/tags" Target="../tags/tag352.xml"/><Relationship Id="rId27" Type="http://schemas.openxmlformats.org/officeDocument/2006/relationships/tags" Target="../tags/tag351.xml"/><Relationship Id="rId26" Type="http://schemas.openxmlformats.org/officeDocument/2006/relationships/tags" Target="../tags/tag350.xml"/><Relationship Id="rId25" Type="http://schemas.openxmlformats.org/officeDocument/2006/relationships/tags" Target="../tags/tag349.xml"/><Relationship Id="rId24" Type="http://schemas.openxmlformats.org/officeDocument/2006/relationships/tags" Target="../tags/tag348.xml"/><Relationship Id="rId23" Type="http://schemas.openxmlformats.org/officeDocument/2006/relationships/tags" Target="../tags/tag347.xml"/><Relationship Id="rId22" Type="http://schemas.openxmlformats.org/officeDocument/2006/relationships/tags" Target="../tags/tag346.xml"/><Relationship Id="rId21" Type="http://schemas.openxmlformats.org/officeDocument/2006/relationships/tags" Target="../tags/tag345.xml"/><Relationship Id="rId20" Type="http://schemas.openxmlformats.org/officeDocument/2006/relationships/tags" Target="../tags/tag344.xml"/><Relationship Id="rId2" Type="http://schemas.openxmlformats.org/officeDocument/2006/relationships/tags" Target="../tags/tag326.xml"/><Relationship Id="rId19" Type="http://schemas.openxmlformats.org/officeDocument/2006/relationships/tags" Target="../tags/tag343.xml"/><Relationship Id="rId18" Type="http://schemas.openxmlformats.org/officeDocument/2006/relationships/tags" Target="../tags/tag342.xml"/><Relationship Id="rId17" Type="http://schemas.openxmlformats.org/officeDocument/2006/relationships/tags" Target="../tags/tag341.xml"/><Relationship Id="rId16" Type="http://schemas.openxmlformats.org/officeDocument/2006/relationships/tags" Target="../tags/tag340.xml"/><Relationship Id="rId15" Type="http://schemas.openxmlformats.org/officeDocument/2006/relationships/tags" Target="../tags/tag339.xml"/><Relationship Id="rId14" Type="http://schemas.openxmlformats.org/officeDocument/2006/relationships/tags" Target="../tags/tag338.xml"/><Relationship Id="rId13" Type="http://schemas.openxmlformats.org/officeDocument/2006/relationships/tags" Target="../tags/tag337.xml"/><Relationship Id="rId12" Type="http://schemas.openxmlformats.org/officeDocument/2006/relationships/tags" Target="../tags/tag336.xml"/><Relationship Id="rId11" Type="http://schemas.openxmlformats.org/officeDocument/2006/relationships/tags" Target="../tags/tag335.xml"/><Relationship Id="rId10" Type="http://schemas.openxmlformats.org/officeDocument/2006/relationships/tags" Target="../tags/tag334.xml"/><Relationship Id="rId1" Type="http://schemas.openxmlformats.org/officeDocument/2006/relationships/tags" Target="../tags/tag32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4" Type="http://schemas.openxmlformats.org/officeDocument/2006/relationships/notesSlide" Target="../notesSlides/notesSlide59.xml"/><Relationship Id="rId3" Type="http://schemas.openxmlformats.org/officeDocument/2006/relationships/slideLayout" Target="../slideLayouts/slideLayout18.xml"/><Relationship Id="rId2" Type="http://schemas.openxmlformats.org/officeDocument/2006/relationships/image" Target="../media/image94.png"/><Relationship Id="rId1" Type="http://schemas.openxmlformats.org/officeDocument/2006/relationships/image" Target="../media/image9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9" Type="http://schemas.openxmlformats.org/officeDocument/2006/relationships/tags" Target="../tags/tag361.xml"/><Relationship Id="rId8" Type="http://schemas.openxmlformats.org/officeDocument/2006/relationships/tags" Target="../tags/tag360.xml"/><Relationship Id="rId7" Type="http://schemas.openxmlformats.org/officeDocument/2006/relationships/tags" Target="../tags/tag359.xml"/><Relationship Id="rId6" Type="http://schemas.openxmlformats.org/officeDocument/2006/relationships/tags" Target="../tags/tag358.xml"/><Relationship Id="rId5" Type="http://schemas.openxmlformats.org/officeDocument/2006/relationships/tags" Target="../tags/tag357.xml"/><Relationship Id="rId4" Type="http://schemas.openxmlformats.org/officeDocument/2006/relationships/tags" Target="../tags/tag356.xml"/><Relationship Id="rId32" Type="http://schemas.openxmlformats.org/officeDocument/2006/relationships/notesSlide" Target="../notesSlides/notesSlide60.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355.xml"/><Relationship Id="rId29" Type="http://schemas.openxmlformats.org/officeDocument/2006/relationships/image" Target="../media/image1.png"/><Relationship Id="rId28" Type="http://schemas.openxmlformats.org/officeDocument/2006/relationships/tags" Target="../tags/tag380.xml"/><Relationship Id="rId27" Type="http://schemas.openxmlformats.org/officeDocument/2006/relationships/tags" Target="../tags/tag379.xml"/><Relationship Id="rId26" Type="http://schemas.openxmlformats.org/officeDocument/2006/relationships/tags" Target="../tags/tag378.xml"/><Relationship Id="rId25" Type="http://schemas.openxmlformats.org/officeDocument/2006/relationships/tags" Target="../tags/tag377.xml"/><Relationship Id="rId24" Type="http://schemas.openxmlformats.org/officeDocument/2006/relationships/tags" Target="../tags/tag376.xml"/><Relationship Id="rId23" Type="http://schemas.openxmlformats.org/officeDocument/2006/relationships/tags" Target="../tags/tag375.xml"/><Relationship Id="rId22" Type="http://schemas.openxmlformats.org/officeDocument/2006/relationships/tags" Target="../tags/tag374.xml"/><Relationship Id="rId21" Type="http://schemas.openxmlformats.org/officeDocument/2006/relationships/tags" Target="../tags/tag373.xml"/><Relationship Id="rId20" Type="http://schemas.openxmlformats.org/officeDocument/2006/relationships/tags" Target="../tags/tag372.xml"/><Relationship Id="rId2" Type="http://schemas.openxmlformats.org/officeDocument/2006/relationships/tags" Target="../tags/tag354.xml"/><Relationship Id="rId19" Type="http://schemas.openxmlformats.org/officeDocument/2006/relationships/tags" Target="../tags/tag371.xml"/><Relationship Id="rId18" Type="http://schemas.openxmlformats.org/officeDocument/2006/relationships/tags" Target="../tags/tag370.xml"/><Relationship Id="rId17" Type="http://schemas.openxmlformats.org/officeDocument/2006/relationships/tags" Target="../tags/tag369.xml"/><Relationship Id="rId16" Type="http://schemas.openxmlformats.org/officeDocument/2006/relationships/tags" Target="../tags/tag368.xml"/><Relationship Id="rId15" Type="http://schemas.openxmlformats.org/officeDocument/2006/relationships/tags" Target="../tags/tag367.xml"/><Relationship Id="rId14" Type="http://schemas.openxmlformats.org/officeDocument/2006/relationships/tags" Target="../tags/tag366.xml"/><Relationship Id="rId13" Type="http://schemas.openxmlformats.org/officeDocument/2006/relationships/tags" Target="../tags/tag365.xml"/><Relationship Id="rId12" Type="http://schemas.openxmlformats.org/officeDocument/2006/relationships/tags" Target="../tags/tag364.xml"/><Relationship Id="rId11" Type="http://schemas.openxmlformats.org/officeDocument/2006/relationships/tags" Target="../tags/tag363.xml"/><Relationship Id="rId10" Type="http://schemas.openxmlformats.org/officeDocument/2006/relationships/tags" Target="../tags/tag362.xml"/><Relationship Id="rId1" Type="http://schemas.openxmlformats.org/officeDocument/2006/relationships/tags" Target="../tags/tag353.xml"/></Relationships>
</file>

<file path=ppt/slides/_rels/slide61.xml.rels><?xml version="1.0" encoding="UTF-8" standalone="yes"?>
<Relationships xmlns="http://schemas.openxmlformats.org/package/2006/relationships"><Relationship Id="rId9" Type="http://schemas.openxmlformats.org/officeDocument/2006/relationships/slideLayout" Target="../slideLayouts/slideLayout18.xml"/><Relationship Id="rId8" Type="http://schemas.openxmlformats.org/officeDocument/2006/relationships/image" Target="../media/image102.png"/><Relationship Id="rId7" Type="http://schemas.openxmlformats.org/officeDocument/2006/relationships/image" Target="../media/image101.png"/><Relationship Id="rId6" Type="http://schemas.openxmlformats.org/officeDocument/2006/relationships/image" Target="../media/image100.png"/><Relationship Id="rId5" Type="http://schemas.openxmlformats.org/officeDocument/2006/relationships/image" Target="../media/image99.png"/><Relationship Id="rId4" Type="http://schemas.openxmlformats.org/officeDocument/2006/relationships/image" Target="../media/image98.png"/><Relationship Id="rId3" Type="http://schemas.openxmlformats.org/officeDocument/2006/relationships/image" Target="../media/image97.png"/><Relationship Id="rId2" Type="http://schemas.openxmlformats.org/officeDocument/2006/relationships/image" Target="../media/image96.png"/><Relationship Id="rId10" Type="http://schemas.openxmlformats.org/officeDocument/2006/relationships/notesSlide" Target="../notesSlides/notesSlide61.xml"/><Relationship Id="rId1" Type="http://schemas.openxmlformats.org/officeDocument/2006/relationships/image" Target="../media/image95.png"/></Relationships>
</file>

<file path=ppt/slides/_rels/slide62.xml.rels><?xml version="1.0" encoding="UTF-8" standalone="yes"?>
<Relationships xmlns="http://schemas.openxmlformats.org/package/2006/relationships"><Relationship Id="rId6" Type="http://schemas.openxmlformats.org/officeDocument/2006/relationships/notesSlide" Target="../notesSlides/notesSlide62.xml"/><Relationship Id="rId5" Type="http://schemas.openxmlformats.org/officeDocument/2006/relationships/slideLayout" Target="../slideLayouts/slideLayout18.xml"/><Relationship Id="rId4" Type="http://schemas.openxmlformats.org/officeDocument/2006/relationships/image" Target="../media/image107.png"/><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image" Target="../media/image104.png"/></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18.xml"/><Relationship Id="rId1" Type="http://schemas.openxmlformats.org/officeDocument/2006/relationships/image" Target="../media/image108.png"/></Relationships>
</file>

<file path=ppt/slides/_rels/slide64.xml.rels><?xml version="1.0" encoding="UTF-8" standalone="yes"?>
<Relationships xmlns="http://schemas.openxmlformats.org/package/2006/relationships"><Relationship Id="rId8" Type="http://schemas.openxmlformats.org/officeDocument/2006/relationships/notesSlide" Target="../notesSlides/notesSlide64.xml"/><Relationship Id="rId7" Type="http://schemas.openxmlformats.org/officeDocument/2006/relationships/slideLayout" Target="../slideLayouts/slideLayout18.xml"/><Relationship Id="rId6" Type="http://schemas.openxmlformats.org/officeDocument/2006/relationships/image" Target="../media/image114.png"/><Relationship Id="rId5" Type="http://schemas.openxmlformats.org/officeDocument/2006/relationships/image" Target="../media/image113.png"/><Relationship Id="rId4" Type="http://schemas.openxmlformats.org/officeDocument/2006/relationships/image" Target="../media/image112.png"/><Relationship Id="rId3" Type="http://schemas.openxmlformats.org/officeDocument/2006/relationships/image" Target="../media/image111.png"/><Relationship Id="rId2" Type="http://schemas.openxmlformats.org/officeDocument/2006/relationships/image" Target="../media/image110.png"/><Relationship Id="rId1" Type="http://schemas.openxmlformats.org/officeDocument/2006/relationships/image" Target="../media/image109.png"/></Relationships>
</file>

<file path=ppt/slides/_rels/slide65.xml.rels><?xml version="1.0" encoding="UTF-8" standalone="yes"?>
<Relationships xmlns="http://schemas.openxmlformats.org/package/2006/relationships"><Relationship Id="rId5" Type="http://schemas.openxmlformats.org/officeDocument/2006/relationships/notesSlide" Target="../notesSlides/notesSlide65.xml"/><Relationship Id="rId4" Type="http://schemas.openxmlformats.org/officeDocument/2006/relationships/slideLayout" Target="../slideLayouts/slideLayout18.xml"/><Relationship Id="rId3" Type="http://schemas.openxmlformats.org/officeDocument/2006/relationships/image" Target="../media/image118.png"/><Relationship Id="rId2" Type="http://schemas.openxmlformats.org/officeDocument/2006/relationships/image" Target="../media/image117.png"/><Relationship Id="rId1" Type="http://schemas.openxmlformats.org/officeDocument/2006/relationships/image" Target="../media/image116.png"/></Relationships>
</file>

<file path=ppt/slides/_rels/slide66.xml.rels><?xml version="1.0" encoding="UTF-8" standalone="yes"?>
<Relationships xmlns="http://schemas.openxmlformats.org/package/2006/relationships"><Relationship Id="rId6" Type="http://schemas.openxmlformats.org/officeDocument/2006/relationships/notesSlide" Target="../notesSlides/notesSlide66.xml"/><Relationship Id="rId5" Type="http://schemas.openxmlformats.org/officeDocument/2006/relationships/slideLayout" Target="../slideLayouts/slideLayout18.xml"/><Relationship Id="rId4" Type="http://schemas.microsoft.com/office/2007/relationships/hdphoto" Target="../media/image2.wdp"/><Relationship Id="rId3" Type="http://schemas.openxmlformats.org/officeDocument/2006/relationships/image" Target="../media/image1.png"/><Relationship Id="rId2" Type="http://schemas.openxmlformats.org/officeDocument/2006/relationships/tags" Target="../tags/tag382.xml"/><Relationship Id="rId1" Type="http://schemas.openxmlformats.org/officeDocument/2006/relationships/tags" Target="../tags/tag381.xml"/></Relationships>
</file>

<file path=ppt/slides/_rels/slide67.xml.rels><?xml version="1.0" encoding="UTF-8" standalone="yes"?>
<Relationships xmlns="http://schemas.openxmlformats.org/package/2006/relationships"><Relationship Id="rId5" Type="http://schemas.openxmlformats.org/officeDocument/2006/relationships/notesSlide" Target="../notesSlides/notesSlide67.xml"/><Relationship Id="rId4" Type="http://schemas.openxmlformats.org/officeDocument/2006/relationships/slideLayout" Target="../slideLayouts/slideLayout18.xml"/><Relationship Id="rId3" Type="http://schemas.openxmlformats.org/officeDocument/2006/relationships/image" Target="../media/image119.png"/><Relationship Id="rId2" Type="http://schemas.openxmlformats.org/officeDocument/2006/relationships/tags" Target="../tags/tag384.xml"/><Relationship Id="rId1" Type="http://schemas.openxmlformats.org/officeDocument/2006/relationships/tags" Target="../tags/tag383.xml"/></Relationships>
</file>

<file path=ppt/slides/_rels/slide68.xml.rels><?xml version="1.0" encoding="UTF-8" standalone="yes"?>
<Relationships xmlns="http://schemas.openxmlformats.org/package/2006/relationships"><Relationship Id="rId5" Type="http://schemas.openxmlformats.org/officeDocument/2006/relationships/notesSlide" Target="../notesSlides/notesSlide68.xml"/><Relationship Id="rId4" Type="http://schemas.openxmlformats.org/officeDocument/2006/relationships/slideLayout" Target="../slideLayouts/slideLayout18.xml"/><Relationship Id="rId3" Type="http://schemas.openxmlformats.org/officeDocument/2006/relationships/image" Target="../media/image120.png"/><Relationship Id="rId2" Type="http://schemas.openxmlformats.org/officeDocument/2006/relationships/tags" Target="../tags/tag386.xml"/><Relationship Id="rId1" Type="http://schemas.openxmlformats.org/officeDocument/2006/relationships/tags" Target="../tags/tag385.xml"/></Relationships>
</file>

<file path=ppt/slides/_rels/slide69.xml.rels><?xml version="1.0" encoding="UTF-8" standalone="yes"?>
<Relationships xmlns="http://schemas.openxmlformats.org/package/2006/relationships"><Relationship Id="rId5" Type="http://schemas.openxmlformats.org/officeDocument/2006/relationships/notesSlide" Target="../notesSlides/notesSlide69.xml"/><Relationship Id="rId4" Type="http://schemas.openxmlformats.org/officeDocument/2006/relationships/slideLayout" Target="../slideLayouts/slideLayout18.xml"/><Relationship Id="rId3" Type="http://schemas.openxmlformats.org/officeDocument/2006/relationships/image" Target="../media/image121.png"/><Relationship Id="rId2" Type="http://schemas.openxmlformats.org/officeDocument/2006/relationships/tags" Target="../tags/tag388.xml"/><Relationship Id="rId1" Type="http://schemas.openxmlformats.org/officeDocument/2006/relationships/tags" Target="../tags/tag387.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image" Target="../media/image3.png"/></Relationships>
</file>

<file path=ppt/slides/_rels/slide70.xml.rels><?xml version="1.0" encoding="UTF-8" standalone="yes"?>
<Relationships xmlns="http://schemas.openxmlformats.org/package/2006/relationships"><Relationship Id="rId5" Type="http://schemas.openxmlformats.org/officeDocument/2006/relationships/notesSlide" Target="../notesSlides/notesSlide70.xml"/><Relationship Id="rId4" Type="http://schemas.openxmlformats.org/officeDocument/2006/relationships/slideLayout" Target="../slideLayouts/slideLayout18.xml"/><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tags" Target="../tags/tag38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8.xml"/></Relationships>
</file>

<file path=ppt/slides/_rels/slide72.xml.rels><?xml version="1.0" encoding="UTF-8" standalone="yes"?>
<Relationships xmlns="http://schemas.openxmlformats.org/package/2006/relationships"><Relationship Id="rId4" Type="http://schemas.openxmlformats.org/officeDocument/2006/relationships/notesSlide" Target="../notesSlides/notesSlide72.xml"/><Relationship Id="rId3" Type="http://schemas.openxmlformats.org/officeDocument/2006/relationships/slideLayout" Target="../slideLayouts/slideLayout13.xml"/><Relationship Id="rId2" Type="http://schemas.microsoft.com/office/2007/relationships/hdphoto" Target="../media/image2.wdp"/><Relationship Id="rId1" Type="http://schemas.openxmlformats.org/officeDocument/2006/relationships/image" Target="../media/image1.png"/></Relationships>
</file>

<file path=ppt/slides/_rels/slide73.xml.rels><?xml version="1.0" encoding="UTF-8" standalone="yes"?>
<Relationships xmlns="http://schemas.openxmlformats.org/package/2006/relationships"><Relationship Id="rId9" Type="http://schemas.openxmlformats.org/officeDocument/2006/relationships/tags" Target="../tags/tag398.xml"/><Relationship Id="rId8" Type="http://schemas.openxmlformats.org/officeDocument/2006/relationships/tags" Target="../tags/tag397.xml"/><Relationship Id="rId7" Type="http://schemas.openxmlformats.org/officeDocument/2006/relationships/tags" Target="../tags/tag396.xml"/><Relationship Id="rId6" Type="http://schemas.openxmlformats.org/officeDocument/2006/relationships/tags" Target="../tags/tag395.xml"/><Relationship Id="rId5" Type="http://schemas.openxmlformats.org/officeDocument/2006/relationships/tags" Target="../tags/tag394.xml"/><Relationship Id="rId4" Type="http://schemas.openxmlformats.org/officeDocument/2006/relationships/tags" Target="../tags/tag393.xml"/><Relationship Id="rId32" Type="http://schemas.openxmlformats.org/officeDocument/2006/relationships/notesSlide" Target="../notesSlides/notesSlide73.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392.xml"/><Relationship Id="rId29" Type="http://schemas.openxmlformats.org/officeDocument/2006/relationships/image" Target="../media/image1.png"/><Relationship Id="rId28" Type="http://schemas.openxmlformats.org/officeDocument/2006/relationships/tags" Target="../tags/tag417.xml"/><Relationship Id="rId27" Type="http://schemas.openxmlformats.org/officeDocument/2006/relationships/tags" Target="../tags/tag416.xml"/><Relationship Id="rId26" Type="http://schemas.openxmlformats.org/officeDocument/2006/relationships/tags" Target="../tags/tag415.xml"/><Relationship Id="rId25" Type="http://schemas.openxmlformats.org/officeDocument/2006/relationships/tags" Target="../tags/tag414.xml"/><Relationship Id="rId24" Type="http://schemas.openxmlformats.org/officeDocument/2006/relationships/tags" Target="../tags/tag413.xml"/><Relationship Id="rId23" Type="http://schemas.openxmlformats.org/officeDocument/2006/relationships/tags" Target="../tags/tag412.xml"/><Relationship Id="rId22" Type="http://schemas.openxmlformats.org/officeDocument/2006/relationships/tags" Target="../tags/tag411.xml"/><Relationship Id="rId21" Type="http://schemas.openxmlformats.org/officeDocument/2006/relationships/tags" Target="../tags/tag410.xml"/><Relationship Id="rId20" Type="http://schemas.openxmlformats.org/officeDocument/2006/relationships/tags" Target="../tags/tag409.xml"/><Relationship Id="rId2" Type="http://schemas.openxmlformats.org/officeDocument/2006/relationships/tags" Target="../tags/tag391.xml"/><Relationship Id="rId19" Type="http://schemas.openxmlformats.org/officeDocument/2006/relationships/tags" Target="../tags/tag408.xml"/><Relationship Id="rId18" Type="http://schemas.openxmlformats.org/officeDocument/2006/relationships/tags" Target="../tags/tag407.xml"/><Relationship Id="rId17" Type="http://schemas.openxmlformats.org/officeDocument/2006/relationships/tags" Target="../tags/tag406.xml"/><Relationship Id="rId16" Type="http://schemas.openxmlformats.org/officeDocument/2006/relationships/tags" Target="../tags/tag405.xml"/><Relationship Id="rId15" Type="http://schemas.openxmlformats.org/officeDocument/2006/relationships/tags" Target="../tags/tag404.xml"/><Relationship Id="rId14" Type="http://schemas.openxmlformats.org/officeDocument/2006/relationships/tags" Target="../tags/tag403.xml"/><Relationship Id="rId13" Type="http://schemas.openxmlformats.org/officeDocument/2006/relationships/tags" Target="../tags/tag402.xml"/><Relationship Id="rId12" Type="http://schemas.openxmlformats.org/officeDocument/2006/relationships/tags" Target="../tags/tag401.xml"/><Relationship Id="rId11" Type="http://schemas.openxmlformats.org/officeDocument/2006/relationships/tags" Target="../tags/tag400.xml"/><Relationship Id="rId10" Type="http://schemas.openxmlformats.org/officeDocument/2006/relationships/tags" Target="../tags/tag399.xml"/><Relationship Id="rId1" Type="http://schemas.openxmlformats.org/officeDocument/2006/relationships/tags" Target="../tags/tag390.xml"/></Relationships>
</file>

<file path=ppt/slides/_rels/slide74.xml.rels><?xml version="1.0" encoding="UTF-8" standalone="yes"?>
<Relationships xmlns="http://schemas.openxmlformats.org/package/2006/relationships"><Relationship Id="rId9" Type="http://schemas.openxmlformats.org/officeDocument/2006/relationships/tags" Target="../tags/tag426.xml"/><Relationship Id="rId8" Type="http://schemas.openxmlformats.org/officeDocument/2006/relationships/tags" Target="../tags/tag425.xml"/><Relationship Id="rId7" Type="http://schemas.openxmlformats.org/officeDocument/2006/relationships/tags" Target="../tags/tag424.xml"/><Relationship Id="rId6" Type="http://schemas.openxmlformats.org/officeDocument/2006/relationships/tags" Target="../tags/tag423.xml"/><Relationship Id="rId5" Type="http://schemas.openxmlformats.org/officeDocument/2006/relationships/tags" Target="../tags/tag422.xml"/><Relationship Id="rId4" Type="http://schemas.openxmlformats.org/officeDocument/2006/relationships/tags" Target="../tags/tag421.xml"/><Relationship Id="rId32" Type="http://schemas.openxmlformats.org/officeDocument/2006/relationships/notesSlide" Target="../notesSlides/notesSlide74.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420.xml"/><Relationship Id="rId29" Type="http://schemas.openxmlformats.org/officeDocument/2006/relationships/image" Target="../media/image1.png"/><Relationship Id="rId28" Type="http://schemas.openxmlformats.org/officeDocument/2006/relationships/tags" Target="../tags/tag445.xml"/><Relationship Id="rId27" Type="http://schemas.openxmlformats.org/officeDocument/2006/relationships/tags" Target="../tags/tag444.xml"/><Relationship Id="rId26" Type="http://schemas.openxmlformats.org/officeDocument/2006/relationships/tags" Target="../tags/tag443.xml"/><Relationship Id="rId25" Type="http://schemas.openxmlformats.org/officeDocument/2006/relationships/tags" Target="../tags/tag442.xml"/><Relationship Id="rId24" Type="http://schemas.openxmlformats.org/officeDocument/2006/relationships/tags" Target="../tags/tag441.xml"/><Relationship Id="rId23" Type="http://schemas.openxmlformats.org/officeDocument/2006/relationships/tags" Target="../tags/tag440.xml"/><Relationship Id="rId22" Type="http://schemas.openxmlformats.org/officeDocument/2006/relationships/tags" Target="../tags/tag439.xml"/><Relationship Id="rId21" Type="http://schemas.openxmlformats.org/officeDocument/2006/relationships/tags" Target="../tags/tag438.xml"/><Relationship Id="rId20" Type="http://schemas.openxmlformats.org/officeDocument/2006/relationships/tags" Target="../tags/tag437.xml"/><Relationship Id="rId2" Type="http://schemas.openxmlformats.org/officeDocument/2006/relationships/tags" Target="../tags/tag419.xml"/><Relationship Id="rId19" Type="http://schemas.openxmlformats.org/officeDocument/2006/relationships/tags" Target="../tags/tag436.xml"/><Relationship Id="rId18" Type="http://schemas.openxmlformats.org/officeDocument/2006/relationships/tags" Target="../tags/tag435.xml"/><Relationship Id="rId17" Type="http://schemas.openxmlformats.org/officeDocument/2006/relationships/tags" Target="../tags/tag434.xml"/><Relationship Id="rId16" Type="http://schemas.openxmlformats.org/officeDocument/2006/relationships/tags" Target="../tags/tag433.xml"/><Relationship Id="rId15" Type="http://schemas.openxmlformats.org/officeDocument/2006/relationships/tags" Target="../tags/tag432.xml"/><Relationship Id="rId14" Type="http://schemas.openxmlformats.org/officeDocument/2006/relationships/tags" Target="../tags/tag431.xml"/><Relationship Id="rId13" Type="http://schemas.openxmlformats.org/officeDocument/2006/relationships/tags" Target="../tags/tag430.xml"/><Relationship Id="rId12" Type="http://schemas.openxmlformats.org/officeDocument/2006/relationships/tags" Target="../tags/tag429.xml"/><Relationship Id="rId11" Type="http://schemas.openxmlformats.org/officeDocument/2006/relationships/tags" Target="../tags/tag428.xml"/><Relationship Id="rId10" Type="http://schemas.openxmlformats.org/officeDocument/2006/relationships/tags" Target="../tags/tag427.xml"/><Relationship Id="rId1" Type="http://schemas.openxmlformats.org/officeDocument/2006/relationships/tags" Target="../tags/tag418.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8.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18.xml"/><Relationship Id="rId1" Type="http://schemas.openxmlformats.org/officeDocument/2006/relationships/image" Target="../media/image122.png"/></Relationships>
</file>

<file path=ppt/slides/_rels/slide77.xml.rels><?xml version="1.0" encoding="UTF-8" standalone="yes"?>
<Relationships xmlns="http://schemas.openxmlformats.org/package/2006/relationships"><Relationship Id="rId9" Type="http://schemas.openxmlformats.org/officeDocument/2006/relationships/tags" Target="../tags/tag454.xml"/><Relationship Id="rId8" Type="http://schemas.openxmlformats.org/officeDocument/2006/relationships/tags" Target="../tags/tag453.xml"/><Relationship Id="rId7" Type="http://schemas.openxmlformats.org/officeDocument/2006/relationships/tags" Target="../tags/tag452.xml"/><Relationship Id="rId6" Type="http://schemas.openxmlformats.org/officeDocument/2006/relationships/tags" Target="../tags/tag451.xml"/><Relationship Id="rId5" Type="http://schemas.openxmlformats.org/officeDocument/2006/relationships/tags" Target="../tags/tag450.xml"/><Relationship Id="rId4" Type="http://schemas.openxmlformats.org/officeDocument/2006/relationships/tags" Target="../tags/tag449.xml"/><Relationship Id="rId32" Type="http://schemas.openxmlformats.org/officeDocument/2006/relationships/notesSlide" Target="../notesSlides/notesSlide77.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448.xml"/><Relationship Id="rId29" Type="http://schemas.openxmlformats.org/officeDocument/2006/relationships/image" Target="../media/image1.png"/><Relationship Id="rId28" Type="http://schemas.openxmlformats.org/officeDocument/2006/relationships/tags" Target="../tags/tag473.xml"/><Relationship Id="rId27" Type="http://schemas.openxmlformats.org/officeDocument/2006/relationships/tags" Target="../tags/tag472.xml"/><Relationship Id="rId26" Type="http://schemas.openxmlformats.org/officeDocument/2006/relationships/tags" Target="../tags/tag471.xml"/><Relationship Id="rId25" Type="http://schemas.openxmlformats.org/officeDocument/2006/relationships/tags" Target="../tags/tag470.xml"/><Relationship Id="rId24" Type="http://schemas.openxmlformats.org/officeDocument/2006/relationships/tags" Target="../tags/tag469.xml"/><Relationship Id="rId23" Type="http://schemas.openxmlformats.org/officeDocument/2006/relationships/tags" Target="../tags/tag468.xml"/><Relationship Id="rId22" Type="http://schemas.openxmlformats.org/officeDocument/2006/relationships/tags" Target="../tags/tag467.xml"/><Relationship Id="rId21" Type="http://schemas.openxmlformats.org/officeDocument/2006/relationships/tags" Target="../tags/tag466.xml"/><Relationship Id="rId20" Type="http://schemas.openxmlformats.org/officeDocument/2006/relationships/tags" Target="../tags/tag465.xml"/><Relationship Id="rId2" Type="http://schemas.openxmlformats.org/officeDocument/2006/relationships/tags" Target="../tags/tag447.xml"/><Relationship Id="rId19" Type="http://schemas.openxmlformats.org/officeDocument/2006/relationships/tags" Target="../tags/tag464.xml"/><Relationship Id="rId18" Type="http://schemas.openxmlformats.org/officeDocument/2006/relationships/tags" Target="../tags/tag463.xml"/><Relationship Id="rId17" Type="http://schemas.openxmlformats.org/officeDocument/2006/relationships/tags" Target="../tags/tag462.xml"/><Relationship Id="rId16" Type="http://schemas.openxmlformats.org/officeDocument/2006/relationships/tags" Target="../tags/tag461.xml"/><Relationship Id="rId15" Type="http://schemas.openxmlformats.org/officeDocument/2006/relationships/tags" Target="../tags/tag460.xml"/><Relationship Id="rId14" Type="http://schemas.openxmlformats.org/officeDocument/2006/relationships/tags" Target="../tags/tag459.xml"/><Relationship Id="rId13" Type="http://schemas.openxmlformats.org/officeDocument/2006/relationships/tags" Target="../tags/tag458.xml"/><Relationship Id="rId12" Type="http://schemas.openxmlformats.org/officeDocument/2006/relationships/tags" Target="../tags/tag457.xml"/><Relationship Id="rId11" Type="http://schemas.openxmlformats.org/officeDocument/2006/relationships/tags" Target="../tags/tag456.xml"/><Relationship Id="rId10" Type="http://schemas.openxmlformats.org/officeDocument/2006/relationships/tags" Target="../tags/tag455.xml"/><Relationship Id="rId1" Type="http://schemas.openxmlformats.org/officeDocument/2006/relationships/tags" Target="../tags/tag446.xml"/></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18.xml"/><Relationship Id="rId1" Type="http://schemas.openxmlformats.org/officeDocument/2006/relationships/image" Target="../media/image123.png"/></Relationships>
</file>

<file path=ppt/slides/_rels/slide79.xml.rels><?xml version="1.0" encoding="UTF-8" standalone="yes"?>
<Relationships xmlns="http://schemas.openxmlformats.org/package/2006/relationships"><Relationship Id="rId6" Type="http://schemas.openxmlformats.org/officeDocument/2006/relationships/notesSlide" Target="../notesSlides/notesSlide79.xml"/><Relationship Id="rId5" Type="http://schemas.openxmlformats.org/officeDocument/2006/relationships/slideLayout" Target="../slideLayouts/slideLayout18.xml"/><Relationship Id="rId4" Type="http://schemas.openxmlformats.org/officeDocument/2006/relationships/image" Target="../media/image126.png"/><Relationship Id="rId3" Type="http://schemas.openxmlformats.org/officeDocument/2006/relationships/image" Target="../media/image125.png"/><Relationship Id="rId2" Type="http://schemas.openxmlformats.org/officeDocument/2006/relationships/image" Target="../media/image123.png"/><Relationship Id="rId1" Type="http://schemas.openxmlformats.org/officeDocument/2006/relationships/image" Target="../media/image124.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8.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80.xml.rels><?xml version="1.0" encoding="UTF-8" standalone="yes"?>
<Relationships xmlns="http://schemas.openxmlformats.org/package/2006/relationships"><Relationship Id="rId7" Type="http://schemas.openxmlformats.org/officeDocument/2006/relationships/notesSlide" Target="../notesSlides/notesSlide80.xml"/><Relationship Id="rId6" Type="http://schemas.openxmlformats.org/officeDocument/2006/relationships/slideLayout" Target="../slideLayouts/slideLayout18.xml"/><Relationship Id="rId5" Type="http://schemas.openxmlformats.org/officeDocument/2006/relationships/image" Target="../media/image130.png"/><Relationship Id="rId4" Type="http://schemas.openxmlformats.org/officeDocument/2006/relationships/image" Target="../media/image129.png"/><Relationship Id="rId3" Type="http://schemas.openxmlformats.org/officeDocument/2006/relationships/image" Target="../media/image128.png"/><Relationship Id="rId2" Type="http://schemas.openxmlformats.org/officeDocument/2006/relationships/image" Target="../media/image127.png"/><Relationship Id="rId1" Type="http://schemas.openxmlformats.org/officeDocument/2006/relationships/image" Target="../media/image123.png"/></Relationships>
</file>

<file path=ppt/slides/_rels/slide81.xml.rels><?xml version="1.0" encoding="UTF-8" standalone="yes"?>
<Relationships xmlns="http://schemas.openxmlformats.org/package/2006/relationships"><Relationship Id="rId6" Type="http://schemas.openxmlformats.org/officeDocument/2006/relationships/notesSlide" Target="../notesSlides/notesSlide81.xml"/><Relationship Id="rId5" Type="http://schemas.openxmlformats.org/officeDocument/2006/relationships/slideLayout" Target="../slideLayouts/slideLayout18.xml"/><Relationship Id="rId4" Type="http://schemas.microsoft.com/office/2007/relationships/hdphoto" Target="../media/image2.wdp"/><Relationship Id="rId3" Type="http://schemas.openxmlformats.org/officeDocument/2006/relationships/image" Target="../media/image1.png"/><Relationship Id="rId2" Type="http://schemas.openxmlformats.org/officeDocument/2006/relationships/tags" Target="../tags/tag475.xml"/><Relationship Id="rId1" Type="http://schemas.openxmlformats.org/officeDocument/2006/relationships/tags" Target="../tags/tag474.xml"/></Relationships>
</file>

<file path=ppt/slides/_rels/slide82.xml.rels><?xml version="1.0" encoding="UTF-8" standalone="yes"?>
<Relationships xmlns="http://schemas.openxmlformats.org/package/2006/relationships"><Relationship Id="rId5" Type="http://schemas.openxmlformats.org/officeDocument/2006/relationships/notesSlide" Target="../notesSlides/notesSlide82.xml"/><Relationship Id="rId4" Type="http://schemas.openxmlformats.org/officeDocument/2006/relationships/slideLayout" Target="../slideLayouts/slideLayout18.xml"/><Relationship Id="rId3" Type="http://schemas.openxmlformats.org/officeDocument/2006/relationships/image" Target="../media/image132.png"/><Relationship Id="rId2" Type="http://schemas.openxmlformats.org/officeDocument/2006/relationships/tags" Target="../tags/tag477.xml"/><Relationship Id="rId1" Type="http://schemas.openxmlformats.org/officeDocument/2006/relationships/tags" Target="../tags/tag476.xml"/></Relationships>
</file>

<file path=ppt/slides/_rels/slide83.xml.rels><?xml version="1.0" encoding="UTF-8" standalone="yes"?>
<Relationships xmlns="http://schemas.openxmlformats.org/package/2006/relationships"><Relationship Id="rId5" Type="http://schemas.openxmlformats.org/officeDocument/2006/relationships/notesSlide" Target="../notesSlides/notesSlide83.xml"/><Relationship Id="rId4" Type="http://schemas.openxmlformats.org/officeDocument/2006/relationships/slideLayout" Target="../slideLayouts/slideLayout18.xml"/><Relationship Id="rId3" Type="http://schemas.openxmlformats.org/officeDocument/2006/relationships/image" Target="../media/image133.png"/><Relationship Id="rId2" Type="http://schemas.openxmlformats.org/officeDocument/2006/relationships/tags" Target="../tags/tag479.xml"/><Relationship Id="rId1" Type="http://schemas.openxmlformats.org/officeDocument/2006/relationships/tags" Target="../tags/tag478.xml"/></Relationships>
</file>

<file path=ppt/slides/_rels/slide84.xml.rels><?xml version="1.0" encoding="UTF-8" standalone="yes"?>
<Relationships xmlns="http://schemas.openxmlformats.org/package/2006/relationships"><Relationship Id="rId5" Type="http://schemas.openxmlformats.org/officeDocument/2006/relationships/notesSlide" Target="../notesSlides/notesSlide84.xml"/><Relationship Id="rId4" Type="http://schemas.openxmlformats.org/officeDocument/2006/relationships/slideLayout" Target="../slideLayouts/slideLayout18.xml"/><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tags" Target="../tags/tag480.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8.xml"/></Relationships>
</file>

<file path=ppt/slides/_rels/slide86.xml.rels><?xml version="1.0" encoding="UTF-8" standalone="yes"?>
<Relationships xmlns="http://schemas.openxmlformats.org/package/2006/relationships"><Relationship Id="rId4" Type="http://schemas.openxmlformats.org/officeDocument/2006/relationships/notesSlide" Target="../notesSlides/notesSlide86.xml"/><Relationship Id="rId3" Type="http://schemas.openxmlformats.org/officeDocument/2006/relationships/slideLayout" Target="../slideLayouts/slideLayout18.xml"/><Relationship Id="rId2" Type="http://schemas.microsoft.com/office/2007/relationships/hdphoto" Target="../media/image2.wdp"/><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9" Type="http://schemas.openxmlformats.org/officeDocument/2006/relationships/tags" Target="../tags/tag78.xml"/><Relationship Id="rId8" Type="http://schemas.openxmlformats.org/officeDocument/2006/relationships/tags" Target="../tags/tag77.xml"/><Relationship Id="rId7" Type="http://schemas.openxmlformats.org/officeDocument/2006/relationships/tags" Target="../tags/tag76.xml"/><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2" Type="http://schemas.openxmlformats.org/officeDocument/2006/relationships/notesSlide" Target="../notesSlides/notesSlide9.xml"/><Relationship Id="rId31" Type="http://schemas.openxmlformats.org/officeDocument/2006/relationships/slideLayout" Target="../slideLayouts/slideLayout18.xml"/><Relationship Id="rId30" Type="http://schemas.microsoft.com/office/2007/relationships/hdphoto" Target="../media/image2.wdp"/><Relationship Id="rId3" Type="http://schemas.openxmlformats.org/officeDocument/2006/relationships/tags" Target="../tags/tag72.xml"/><Relationship Id="rId29" Type="http://schemas.openxmlformats.org/officeDocument/2006/relationships/image" Target="../media/image1.png"/><Relationship Id="rId28" Type="http://schemas.openxmlformats.org/officeDocument/2006/relationships/tags" Target="../tags/tag97.xml"/><Relationship Id="rId27" Type="http://schemas.openxmlformats.org/officeDocument/2006/relationships/tags" Target="../tags/tag96.xml"/><Relationship Id="rId26" Type="http://schemas.openxmlformats.org/officeDocument/2006/relationships/tags" Target="../tags/tag95.xml"/><Relationship Id="rId25" Type="http://schemas.openxmlformats.org/officeDocument/2006/relationships/tags" Target="../tags/tag94.xml"/><Relationship Id="rId24" Type="http://schemas.openxmlformats.org/officeDocument/2006/relationships/tags" Target="../tags/tag93.xml"/><Relationship Id="rId23" Type="http://schemas.openxmlformats.org/officeDocument/2006/relationships/tags" Target="../tags/tag92.xml"/><Relationship Id="rId22" Type="http://schemas.openxmlformats.org/officeDocument/2006/relationships/tags" Target="../tags/tag91.xml"/><Relationship Id="rId21" Type="http://schemas.openxmlformats.org/officeDocument/2006/relationships/tags" Target="../tags/tag90.xml"/><Relationship Id="rId20" Type="http://schemas.openxmlformats.org/officeDocument/2006/relationships/tags" Target="../tags/tag89.xml"/><Relationship Id="rId2" Type="http://schemas.openxmlformats.org/officeDocument/2006/relationships/tags" Target="../tags/tag71.xml"/><Relationship Id="rId19" Type="http://schemas.openxmlformats.org/officeDocument/2006/relationships/tags" Target="../tags/tag88.xml"/><Relationship Id="rId18" Type="http://schemas.openxmlformats.org/officeDocument/2006/relationships/tags" Target="../tags/tag87.xml"/><Relationship Id="rId17" Type="http://schemas.openxmlformats.org/officeDocument/2006/relationships/tags" Target="../tags/tag86.xml"/><Relationship Id="rId16" Type="http://schemas.openxmlformats.org/officeDocument/2006/relationships/tags" Target="../tags/tag85.xml"/><Relationship Id="rId15" Type="http://schemas.openxmlformats.org/officeDocument/2006/relationships/tags" Target="../tags/tag84.xml"/><Relationship Id="rId14" Type="http://schemas.openxmlformats.org/officeDocument/2006/relationships/tags" Target="../tags/tag83.xml"/><Relationship Id="rId13" Type="http://schemas.openxmlformats.org/officeDocument/2006/relationships/tags" Target="../tags/tag82.xml"/><Relationship Id="rId12" Type="http://schemas.openxmlformats.org/officeDocument/2006/relationships/tags" Target="../tags/tag81.xml"/><Relationship Id="rId11" Type="http://schemas.openxmlformats.org/officeDocument/2006/relationships/tags" Target="../tags/tag80.xml"/><Relationship Id="rId10" Type="http://schemas.openxmlformats.org/officeDocument/2006/relationships/tags" Target="../tags/tag79.xml"/><Relationship Id="rId1" Type="http://schemas.openxmlformats.org/officeDocument/2006/relationships/tags" Target="../tags/tag7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0" y="577"/>
            <a:ext cx="12239891"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4" name="圆角矩形 3"/>
          <p:cNvSpPr/>
          <p:nvPr>
            <p:custDataLst>
              <p:tags r:id="rId1"/>
            </p:custDataLst>
          </p:nvPr>
        </p:nvSpPr>
        <p:spPr>
          <a:xfrm>
            <a:off x="64336" y="2915946"/>
            <a:ext cx="2997444" cy="1195201"/>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rPr>
              <a:t>MAVEN: Multi-Agent Variational Exploration</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5" name="圆角矩形 4"/>
          <p:cNvSpPr/>
          <p:nvPr>
            <p:custDataLst>
              <p:tags r:id="rId2"/>
            </p:custDataLst>
          </p:nvPr>
        </p:nvSpPr>
        <p:spPr>
          <a:xfrm>
            <a:off x="4621223" y="2985850"/>
            <a:ext cx="2997444" cy="1200975"/>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Influence-based Multi-agent Exploration</a:t>
            </a:r>
            <a:endParaRPr lang="en-US" altLang="zh-CN" sz="1400" b="1" dirty="0">
              <a:latin typeface="Arial" panose="020B0604020202020204" pitchFamily="34" charset="0"/>
              <a:cs typeface="Arial" panose="020B0604020202020204" pitchFamily="34" charset="0"/>
            </a:endParaRPr>
          </a:p>
        </p:txBody>
      </p:sp>
      <p:sp>
        <p:nvSpPr>
          <p:cNvPr id="6" name="圆角矩形 5"/>
          <p:cNvSpPr/>
          <p:nvPr>
            <p:custDataLst>
              <p:tags r:id="rId3"/>
            </p:custDataLst>
          </p:nvPr>
        </p:nvSpPr>
        <p:spPr>
          <a:xfrm>
            <a:off x="9458257" y="2942594"/>
            <a:ext cx="2642058" cy="1225026"/>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Settling Decentralized Multi-Agent Coordinated Exploration by Novelty Sharing</a:t>
            </a:r>
            <a:endParaRPr lang="en-US" altLang="zh-CN" sz="1400" b="1" dirty="0">
              <a:latin typeface="Arial" panose="020B0604020202020204" pitchFamily="34" charset="0"/>
              <a:cs typeface="Arial" panose="020B0604020202020204" pitchFamily="34" charset="0"/>
            </a:endParaRPr>
          </a:p>
        </p:txBody>
      </p:sp>
      <p:sp>
        <p:nvSpPr>
          <p:cNvPr id="7" name="圆角矩形 6"/>
          <p:cNvSpPr/>
          <p:nvPr>
            <p:custDataLst>
              <p:tags r:id="rId4"/>
            </p:custDataLst>
          </p:nvPr>
        </p:nvSpPr>
        <p:spPr>
          <a:xfrm>
            <a:off x="6386825" y="4820834"/>
            <a:ext cx="3320500" cy="1191588"/>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Population-Based Diverse Exploration for Sparse-Reward Multi-Agent Tasks</a:t>
            </a:r>
            <a:endParaRPr lang="en-US" altLang="zh-CN" sz="1400" b="1">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8" name="圆角矩形 7"/>
          <p:cNvSpPr/>
          <p:nvPr>
            <p:custDataLst>
              <p:tags r:id="rId5"/>
            </p:custDataLst>
          </p:nvPr>
        </p:nvSpPr>
        <p:spPr>
          <a:xfrm>
            <a:off x="1610089" y="4879653"/>
            <a:ext cx="3320501" cy="1154977"/>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a:solidFill>
                  <a:schemeClr val="bg1"/>
                </a:solidFill>
                <a:latin typeface="Arial" panose="020B0604020202020204" pitchFamily="34" charset="0"/>
                <a:ea typeface="微软雅黑" panose="020B0503020204020204" charset="-122"/>
                <a:cs typeface="Arial" panose="020B0604020202020204" pitchFamily="34" charset="0"/>
                <a:sym typeface="+mn-ea"/>
              </a:rPr>
              <a:t>Episodic Multi-agent Reinforcement Learning with Curiosity-driven Exploration</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17" name="文本框 16"/>
          <p:cNvSpPr txBox="1"/>
          <p:nvPr/>
        </p:nvSpPr>
        <p:spPr>
          <a:xfrm>
            <a:off x="309724" y="181266"/>
            <a:ext cx="11186276" cy="1753235"/>
          </a:xfrm>
          <a:prstGeom prst="rect">
            <a:avLst/>
          </a:prstGeom>
          <a:noFill/>
        </p:spPr>
        <p:txBody>
          <a:bodyPr wrap="square" rtlCol="0" anchor="t">
            <a:spAutoFit/>
          </a:bodyPr>
          <a:lstStyle/>
          <a:p>
            <a:pPr algn="ctr">
              <a:lnSpc>
                <a:spcPct val="150000"/>
              </a:lnSpc>
            </a:pPr>
            <a:r>
              <a:rPr lang="en-US" altLang="zh-CN" sz="3600" dirty="0">
                <a:solidFill>
                  <a:schemeClr val="bg1"/>
                </a:solidFill>
              </a:rPr>
              <a:t>Improve Sample Efficiency in Multi-agent Reinforcement Learning by Exploration</a:t>
            </a:r>
            <a:endParaRPr lang="en-US" altLang="zh-CN" sz="3600" dirty="0">
              <a:solidFill>
                <a:schemeClr val="bg1"/>
              </a:solidFill>
            </a:endParaRPr>
          </a:p>
        </p:txBody>
      </p:sp>
      <p:sp>
        <p:nvSpPr>
          <p:cNvPr id="2" name="文本框 1"/>
          <p:cNvSpPr txBox="1"/>
          <p:nvPr>
            <p:custDataLst>
              <p:tags r:id="rId6"/>
            </p:custDataLst>
          </p:nvPr>
        </p:nvSpPr>
        <p:spPr>
          <a:xfrm>
            <a:off x="1352079" y="2470666"/>
            <a:ext cx="421958" cy="330518"/>
          </a:xfrm>
          <a:prstGeom prst="rect">
            <a:avLst/>
          </a:prstGeom>
          <a:noFill/>
        </p:spPr>
        <p:txBody>
          <a:bodyPr wrap="none" rtlCol="0" anchor="t">
            <a:noAutofit/>
          </a:bodyPr>
          <a:lstStyle/>
          <a:p>
            <a:r>
              <a:rPr lang="zh-CN" altLang="en-US" b="1" dirty="0">
                <a:latin typeface="Calibri" panose="020F0502020204030204" charset="0"/>
              </a:rPr>
              <a:t>①</a:t>
            </a:r>
            <a:endParaRPr lang="zh-CN" altLang="en-US" b="1" dirty="0">
              <a:latin typeface="Calibri" panose="020F0502020204030204" charset="0"/>
            </a:endParaRPr>
          </a:p>
        </p:txBody>
      </p:sp>
      <p:sp>
        <p:nvSpPr>
          <p:cNvPr id="3" name="文本框 2"/>
          <p:cNvSpPr txBox="1"/>
          <p:nvPr>
            <p:custDataLst>
              <p:tags r:id="rId7"/>
            </p:custDataLst>
          </p:nvPr>
        </p:nvSpPr>
        <p:spPr>
          <a:xfrm>
            <a:off x="5912196" y="2476363"/>
            <a:ext cx="415498" cy="369332"/>
          </a:xfrm>
          <a:prstGeom prst="rect">
            <a:avLst/>
          </a:prstGeom>
          <a:noFill/>
        </p:spPr>
        <p:txBody>
          <a:bodyPr wrap="none" rtlCol="0" anchor="t">
            <a:spAutoFit/>
          </a:bodyPr>
          <a:lstStyle/>
          <a:p>
            <a:r>
              <a:rPr lang="zh-CN" altLang="en-US" b="1" dirty="0">
                <a:latin typeface="Calibri" panose="020F0502020204030204" charset="0"/>
              </a:rPr>
              <a:t>②</a:t>
            </a:r>
            <a:endParaRPr lang="zh-CN" altLang="en-US" b="1" dirty="0">
              <a:latin typeface="Calibri" panose="020F0502020204030204" charset="0"/>
            </a:endParaRPr>
          </a:p>
        </p:txBody>
      </p:sp>
      <p:sp>
        <p:nvSpPr>
          <p:cNvPr id="18" name="文本框 17"/>
          <p:cNvSpPr txBox="1"/>
          <p:nvPr>
            <p:custDataLst>
              <p:tags r:id="rId8"/>
            </p:custDataLst>
          </p:nvPr>
        </p:nvSpPr>
        <p:spPr>
          <a:xfrm>
            <a:off x="10571537" y="2451259"/>
            <a:ext cx="415498" cy="369332"/>
          </a:xfrm>
          <a:prstGeom prst="rect">
            <a:avLst/>
          </a:prstGeom>
          <a:noFill/>
        </p:spPr>
        <p:txBody>
          <a:bodyPr wrap="none" rtlCol="0" anchor="t">
            <a:spAutoFit/>
          </a:bodyPr>
          <a:lstStyle/>
          <a:p>
            <a:r>
              <a:rPr lang="zh-CN" altLang="en-US" b="1" dirty="0">
                <a:latin typeface="Calibri" panose="020F0502020204030204" charset="0"/>
              </a:rPr>
              <a:t>③</a:t>
            </a:r>
            <a:endParaRPr lang="zh-CN" altLang="en-US" b="1" dirty="0">
              <a:latin typeface="Calibri" panose="020F0502020204030204" charset="0"/>
            </a:endParaRPr>
          </a:p>
        </p:txBody>
      </p:sp>
      <p:sp>
        <p:nvSpPr>
          <p:cNvPr id="19" name="文本框 18"/>
          <p:cNvSpPr txBox="1"/>
          <p:nvPr>
            <p:custDataLst>
              <p:tags r:id="rId9"/>
            </p:custDataLst>
          </p:nvPr>
        </p:nvSpPr>
        <p:spPr>
          <a:xfrm>
            <a:off x="8000853" y="4361807"/>
            <a:ext cx="415498" cy="369332"/>
          </a:xfrm>
          <a:prstGeom prst="rect">
            <a:avLst/>
          </a:prstGeom>
          <a:noFill/>
        </p:spPr>
        <p:txBody>
          <a:bodyPr wrap="none" rtlCol="0" anchor="t">
            <a:spAutoFit/>
          </a:bodyPr>
          <a:lstStyle/>
          <a:p>
            <a:r>
              <a:rPr lang="zh-CN" altLang="en-US" b="1" dirty="0">
                <a:latin typeface="Calibri" panose="020F0502020204030204" charset="0"/>
              </a:rPr>
              <a:t>④</a:t>
            </a:r>
            <a:endParaRPr lang="zh-CN" altLang="en-US" b="1" dirty="0">
              <a:latin typeface="Calibri" panose="020F0502020204030204" charset="0"/>
            </a:endParaRPr>
          </a:p>
        </p:txBody>
      </p:sp>
      <p:sp>
        <p:nvSpPr>
          <p:cNvPr id="20" name="文本框 19"/>
          <p:cNvSpPr txBox="1"/>
          <p:nvPr>
            <p:custDataLst>
              <p:tags r:id="rId10"/>
            </p:custDataLst>
          </p:nvPr>
        </p:nvSpPr>
        <p:spPr>
          <a:xfrm>
            <a:off x="3224119" y="4407606"/>
            <a:ext cx="415498" cy="369332"/>
          </a:xfrm>
          <a:prstGeom prst="rect">
            <a:avLst/>
          </a:prstGeom>
          <a:noFill/>
        </p:spPr>
        <p:txBody>
          <a:bodyPr wrap="none" rtlCol="0" anchor="t">
            <a:spAutoFit/>
          </a:bodyPr>
          <a:lstStyle/>
          <a:p>
            <a:r>
              <a:rPr lang="zh-CN" altLang="en-US" b="1" dirty="0">
                <a:latin typeface="Calibri" panose="020F0502020204030204" charset="0"/>
              </a:rPr>
              <a:t>⑤</a:t>
            </a:r>
            <a:endParaRPr lang="zh-CN" altLang="en-US" b="1" dirty="0">
              <a:latin typeface="Calibri" panose="020F0502020204030204" charset="0"/>
            </a:endParaRPr>
          </a:p>
        </p:txBody>
      </p:sp>
      <p:grpSp>
        <p:nvGrpSpPr>
          <p:cNvPr id="22" name="组合 21"/>
          <p:cNvGrpSpPr/>
          <p:nvPr/>
        </p:nvGrpSpPr>
        <p:grpSpPr>
          <a:xfrm>
            <a:off x="-1" y="6553200"/>
            <a:ext cx="12192001" cy="304800"/>
            <a:chOff x="0" y="6569404"/>
            <a:chExt cx="9144000" cy="288000"/>
          </a:xfrm>
        </p:grpSpPr>
        <p:sp>
          <p:nvSpPr>
            <p:cNvPr id="23" name="矩形 2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4" name="矩形 2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Tree>
    <p:custDataLst>
      <p:tags r:id="rId1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2" name="Rectangle 2"/>
          <p:cNvSpPr>
            <a:spLocks noChangeArrowheads="1"/>
          </p:cNvSpPr>
          <p:nvPr/>
        </p:nvSpPr>
        <p:spPr bwMode="auto">
          <a:xfrm>
            <a:off x="2639616" y="1300118"/>
            <a:ext cx="1208056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latin typeface="Arial" panose="020B0604020202020204" pitchFamily="34" charset="0"/>
              <a:cs typeface="Arial" panose="020B0604020202020204" pitchFamily="34" charset="0"/>
            </a:endParaRPr>
          </a:p>
        </p:txBody>
      </p:sp>
      <p:sp>
        <p:nvSpPr>
          <p:cNvPr id="5" name="文本框 4"/>
          <p:cNvSpPr txBox="1"/>
          <p:nvPr/>
        </p:nvSpPr>
        <p:spPr>
          <a:xfrm>
            <a:off x="-24000" y="765000"/>
            <a:ext cx="11357699" cy="460375"/>
          </a:xfrm>
          <a:prstGeom prst="rect">
            <a:avLst/>
          </a:prstGeom>
          <a:noFill/>
        </p:spPr>
        <p:txBody>
          <a:bodyPr wrap="square" rtlCol="0" anchor="t">
            <a:spAutoFit/>
          </a:bodyPr>
          <a:lstStyle/>
          <a:p>
            <a:r>
              <a:rPr lang="en-US" altLang="zh-CN" sz="2400" b="1" dirty="0">
                <a:solidFill>
                  <a:srgbClr val="0174AB"/>
                </a:solidFill>
                <a:latin typeface="Arial" panose="020B0604020202020204" pitchFamily="34" charset="0"/>
                <a:cs typeface="Arial" panose="020B0604020202020204" pitchFamily="34" charset="0"/>
              </a:rPr>
              <a:t>Architecture for MAVEN</a:t>
            </a:r>
            <a:endParaRPr lang="en-US" altLang="zh-CN" sz="2400" b="1" dirty="0">
              <a:solidFill>
                <a:srgbClr val="0174AB"/>
              </a:solidFill>
              <a:latin typeface="Arial" panose="020B0604020202020204" pitchFamily="34" charset="0"/>
              <a:cs typeface="Arial" panose="020B0604020202020204" pitchFamily="34" charset="0"/>
            </a:endParaRPr>
          </a:p>
        </p:txBody>
      </p:sp>
      <p:cxnSp>
        <p:nvCxnSpPr>
          <p:cNvPr id="6" name="直接连接符 5"/>
          <p:cNvCxnSpPr/>
          <p:nvPr/>
        </p:nvCxnSpPr>
        <p:spPr>
          <a:xfrm flipV="1">
            <a:off x="52202" y="1190380"/>
            <a:ext cx="10827773" cy="36285"/>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8" name="组合 7"/>
          <p:cNvGrpSpPr/>
          <p:nvPr/>
        </p:nvGrpSpPr>
        <p:grpSpPr>
          <a:xfrm>
            <a:off x="-1" y="6553200"/>
            <a:ext cx="12192001" cy="304800"/>
            <a:chOff x="0" y="6569404"/>
            <a:chExt cx="9144000" cy="288000"/>
          </a:xfrm>
        </p:grpSpPr>
        <p:sp>
          <p:nvSpPr>
            <p:cNvPr id="9" name="矩形 8"/>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4" name="图片 3"/>
          <p:cNvPicPr>
            <a:picLocks noChangeAspect="1"/>
          </p:cNvPicPr>
          <p:nvPr/>
        </p:nvPicPr>
        <p:blipFill>
          <a:blip r:embed="rId1"/>
          <a:stretch>
            <a:fillRect/>
          </a:stretch>
        </p:blipFill>
        <p:spPr>
          <a:xfrm>
            <a:off x="415290" y="1350010"/>
            <a:ext cx="7155180" cy="4945380"/>
          </a:xfrm>
          <a:prstGeom prst="rect">
            <a:avLst/>
          </a:prstGeom>
        </p:spPr>
      </p:pic>
      <p:sp>
        <p:nvSpPr>
          <p:cNvPr id="7" name="文本框 6"/>
          <p:cNvSpPr txBox="1"/>
          <p:nvPr/>
        </p:nvSpPr>
        <p:spPr>
          <a:xfrm>
            <a:off x="254635" y="1720215"/>
            <a:ext cx="2353310" cy="3355975"/>
          </a:xfrm>
          <a:prstGeom prst="rect">
            <a:avLst/>
          </a:prstGeom>
          <a:noFill/>
          <a:ln w="12700">
            <a:solidFill>
              <a:srgbClr val="FF0000"/>
            </a:solidFill>
          </a:ln>
        </p:spPr>
        <p:txBody>
          <a:bodyPr wrap="square" rtlCol="0">
            <a:noAutofit/>
          </a:bodyPr>
          <a:p>
            <a:endParaRPr lang="zh-CN" altLang="en-US"/>
          </a:p>
        </p:txBody>
      </p:sp>
      <p:sp>
        <p:nvSpPr>
          <p:cNvPr id="14" name="文本框 13"/>
          <p:cNvSpPr txBox="1"/>
          <p:nvPr/>
        </p:nvSpPr>
        <p:spPr>
          <a:xfrm>
            <a:off x="1715770" y="3698240"/>
            <a:ext cx="636270" cy="213995"/>
          </a:xfrm>
          <a:prstGeom prst="rect">
            <a:avLst/>
          </a:prstGeom>
          <a:noFill/>
          <a:ln w="19050">
            <a:solidFill>
              <a:schemeClr val="bg2">
                <a:lumMod val="10000"/>
              </a:schemeClr>
            </a:solidFill>
          </a:ln>
        </p:spPr>
        <p:txBody>
          <a:bodyPr wrap="square" rtlCol="0">
            <a:spAutoFit/>
          </a:bodyPr>
          <a:p>
            <a:endParaRPr lang="zh-CN" altLang="en-US" sz="800">
              <a:ln>
                <a:solidFill>
                  <a:schemeClr val="tx1">
                    <a:lumMod val="95000"/>
                    <a:lumOff val="5000"/>
                  </a:schemeClr>
                </a:solidFill>
              </a:ln>
            </a:endParaRPr>
          </a:p>
        </p:txBody>
      </p:sp>
      <mc:AlternateContent xmlns:mc="http://schemas.openxmlformats.org/markup-compatibility/2006">
        <mc:Choice xmlns:a14="http://schemas.microsoft.com/office/drawing/2010/main" Requires="a14">
          <p:sp>
            <p:nvSpPr>
              <p:cNvPr id="16" name="文本框 15"/>
              <p:cNvSpPr txBox="1"/>
              <p:nvPr/>
            </p:nvSpPr>
            <p:spPr>
              <a:xfrm>
                <a:off x="7680325" y="1557020"/>
                <a:ext cx="4225290" cy="1788795"/>
              </a:xfrm>
              <a:prstGeom prst="rect">
                <a:avLst/>
              </a:prstGeom>
              <a:noFill/>
            </p:spPr>
            <p:txBody>
              <a:bodyPr wrap="square" rtlCol="0">
                <a:spAutoFit/>
              </a:bodyPr>
              <a:p>
                <a:r>
                  <a:rPr lang="zh-CN" altLang="en-US"/>
                  <a:t>On the left, the generation of the latent variable </a:t>
                </a:r>
                <a:r>
                  <a:rPr lang="zh-CN" altLang="en-US" i="1"/>
                  <a:t>z</a:t>
                </a:r>
                <a:r>
                  <a:rPr lang="zh-CN" altLang="en-US"/>
                  <a:t> (hierarchical policy) and the hypernetwork </a:t>
                </a:r>
                <a14:m>
                  <m:oMath xmlns:m="http://schemas.openxmlformats.org/officeDocument/2006/math">
                    <m:sSub>
                      <m:sSubPr>
                        <m:ctrlPr>
                          <a:rPr lang="en-US" altLang="zh-CN" i="1">
                            <a:latin typeface="Cambria Math" panose="02040503050406030204" pitchFamily="18" charset="0"/>
                            <a:cs typeface="Cambria Math" panose="02040503050406030204" pitchFamily="18" charset="0"/>
                          </a:rPr>
                        </m:ctrlPr>
                      </m:sSubPr>
                      <m:e>
                        <m:r>
                          <a:rPr lang="en-US" altLang="zh-CN" i="1">
                            <a:latin typeface="Cambria Math" panose="02040503050406030204" pitchFamily="18" charset="0"/>
                            <a:cs typeface="Cambria Math" panose="02040503050406030204" pitchFamily="18" charset="0"/>
                          </a:rPr>
                          <m:t>𝑔</m:t>
                        </m:r>
                      </m:e>
                      <m:sub>
                        <m:r>
                          <a:rPr lang="en-US" altLang="zh-CN" i="1">
                            <a:latin typeface="Cambria Math" panose="02040503050406030204" pitchFamily="18" charset="0"/>
                            <a:cs typeface="Cambria Math" panose="02040503050406030204" pitchFamily="18" charset="0"/>
                          </a:rPr>
                          <m:t>𝜑</m:t>
                        </m:r>
                      </m:sub>
                    </m:sSub>
                  </m:oMath>
                </a14:m>
                <a:r>
                  <a:rPr lang="zh-CN" altLang="en-US"/>
                  <a:t>​ is presented; on the right, the design of the mutual information loss function is shown, while the middle part is the same as the QMIX algorithm.</a:t>
                </a:r>
                <a:endParaRPr lang="zh-CN" altLang="en-US"/>
              </a:p>
            </p:txBody>
          </p:sp>
        </mc:Choice>
        <mc:Fallback>
          <p:sp>
            <p:nvSpPr>
              <p:cNvPr id="16" name="文本框 15"/>
              <p:cNvSpPr txBox="1">
                <a:spLocks noRot="1" noChangeAspect="1" noMove="1" noResize="1" noEditPoints="1" noAdjustHandles="1" noChangeArrowheads="1" noChangeShapeType="1" noTextEdit="1"/>
              </p:cNvSpPr>
              <p:nvPr/>
            </p:nvSpPr>
            <p:spPr>
              <a:xfrm>
                <a:off x="7680325" y="1557020"/>
                <a:ext cx="4225290" cy="1788795"/>
              </a:xfrm>
              <a:prstGeom prst="rect">
                <a:avLst/>
              </a:prstGeom>
              <a:blipFill rotWithShape="1">
                <a:blip r:embed="rId2"/>
                <a:stretch>
                  <a:fillRect/>
                </a:stretch>
              </a:blipFill>
            </p:spPr>
            <p:txBody>
              <a:bodyPr/>
              <a:lstStyle/>
              <a:p>
                <a:r>
                  <a:rPr lang="zh-CN" altLang="en-US">
                    <a:noFill/>
                  </a:rPr>
                  <a:t> </a:t>
                </a:r>
              </a:p>
            </p:txBody>
          </p:sp>
        </mc:Fallback>
      </mc:AlternateContent>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3" name="文本框 2"/>
          <p:cNvSpPr txBox="1"/>
          <p:nvPr/>
        </p:nvSpPr>
        <p:spPr>
          <a:xfrm>
            <a:off x="660400" y="1270000"/>
            <a:ext cx="7410450" cy="398780"/>
          </a:xfrm>
          <a:prstGeom prst="rect">
            <a:avLst/>
          </a:prstGeom>
          <a:noFill/>
        </p:spPr>
        <p:txBody>
          <a:bodyPr wrap="square" rtlCol="0">
            <a:spAutoFit/>
          </a:bodyPr>
          <a:lstStyle/>
          <a:p>
            <a:pPr algn="just"/>
            <a:r>
              <a:rPr lang="en-US" altLang="zh-CN" sz="2000" dirty="0">
                <a:latin typeface="Times New Roman" panose="02020603050405020304" pitchFamily="18" charset="0"/>
                <a:cs typeface="Times New Roman" panose="02020603050405020304" pitchFamily="18" charset="0"/>
              </a:rPr>
              <a:t>In the MAVEN structure, the parameters to be learned are as follows:</a:t>
            </a:r>
            <a:endParaRPr lang="en-US" altLang="zh-CN" sz="20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9" name="文本框 18"/>
              <p:cNvSpPr txBox="1"/>
              <p:nvPr/>
            </p:nvSpPr>
            <p:spPr>
              <a:xfrm>
                <a:off x="695960" y="1701800"/>
                <a:ext cx="6511925" cy="2861310"/>
              </a:xfrm>
              <a:prstGeom prst="rect">
                <a:avLst/>
              </a:prstGeom>
              <a:noFill/>
            </p:spPr>
            <p:txBody>
              <a:bodyPr wrap="square" rtlCol="0">
                <a:spAutoFit/>
              </a:bodyPr>
              <a:lstStyle/>
              <a:p>
                <a:pPr marL="285750" indent="-285750" algn="just">
                  <a:lnSpc>
                    <a:spcPct val="150000"/>
                  </a:lnSpc>
                  <a:buFont typeface="Wingdings" panose="05000000000000000000" charset="0"/>
                  <a:buChar char="Ø"/>
                </a:pPr>
                <a14:m>
                  <m:oMath xmlns:m="http://schemas.openxmlformats.org/officeDocument/2006/math">
                    <m:r>
                      <a:rPr lang="en-US" altLang="zh-CN" sz="2000" i="1" dirty="0">
                        <a:latin typeface="Cambria Math" panose="02040503050406030204" pitchFamily="18" charset="0"/>
                        <a:cs typeface="Cambria Math" panose="02040503050406030204" pitchFamily="18" charset="0"/>
                      </a:rPr>
                      <m:t>𝜃</m:t>
                    </m:r>
                  </m:oMath>
                </a14:m>
                <a:r>
                  <a:rPr lang="en-US" altLang="zh-CN" sz="2000" dirty="0">
                    <a:latin typeface="Times New Roman" panose="02020603050405020304" pitchFamily="18" charset="0"/>
                    <a:cs typeface="Times New Roman" panose="02020603050405020304" pitchFamily="18" charset="0"/>
                  </a:rPr>
                  <a:t>: the parameter of the latent variable generation network</a:t>
                </a:r>
                <a:endParaRPr lang="en-US" altLang="zh-CN"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charset="0"/>
                  <a:buChar char="Ø"/>
                </a:pPr>
                <a14:m>
                  <m:oMath xmlns:m="http://schemas.openxmlformats.org/officeDocument/2006/math">
                    <m:r>
                      <a:rPr lang="en-US" altLang="zh-CN" sz="2000" i="1" dirty="0">
                        <a:latin typeface="Cambria Math" panose="02040503050406030204" pitchFamily="18" charset="0"/>
                        <a:cs typeface="Cambria Math" panose="02040503050406030204" pitchFamily="18" charset="0"/>
                      </a:rPr>
                      <m:t>𝜙</m:t>
                    </m:r>
                  </m:oMath>
                </a14:m>
                <a:r>
                  <a:rPr lang="en-US" altLang="zh-CN" sz="2000" dirty="0">
                    <a:latin typeface="Times New Roman" panose="02020603050405020304" pitchFamily="18" charset="0"/>
                    <a:cs typeface="Times New Roman" panose="02020603050405020304" pitchFamily="18" charset="0"/>
                  </a:rPr>
                  <a:t>: the parameter of the hypernetwork</a:t>
                </a:r>
                <a:endParaRPr lang="en-US" altLang="zh-CN"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charset="0"/>
                  <a:buChar char="Ø"/>
                </a:pPr>
                <a14:m>
                  <m:oMath xmlns:m="http://schemas.openxmlformats.org/officeDocument/2006/math">
                    <m:r>
                      <a:rPr lang="en-US" altLang="zh-CN" sz="2000" i="1" dirty="0">
                        <a:latin typeface="Cambria Math" panose="02040503050406030204" pitchFamily="18" charset="0"/>
                        <a:cs typeface="Cambria Math" panose="02040503050406030204" pitchFamily="18" charset="0"/>
                      </a:rPr>
                      <m:t>𝜂</m:t>
                    </m:r>
                  </m:oMath>
                </a14:m>
                <a:r>
                  <a:rPr lang="en-US" altLang="zh-CN" sz="2000" dirty="0">
                    <a:latin typeface="Times New Roman" panose="02020603050405020304" pitchFamily="18" charset="0"/>
                    <a:cs typeface="Times New Roman" panose="02020603050405020304" pitchFamily="18" charset="0"/>
                  </a:rPr>
                  <a:t>: the parameter of the agent network</a:t>
                </a:r>
                <a:endParaRPr lang="en-US" altLang="zh-CN"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charset="0"/>
                  <a:buChar char="Ø"/>
                </a:pPr>
                <a14:m>
                  <m:oMath xmlns:m="http://schemas.openxmlformats.org/officeDocument/2006/math">
                    <m:r>
                      <a:rPr lang="en-US" altLang="zh-CN" sz="2000" i="1" dirty="0">
                        <a:latin typeface="Cambria Math" panose="02040503050406030204" pitchFamily="18" charset="0"/>
                        <a:cs typeface="Cambria Math" panose="02040503050406030204" pitchFamily="18" charset="0"/>
                      </a:rPr>
                      <m:t>𝜓</m:t>
                    </m:r>
                  </m:oMath>
                </a14:m>
                <a:r>
                  <a:rPr lang="en-US" altLang="zh-CN" sz="2000" dirty="0">
                    <a:latin typeface="Times New Roman" panose="02020603050405020304" pitchFamily="18" charset="0"/>
                    <a:cs typeface="Times New Roman" panose="02020603050405020304" pitchFamily="18" charset="0"/>
                  </a:rPr>
                  <a:t>: the parameter of the mixing network</a:t>
                </a:r>
                <a:endParaRPr lang="en-US" altLang="zh-CN"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charset="0"/>
                  <a:buChar char="Ø"/>
                </a:pPr>
                <a14:m>
                  <m:oMath xmlns:m="http://schemas.openxmlformats.org/officeDocument/2006/math">
                    <m:r>
                      <a:rPr lang="en-US" altLang="zh-CN" sz="2000" i="1" dirty="0">
                        <a:latin typeface="Cambria Math" panose="02040503050406030204" pitchFamily="18" charset="0"/>
                        <a:cs typeface="Cambria Math" panose="02040503050406030204" pitchFamily="18" charset="0"/>
                      </a:rPr>
                      <m:t>𝜈</m:t>
                    </m:r>
                  </m:oMath>
                </a14:m>
                <a:r>
                  <a:rPr lang="en-US" altLang="zh-CN" sz="2000" dirty="0"/>
                  <a:t>: </a:t>
                </a:r>
                <a:r>
                  <a:rPr lang="en-US" altLang="zh-CN" sz="2000" dirty="0">
                    <a:latin typeface="Times New Roman" panose="02020603050405020304" pitchFamily="18" charset="0"/>
                    <a:cs typeface="Times New Roman" panose="02020603050405020304" pitchFamily="18" charset="0"/>
                  </a:rPr>
                  <a:t>the parameter of the posterior probability</a:t>
                </a:r>
                <a:endParaRPr lang="en-US" altLang="zh-CN" sz="2000" dirty="0">
                  <a:latin typeface="Times New Roman" panose="02020603050405020304" pitchFamily="18" charset="0"/>
                  <a:cs typeface="Times New Roman" panose="02020603050405020304" pitchFamily="18" charset="0"/>
                </a:endParaRPr>
              </a:p>
              <a:p>
                <a:pPr indent="0" algn="just">
                  <a:lnSpc>
                    <a:spcPct val="150000"/>
                  </a:lnSpc>
                  <a:buFont typeface="Wingdings" panose="05000000000000000000" charset="0"/>
                  <a:buNone/>
                </a:pPr>
                <a:r>
                  <a:rPr lang="en-US" altLang="zh-CN" sz="2000" dirty="0">
                    <a:latin typeface="Times New Roman" panose="02020603050405020304" pitchFamily="18" charset="0"/>
                    <a:cs typeface="Times New Roman" panose="02020603050405020304" pitchFamily="18" charset="0"/>
                  </a:rPr>
                  <a:t> distribution of the latent variable</a:t>
                </a:r>
                <a:endParaRPr lang="en-US" altLang="zh-CN" sz="2000" dirty="0">
                  <a:latin typeface="Times New Roman" panose="02020603050405020304" pitchFamily="18" charset="0"/>
                  <a:cs typeface="Times New Roman" panose="02020603050405020304" pitchFamily="18" charset="0"/>
                </a:endParaRPr>
              </a:p>
            </p:txBody>
          </p:sp>
        </mc:Choice>
        <mc:Fallback>
          <p:sp>
            <p:nvSpPr>
              <p:cNvPr id="19" name="文本框 18"/>
              <p:cNvSpPr txBox="1">
                <a:spLocks noRot="1" noChangeAspect="1" noMove="1" noResize="1" noEditPoints="1" noAdjustHandles="1" noChangeArrowheads="1" noChangeShapeType="1" noTextEdit="1"/>
              </p:cNvSpPr>
              <p:nvPr/>
            </p:nvSpPr>
            <p:spPr>
              <a:xfrm>
                <a:off x="695960" y="1701800"/>
                <a:ext cx="6511925" cy="2861310"/>
              </a:xfrm>
              <a:prstGeom prst="rect">
                <a:avLst/>
              </a:prstGeom>
              <a:blipFill rotWithShape="1">
                <a:blip r:embed="rId1"/>
                <a:stretch>
                  <a:fillRect/>
                </a:stretch>
              </a:blipFill>
            </p:spPr>
            <p:txBody>
              <a:bodyPr/>
              <a:lstStyle/>
              <a:p>
                <a:r>
                  <a:rPr lang="zh-CN" altLang="en-US">
                    <a:noFill/>
                  </a:rPr>
                  <a:t> </a:t>
                </a:r>
              </a:p>
            </p:txBody>
          </p:sp>
        </mc:Fallback>
      </mc:AlternateContent>
      <p:pic>
        <p:nvPicPr>
          <p:cNvPr id="7" name="图片 6"/>
          <p:cNvPicPr>
            <a:picLocks noChangeAspect="1"/>
          </p:cNvPicPr>
          <p:nvPr/>
        </p:nvPicPr>
        <p:blipFill>
          <a:blip r:embed="rId2"/>
          <a:stretch>
            <a:fillRect/>
          </a:stretch>
        </p:blipFill>
        <p:spPr>
          <a:xfrm>
            <a:off x="7680325" y="2060575"/>
            <a:ext cx="4191000" cy="3535680"/>
          </a:xfrm>
          <a:prstGeom prst="rect">
            <a:avLst/>
          </a:prstGeom>
        </p:spPr>
      </p:pic>
      <p:sp>
        <p:nvSpPr>
          <p:cNvPr id="9" name="文本框 8"/>
          <p:cNvSpPr txBox="1"/>
          <p:nvPr/>
        </p:nvSpPr>
        <p:spPr>
          <a:xfrm>
            <a:off x="7832725" y="2493645"/>
            <a:ext cx="855345" cy="213995"/>
          </a:xfrm>
          <a:prstGeom prst="rect">
            <a:avLst/>
          </a:prstGeom>
          <a:noFill/>
          <a:ln w="12700">
            <a:solidFill>
              <a:srgbClr val="FF0000"/>
            </a:solidFill>
          </a:ln>
        </p:spPr>
        <p:txBody>
          <a:bodyPr wrap="square" rtlCol="0">
            <a:spAutoFit/>
          </a:bodyPr>
          <a:p>
            <a:endParaRPr lang="zh-CN" altLang="en-US" sz="800"/>
          </a:p>
        </p:txBody>
      </p:sp>
      <mc:AlternateContent xmlns:mc="http://schemas.openxmlformats.org/markup-compatibility/2006">
        <mc:Choice xmlns:a14="http://schemas.microsoft.com/office/drawing/2010/main" Requires="a14">
          <p:sp>
            <p:nvSpPr>
              <p:cNvPr id="10" name="文本框 9"/>
              <p:cNvSpPr txBox="1"/>
              <p:nvPr/>
            </p:nvSpPr>
            <p:spPr>
              <a:xfrm>
                <a:off x="660400" y="4941570"/>
                <a:ext cx="6051550" cy="645160"/>
              </a:xfrm>
              <a:prstGeom prst="rect">
                <a:avLst/>
              </a:prstGeom>
              <a:noFill/>
            </p:spPr>
            <p:txBody>
              <a:bodyPr wrap="square" rtlCol="0">
                <a:spAutoFit/>
              </a:bodyPr>
              <a:p>
                <a14:m>
                  <m:oMath xmlns:m="http://schemas.openxmlformats.org/officeDocument/2006/math">
                    <m:r>
                      <a:rPr lang="en-US" altLang="zh-CN" i="1" dirty="0">
                        <a:latin typeface="Cambria Math" panose="02040503050406030204" pitchFamily="18" charset="0"/>
                        <a:cs typeface="Cambria Math" panose="02040503050406030204" pitchFamily="18" charset="0"/>
                      </a:rPr>
                      <m:t>𝑥</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𝑝</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𝑥</m:t>
                    </m:r>
                    <m:r>
                      <a:rPr lang="en-US" altLang="zh-CN" i="1" dirty="0">
                        <a:latin typeface="Cambria Math" panose="02040503050406030204" pitchFamily="18" charset="0"/>
                        <a:cs typeface="Cambria Math" panose="02040503050406030204" pitchFamily="18" charset="0"/>
                      </a:rPr>
                      <m:t>)</m:t>
                    </m:r>
                  </m:oMath>
                </a14:m>
                <a:r>
                  <a:rPr lang="en-US" altLang="zh-CN" dirty="0">
                    <a:latin typeface="Cambria Math" panose="02040503050406030204" pitchFamily="18" charset="0"/>
                    <a:cs typeface="Cambria Math" panose="02040503050406030204" pitchFamily="18" charset="0"/>
                    <a:sym typeface="+mn-ea"/>
                  </a:rPr>
                  <a:t>: </a:t>
                </a:r>
                <a:r>
                  <a:rPr lang="en-US" altLang="zh-CN" dirty="0">
                    <a:latin typeface="Times New Roman" panose="02020603050405020304" pitchFamily="18" charset="0"/>
                    <a:cs typeface="Times New Roman" panose="02020603050405020304" pitchFamily="18" charset="0"/>
                    <a:sym typeface="+mn-ea"/>
                  </a:rPr>
                  <a:t>the natural choices for </a:t>
                </a:r>
                <a14:m>
                  <m:oMath xmlns:m="http://schemas.openxmlformats.org/officeDocument/2006/math">
                    <m:r>
                      <a:rPr lang="en-US" altLang="zh-CN" i="1" dirty="0">
                        <a:latin typeface="Cambria Math" panose="02040503050406030204" pitchFamily="18" charset="0"/>
                        <a:cs typeface="Cambria Math" panose="02040503050406030204" pitchFamily="18" charset="0"/>
                      </a:rPr>
                      <m:t>𝑝</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𝑥</m:t>
                    </m:r>
                    <m:r>
                      <a:rPr lang="en-US" altLang="zh-CN" i="1" dirty="0">
                        <a:latin typeface="Cambria Math" panose="02040503050406030204" pitchFamily="18" charset="0"/>
                        <a:cs typeface="Cambria Math" panose="02040503050406030204" pitchFamily="18" charset="0"/>
                      </a:rPr>
                      <m:t>)</m:t>
                    </m:r>
                  </m:oMath>
                </a14:m>
                <a:r>
                  <a:rPr lang="en-US" altLang="zh-CN" dirty="0">
                    <a:latin typeface="Times New Roman" panose="02020603050405020304" pitchFamily="18" charset="0"/>
                    <a:cs typeface="Times New Roman" panose="02020603050405020304" pitchFamily="18" charset="0"/>
                    <a:sym typeface="+mn-ea"/>
                  </a:rPr>
                  <a:t> are uniform for discrete </a:t>
                </a:r>
                <a14:m>
                  <m:oMath xmlns:m="http://schemas.openxmlformats.org/officeDocument/2006/math">
                    <m:r>
                      <a:rPr lang="en-US" altLang="zh-CN" i="1" dirty="0">
                        <a:latin typeface="Cambria Math" panose="02040503050406030204" pitchFamily="18" charset="0"/>
                        <a:cs typeface="Cambria Math" panose="02040503050406030204" pitchFamily="18" charset="0"/>
                      </a:rPr>
                      <m:t>𝑧</m:t>
                    </m:r>
                  </m:oMath>
                </a14:m>
                <a:r>
                  <a:rPr lang="en-US" altLang="zh-CN" dirty="0">
                    <a:latin typeface="Times New Roman" panose="02020603050405020304" pitchFamily="18" charset="0"/>
                    <a:cs typeface="Times New Roman" panose="02020603050405020304" pitchFamily="18" charset="0"/>
                    <a:sym typeface="+mn-ea"/>
                  </a:rPr>
                  <a:t> and uniform or normal for continuous </a:t>
                </a:r>
                <a14:m>
                  <m:oMath xmlns:m="http://schemas.openxmlformats.org/officeDocument/2006/math">
                    <m:r>
                      <a:rPr lang="en-US" altLang="zh-CN" i="1" dirty="0">
                        <a:latin typeface="Cambria Math" panose="02040503050406030204" pitchFamily="18" charset="0"/>
                        <a:cs typeface="Cambria Math" panose="02040503050406030204" pitchFamily="18" charset="0"/>
                      </a:rPr>
                      <m:t>𝑧</m:t>
                    </m:r>
                  </m:oMath>
                </a14:m>
                <a:endParaRPr lang="zh-CN" altLang="en-US"/>
              </a:p>
            </p:txBody>
          </p:sp>
        </mc:Choice>
        <mc:Fallback>
          <p:sp>
            <p:nvSpPr>
              <p:cNvPr id="10" name="文本框 9"/>
              <p:cNvSpPr txBox="1">
                <a:spLocks noRot="1" noChangeAspect="1" noMove="1" noResize="1" noEditPoints="1" noAdjustHandles="1" noChangeArrowheads="1" noChangeShapeType="1" noTextEdit="1"/>
              </p:cNvSpPr>
              <p:nvPr/>
            </p:nvSpPr>
            <p:spPr>
              <a:xfrm>
                <a:off x="660400" y="4941570"/>
                <a:ext cx="6051550" cy="645160"/>
              </a:xfrm>
              <a:prstGeom prst="rect">
                <a:avLst/>
              </a:prstGeom>
              <a:blipFill rotWithShape="1">
                <a:blip r:embed="rId3"/>
                <a:stretch>
                  <a:fillRect/>
                </a:stretch>
              </a:blipFill>
            </p:spPr>
            <p:txBody>
              <a:bodyPr/>
              <a:lstStyle/>
              <a:p>
                <a:r>
                  <a:rPr lang="zh-CN" altLang="en-US">
                    <a:noFill/>
                  </a:rPr>
                  <a:t> </a:t>
                </a:r>
              </a:p>
            </p:txBody>
          </p:sp>
        </mc:Fallback>
      </mc:AlternateContent>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11" name="文本框 10"/>
              <p:cNvSpPr txBox="1"/>
              <p:nvPr/>
            </p:nvSpPr>
            <p:spPr>
              <a:xfrm>
                <a:off x="660640" y="1067135"/>
                <a:ext cx="5795360" cy="399415"/>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Q-learning loss (</a:t>
                </a:r>
                <a14:m>
                  <m:oMath xmlns:m="http://schemas.openxmlformats.org/officeDocument/2006/math">
                    <m:sSub>
                      <m:sSubPr>
                        <m:ctrlPr>
                          <a:rPr lang="en-US" altLang="zh-CN" sz="2000" b="1" i="1" dirty="0">
                            <a:solidFill>
                              <a:srgbClr val="0174AB"/>
                            </a:solidFill>
                            <a:latin typeface="Cambria Math" panose="02040503050406030204" pitchFamily="18" charset="0"/>
                            <a:cs typeface="Cambria Math" panose="02040503050406030204" pitchFamily="18" charset="0"/>
                          </a:rPr>
                        </m:ctrlPr>
                      </m:sSubPr>
                      <m:e>
                        <m:r>
                          <a:rPr lang="en-US" altLang="zh-CN" sz="2000" b="1" i="1" dirty="0">
                            <a:solidFill>
                              <a:srgbClr val="0174AB"/>
                            </a:solidFill>
                            <a:latin typeface="Cambria Math" panose="02040503050406030204" pitchFamily="18" charset="0"/>
                            <a:cs typeface="Cambria Math" panose="02040503050406030204" pitchFamily="18" charset="0"/>
                          </a:rPr>
                          <m:t>𝑳</m:t>
                        </m:r>
                      </m:e>
                      <m:sub>
                        <m:r>
                          <a:rPr lang="en-US" altLang="zh-CN" sz="2000" b="1" i="1" dirty="0">
                            <a:solidFill>
                              <a:srgbClr val="0174AB"/>
                            </a:solidFill>
                            <a:latin typeface="Cambria Math" panose="02040503050406030204" pitchFamily="18" charset="0"/>
                            <a:cs typeface="Cambria Math" panose="02040503050406030204" pitchFamily="18" charset="0"/>
                          </a:rPr>
                          <m:t>𝑸𝑳</m:t>
                        </m:r>
                      </m:sub>
                    </m:sSub>
                  </m:oMath>
                </a14:m>
                <a:r>
                  <a:rPr lang="en-US" altLang="zh-CN" sz="2000" b="1" dirty="0">
                    <a:solidFill>
                      <a:srgbClr val="0174AB"/>
                    </a:solidFill>
                    <a:latin typeface="Arial" panose="020B0604020202020204" pitchFamily="34" charset="0"/>
                    <a:cs typeface="Arial" panose="020B0604020202020204" pitchFamily="34" charset="0"/>
                  </a:rPr>
                  <a:t>)</a:t>
                </a:r>
                <a:endParaRPr lang="en-US" altLang="zh-CN" sz="2000" b="1" dirty="0">
                  <a:solidFill>
                    <a:srgbClr val="0174AB"/>
                  </a:solidFill>
                  <a:latin typeface="Arial" panose="020B0604020202020204" pitchFamily="34" charset="0"/>
                  <a:cs typeface="Arial" panose="020B0604020202020204" pitchFamily="34" charset="0"/>
                </a:endParaRPr>
              </a:p>
            </p:txBody>
          </p:sp>
        </mc:Choice>
        <mc:Fallback>
          <p:sp>
            <p:nvSpPr>
              <p:cNvPr id="11" name="文本框 10"/>
              <p:cNvSpPr txBox="1">
                <a:spLocks noRot="1" noChangeAspect="1" noMove="1" noResize="1" noEditPoints="1" noAdjustHandles="1" noChangeArrowheads="1" noChangeShapeType="1" noTextEdit="1"/>
              </p:cNvSpPr>
              <p:nvPr/>
            </p:nvSpPr>
            <p:spPr>
              <a:xfrm>
                <a:off x="660640" y="1067135"/>
                <a:ext cx="5795360" cy="399415"/>
              </a:xfrm>
              <a:prstGeom prst="rect">
                <a:avLst/>
              </a:prstGeom>
              <a:blipFill rotWithShape="1">
                <a:blip r:embed="rId1"/>
                <a:stretch>
                  <a:fillRect l="-4" t="-84" r="10" b="84"/>
                </a:stretch>
              </a:blipFill>
            </p:spPr>
            <p:txBody>
              <a:bodyPr/>
              <a:lstStyle/>
              <a:p>
                <a:r>
                  <a:rPr lang="zh-CN" altLang="en-US">
                    <a:noFill/>
                  </a:rPr>
                  <a:t> </a:t>
                </a:r>
              </a:p>
            </p:txBody>
          </p:sp>
        </mc:Fallback>
      </mc:AlternateContent>
      <p:cxnSp>
        <p:nvCxnSpPr>
          <p:cNvPr id="13" name="直接连接符 12"/>
          <p:cNvCxnSpPr/>
          <p:nvPr/>
        </p:nvCxnSpPr>
        <p:spPr>
          <a:xfrm>
            <a:off x="660640" y="1427180"/>
            <a:ext cx="10043360"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mc:AlternateContent xmlns:mc="http://schemas.openxmlformats.org/markup-compatibility/2006">
        <mc:Choice xmlns:a14="http://schemas.microsoft.com/office/drawing/2010/main" Requires="a14">
          <p:sp>
            <p:nvSpPr>
              <p:cNvPr id="3" name="文本框 2"/>
              <p:cNvSpPr txBox="1"/>
              <p:nvPr/>
            </p:nvSpPr>
            <p:spPr>
              <a:xfrm>
                <a:off x="660640" y="1669450"/>
                <a:ext cx="9899360" cy="706755"/>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Fixing </a:t>
                </a:r>
                <a14:m>
                  <m:oMath xmlns:m="http://schemas.openxmlformats.org/officeDocument/2006/math">
                    <m:r>
                      <a:rPr lang="en-US" altLang="zh-CN" sz="2000" i="1" dirty="0">
                        <a:latin typeface="Cambria Math" panose="02040503050406030204" pitchFamily="18" charset="0"/>
                        <a:cs typeface="Cambria Math" panose="02040503050406030204" pitchFamily="18" charset="0"/>
                      </a:rPr>
                      <m:t>𝑧</m:t>
                    </m:r>
                  </m:oMath>
                </a14:m>
                <a:r>
                  <a:rPr lang="en-US" altLang="zh-CN" sz="2000" dirty="0">
                    <a:latin typeface="Times New Roman" panose="02020603050405020304" pitchFamily="18" charset="0"/>
                    <a:cs typeface="Times New Roman" panose="02020603050405020304" pitchFamily="18" charset="0"/>
                  </a:rPr>
                  <a:t> gives a joint action-value function </a:t>
                </a:r>
                <a14:m>
                  <m:oMath xmlns:m="http://schemas.openxmlformats.org/officeDocument/2006/math">
                    <m:r>
                      <a:rPr lang="en-US" altLang="zh-CN" sz="2000" i="1" dirty="0">
                        <a:latin typeface="Cambria Math" panose="02040503050406030204" pitchFamily="18" charset="0"/>
                        <a:cs typeface="Cambria Math" panose="02040503050406030204" pitchFamily="18" charset="0"/>
                      </a:rPr>
                      <m:t>𝑄</m:t>
                    </m:r>
                    <m:r>
                      <a:rPr lang="en-US" altLang="zh-CN" sz="2000" i="1" dirty="0">
                        <a:latin typeface="Cambria Math" panose="02040503050406030204" pitchFamily="18" charset="0"/>
                        <a:cs typeface="Cambria Math" panose="02040503050406030204" pitchFamily="18" charset="0"/>
                      </a:rPr>
                      <m:t>(</m:t>
                    </m:r>
                    <m:r>
                      <a:rPr lang="en-US" altLang="zh-CN" sz="2000" b="1" dirty="0">
                        <a:latin typeface="Cambria Math" panose="02040503050406030204" pitchFamily="18" charset="0"/>
                        <a:cs typeface="Cambria Math" panose="02040503050406030204" pitchFamily="18" charset="0"/>
                      </a:rPr>
                      <m:t>𝐮</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𝑠</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𝑧</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𝜙</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𝜂</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𝜓</m:t>
                    </m:r>
                    <m:r>
                      <a:rPr lang="en-US" altLang="zh-CN" sz="2000" i="1" dirty="0">
                        <a:latin typeface="Cambria Math" panose="02040503050406030204" pitchFamily="18" charset="0"/>
                        <a:cs typeface="Cambria Math" panose="02040503050406030204" pitchFamily="18" charset="0"/>
                      </a:rPr>
                      <m:t>)</m:t>
                    </m:r>
                  </m:oMath>
                </a14:m>
                <a:r>
                  <a:rPr lang="en-US" altLang="zh-CN" sz="2000" dirty="0">
                    <a:latin typeface="Times New Roman" panose="02020603050405020304" pitchFamily="18" charset="0"/>
                    <a:cs typeface="Times New Roman" panose="02020603050405020304" pitchFamily="18" charset="0"/>
                  </a:rPr>
                  <a:t> which implicitly defines a greedy deterministic policy </a:t>
                </a:r>
                <a14:m>
                  <m:oMath xmlns:m="http://schemas.openxmlformats.org/officeDocument/2006/math">
                    <m:sSub>
                      <m:sSubPr>
                        <m:ctrlPr>
                          <a:rPr lang="en-US" altLang="zh-CN" sz="2000" i="1" dirty="0">
                            <a:latin typeface="Cambria Math" panose="02040503050406030204" pitchFamily="18" charset="0"/>
                            <a:cs typeface="Cambria Math" panose="02040503050406030204" pitchFamily="18" charset="0"/>
                          </a:rPr>
                        </m:ctrlPr>
                      </m:sSubPr>
                      <m:e>
                        <m:r>
                          <a:rPr lang="en-US" altLang="zh-CN" sz="2000" i="1" dirty="0">
                            <a:latin typeface="Cambria Math" panose="02040503050406030204" pitchFamily="18" charset="0"/>
                            <a:cs typeface="Cambria Math" panose="02040503050406030204" pitchFamily="18" charset="0"/>
                          </a:rPr>
                          <m:t>𝜋</m:t>
                        </m:r>
                      </m:e>
                      <m:sub>
                        <m:r>
                          <a:rPr lang="en-US" altLang="zh-CN" sz="2000" i="1" dirty="0">
                            <a:latin typeface="Cambria Math" panose="02040503050406030204" pitchFamily="18" charset="0"/>
                            <a:cs typeface="Cambria Math" panose="02040503050406030204" pitchFamily="18" charset="0"/>
                          </a:rPr>
                          <m:t>𝐴</m:t>
                        </m:r>
                      </m:sub>
                    </m:sSub>
                    <m:r>
                      <a:rPr lang="en-US" altLang="zh-CN" sz="2000" i="1" dirty="0">
                        <a:latin typeface="Cambria Math" panose="02040503050406030204" pitchFamily="18" charset="0"/>
                        <a:cs typeface="Cambria Math" panose="02040503050406030204" pitchFamily="18" charset="0"/>
                      </a:rPr>
                      <m:t>(</m:t>
                    </m:r>
                    <m:r>
                      <a:rPr lang="en-US" altLang="zh-CN" sz="2000" b="1" dirty="0">
                        <a:latin typeface="Cambria Math" panose="02040503050406030204" pitchFamily="18" charset="0"/>
                        <a:cs typeface="Cambria Math" panose="02040503050406030204" pitchFamily="18" charset="0"/>
                      </a:rPr>
                      <m:t>𝐮</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𝑠</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𝑧</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𝜙</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𝜂</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𝜓</m:t>
                    </m:r>
                    <m:r>
                      <a:rPr lang="en-US" altLang="zh-CN" sz="2000" i="1" dirty="0">
                        <a:latin typeface="Cambria Math" panose="02040503050406030204" pitchFamily="18" charset="0"/>
                        <a:cs typeface="Cambria Math" panose="02040503050406030204" pitchFamily="18" charset="0"/>
                      </a:rPr>
                      <m:t>)</m:t>
                    </m:r>
                  </m:oMath>
                </a14:m>
                <a:endParaRPr lang="en-US" altLang="zh-CN" sz="2000" dirty="0">
                  <a:latin typeface="Times New Roman" panose="02020603050405020304" pitchFamily="18" charset="0"/>
                  <a:cs typeface="Times New Roman" panose="02020603050405020304" pitchFamily="18"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660640" y="1669450"/>
                <a:ext cx="9899360" cy="706755"/>
              </a:xfrm>
              <a:prstGeom prst="rect">
                <a:avLst/>
              </a:prstGeom>
              <a:blipFill rotWithShape="1">
                <a:blip r:embed="rId2"/>
                <a:stretch>
                  <a:fillRect l="-2" t="-5" r="6" b="5"/>
                </a:stretch>
              </a:blipFill>
            </p:spPr>
            <p:txBody>
              <a:bodyPr/>
              <a:lstStyle/>
              <a:p>
                <a:r>
                  <a:rPr lang="zh-CN" altLang="en-US">
                    <a:noFill/>
                  </a:rPr>
                  <a:t> </a:t>
                </a:r>
              </a:p>
            </p:txBody>
          </p:sp>
        </mc:Fallback>
      </mc:AlternateContent>
      <p:pic>
        <p:nvPicPr>
          <p:cNvPr id="7" name="图片 6"/>
          <p:cNvPicPr>
            <a:picLocks noChangeAspect="1"/>
          </p:cNvPicPr>
          <p:nvPr/>
        </p:nvPicPr>
        <p:blipFill>
          <a:blip r:embed="rId3"/>
          <a:stretch>
            <a:fillRect/>
          </a:stretch>
        </p:blipFill>
        <p:spPr>
          <a:xfrm>
            <a:off x="2136140" y="2605405"/>
            <a:ext cx="8149590" cy="584200"/>
          </a:xfrm>
          <a:prstGeom prst="rect">
            <a:avLst/>
          </a:prstGeom>
        </p:spPr>
      </p:pic>
      <p:sp>
        <p:nvSpPr>
          <p:cNvPr id="9" name="文本框 8"/>
          <p:cNvSpPr txBox="1"/>
          <p:nvPr/>
        </p:nvSpPr>
        <p:spPr>
          <a:xfrm>
            <a:off x="10488295" y="2618105"/>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0" name="文本框 9"/>
              <p:cNvSpPr txBox="1"/>
              <p:nvPr/>
            </p:nvSpPr>
            <p:spPr>
              <a:xfrm>
                <a:off x="715645" y="3418840"/>
                <a:ext cx="6183630" cy="398780"/>
              </a:xfrm>
              <a:prstGeom prst="rect">
                <a:avLst/>
              </a:prstGeom>
              <a:noFill/>
            </p:spPr>
            <p:txBody>
              <a:bodyPr wrap="square" rtlCol="0" anchor="t">
                <a:spAutoFit/>
              </a:bodyPr>
              <a:p>
                <a:r>
                  <a:rPr lang="en-US" altLang="zh-CN" sz="2000" b="1" dirty="0">
                    <a:solidFill>
                      <a:srgbClr val="0174AB"/>
                    </a:solidFill>
                    <a:latin typeface="Arial" panose="020B0604020202020204" pitchFamily="34" charset="0"/>
                    <a:cs typeface="Arial" panose="020B0604020202020204" pitchFamily="34" charset="0"/>
                  </a:rPr>
                  <a:t>Hierarchical policy objective (</a:t>
                </a:r>
                <a14:m>
                  <m:oMath xmlns:m="http://schemas.openxmlformats.org/officeDocument/2006/math">
                    <m:sSub>
                      <m:sSubPr>
                        <m:ctrlPr>
                          <a:rPr lang="en-US" altLang="zh-CN" sz="2000" b="1" i="1" dirty="0">
                            <a:solidFill>
                              <a:srgbClr val="0174AB"/>
                            </a:solidFill>
                            <a:latin typeface="Cambria Math" panose="02040503050406030204" pitchFamily="18" charset="0"/>
                            <a:cs typeface="Cambria Math" panose="02040503050406030204" pitchFamily="18" charset="0"/>
                          </a:rPr>
                        </m:ctrlPr>
                      </m:sSubPr>
                      <m:e>
                        <m:r>
                          <a:rPr lang="en-US" altLang="zh-CN" sz="2000" b="1" i="1" dirty="0">
                            <a:solidFill>
                              <a:srgbClr val="0174AB"/>
                            </a:solidFill>
                            <a:latin typeface="Cambria Math" panose="02040503050406030204" pitchFamily="18" charset="0"/>
                            <a:cs typeface="Cambria Math" panose="02040503050406030204" pitchFamily="18" charset="0"/>
                          </a:rPr>
                          <m:t>𝑱</m:t>
                        </m:r>
                      </m:e>
                      <m:sub>
                        <m:r>
                          <a:rPr lang="en-US" altLang="zh-CN" sz="2000" b="1" i="1" dirty="0">
                            <a:solidFill>
                              <a:srgbClr val="0174AB"/>
                            </a:solidFill>
                            <a:latin typeface="Cambria Math" panose="02040503050406030204" pitchFamily="18" charset="0"/>
                            <a:cs typeface="Cambria Math" panose="02040503050406030204" pitchFamily="18" charset="0"/>
                          </a:rPr>
                          <m:t>𝑹𝑳</m:t>
                        </m:r>
                      </m:sub>
                    </m:sSub>
                  </m:oMath>
                </a14:m>
                <a:r>
                  <a:rPr lang="en-US" altLang="zh-CN" sz="2000" b="1" dirty="0">
                    <a:solidFill>
                      <a:srgbClr val="0174AB"/>
                    </a:solidFill>
                    <a:latin typeface="Arial" panose="020B0604020202020204" pitchFamily="34" charset="0"/>
                    <a:cs typeface="Arial" panose="020B0604020202020204" pitchFamily="34" charset="0"/>
                  </a:rPr>
                  <a:t>)</a:t>
                </a:r>
                <a:endParaRPr lang="en-US" altLang="zh-CN" sz="2000" b="1" dirty="0">
                  <a:solidFill>
                    <a:srgbClr val="0174AB"/>
                  </a:solidFill>
                  <a:latin typeface="Arial" panose="020B0604020202020204" pitchFamily="34" charset="0"/>
                  <a:cs typeface="Arial" panose="020B0604020202020204" pitchFamily="34" charset="0"/>
                </a:endParaRPr>
              </a:p>
            </p:txBody>
          </p:sp>
        </mc:Choice>
        <mc:Fallback>
          <p:sp>
            <p:nvSpPr>
              <p:cNvPr id="10" name="文本框 9"/>
              <p:cNvSpPr txBox="1">
                <a:spLocks noRot="1" noChangeAspect="1" noMove="1" noResize="1" noEditPoints="1" noAdjustHandles="1" noChangeArrowheads="1" noChangeShapeType="1" noTextEdit="1"/>
              </p:cNvSpPr>
              <p:nvPr/>
            </p:nvSpPr>
            <p:spPr>
              <a:xfrm>
                <a:off x="715645" y="3418840"/>
                <a:ext cx="6183630" cy="398780"/>
              </a:xfrm>
              <a:prstGeom prst="rect">
                <a:avLst/>
              </a:prstGeom>
              <a:blipFill rotWithShape="1">
                <a:blip r:embed="rId4"/>
                <a:stretch>
                  <a:fillRect/>
                </a:stretch>
              </a:blipFill>
            </p:spPr>
            <p:txBody>
              <a:bodyPr/>
              <a:lstStyle/>
              <a:p>
                <a:r>
                  <a:rPr lang="zh-CN" altLang="en-US">
                    <a:noFill/>
                  </a:rPr>
                  <a:t> </a:t>
                </a:r>
              </a:p>
            </p:txBody>
          </p:sp>
        </mc:Fallback>
      </mc:AlternateContent>
      <p:cxnSp>
        <p:nvCxnSpPr>
          <p:cNvPr id="15" name="直接连接符 14"/>
          <p:cNvCxnSpPr/>
          <p:nvPr/>
        </p:nvCxnSpPr>
        <p:spPr>
          <a:xfrm>
            <a:off x="715885" y="3778585"/>
            <a:ext cx="10043360"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mc:AlternateContent xmlns:mc="http://schemas.openxmlformats.org/markup-compatibility/2006">
        <mc:Choice xmlns:a14="http://schemas.microsoft.com/office/drawing/2010/main" Requires="a14">
          <p:sp>
            <p:nvSpPr>
              <p:cNvPr id="16" name="文本框 15"/>
              <p:cNvSpPr txBox="1"/>
              <p:nvPr/>
            </p:nvSpPr>
            <p:spPr>
              <a:xfrm>
                <a:off x="644130" y="3877345"/>
                <a:ext cx="9899360" cy="730885"/>
              </a:xfrm>
              <a:prstGeom prst="rect">
                <a:avLst/>
              </a:prstGeom>
              <a:noFill/>
            </p:spPr>
            <p:txBody>
              <a:bodyPr wrap="square" rtlCol="0">
                <a:spAutoFit/>
              </a:bodyPr>
              <a:p>
                <a:r>
                  <a:rPr lang="en-US" altLang="zh-CN" sz="2000" dirty="0">
                    <a:latin typeface="Times New Roman" panose="02020603050405020304" pitchFamily="18" charset="0"/>
                    <a:cs typeface="Times New Roman" panose="02020603050405020304" pitchFamily="18" charset="0"/>
                  </a:rPr>
                  <a:t>Fixing </a:t>
                </a:r>
                <a14:m>
                  <m:oMath xmlns:m="http://schemas.openxmlformats.org/officeDocument/2006/math">
                    <m:r>
                      <a:rPr lang="en-US" altLang="zh-CN" sz="2000" i="1" dirty="0">
                        <a:latin typeface="Cambria Math" panose="02040503050406030204" pitchFamily="18" charset="0"/>
                        <a:cs typeface="Cambria Math" panose="02040503050406030204" pitchFamily="18" charset="0"/>
                      </a:rPr>
                      <m:t>𝜙</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𝜂</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𝜓</m:t>
                    </m:r>
                  </m:oMath>
                </a14:m>
                <a:r>
                  <a:rPr lang="en-US" altLang="zh-CN" sz="2000" dirty="0">
                    <a:latin typeface="Times New Roman" panose="02020603050405020304" pitchFamily="18" charset="0"/>
                    <a:cs typeface="Times New Roman" panose="02020603050405020304" pitchFamily="18" charset="0"/>
                  </a:rPr>
                  <a:t>, the hierarchical policy over </a:t>
                </a:r>
                <a14:m>
                  <m:oMath xmlns:m="http://schemas.openxmlformats.org/officeDocument/2006/math">
                    <m:sSub>
                      <m:sSubPr>
                        <m:ctrlPr>
                          <a:rPr lang="en-US" altLang="zh-CN" sz="2000" i="1" dirty="0">
                            <a:latin typeface="Cambria Math" panose="02040503050406030204" pitchFamily="18" charset="0"/>
                            <a:cs typeface="Cambria Math" panose="02040503050406030204" pitchFamily="18" charset="0"/>
                          </a:rPr>
                        </m:ctrlPr>
                      </m:sSubPr>
                      <m:e>
                        <m:r>
                          <a:rPr lang="en-US" altLang="zh-CN" sz="2000" i="1" dirty="0">
                            <a:latin typeface="Cambria Math" panose="02040503050406030204" pitchFamily="18" charset="0"/>
                            <a:cs typeface="Cambria Math" panose="02040503050406030204" pitchFamily="18" charset="0"/>
                          </a:rPr>
                          <m:t>𝑔</m:t>
                        </m:r>
                      </m:e>
                      <m:sub>
                        <m:r>
                          <a:rPr lang="en-US" altLang="zh-CN" sz="2000" i="1" dirty="0">
                            <a:latin typeface="Cambria Math" panose="02040503050406030204" pitchFamily="18" charset="0"/>
                            <a:cs typeface="Cambria Math" panose="02040503050406030204" pitchFamily="18" charset="0"/>
                          </a:rPr>
                          <m:t>𝜃</m:t>
                        </m:r>
                      </m:sub>
                    </m:sSub>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𝑥</m:t>
                    </m:r>
                    <m:r>
                      <a:rPr lang="en-US" altLang="zh-CN" sz="2000" i="1" dirty="0">
                        <a:latin typeface="Cambria Math" panose="02040503050406030204" pitchFamily="18" charset="0"/>
                        <a:cs typeface="Cambria Math" panose="02040503050406030204" pitchFamily="18" charset="0"/>
                      </a:rPr>
                      <m:t>,</m:t>
                    </m:r>
                    <m:sSub>
                      <m:sSubPr>
                        <m:ctrlPr>
                          <a:rPr lang="en-US" altLang="zh-CN" sz="2000" i="1" dirty="0">
                            <a:latin typeface="Cambria Math" panose="02040503050406030204" pitchFamily="18" charset="0"/>
                            <a:cs typeface="Cambria Math" panose="02040503050406030204" pitchFamily="18" charset="0"/>
                          </a:rPr>
                        </m:ctrlPr>
                      </m:sSubPr>
                      <m:e>
                        <m:r>
                          <a:rPr lang="en-US" altLang="zh-CN" sz="2000" i="1" dirty="0">
                            <a:latin typeface="Cambria Math" panose="02040503050406030204" pitchFamily="18" charset="0"/>
                            <a:cs typeface="Cambria Math" panose="02040503050406030204" pitchFamily="18" charset="0"/>
                          </a:rPr>
                          <m:t>𝑠</m:t>
                        </m:r>
                      </m:e>
                      <m:sub>
                        <m:r>
                          <a:rPr lang="en-US" altLang="zh-CN" sz="2000" i="1" dirty="0">
                            <a:latin typeface="Cambria Math" panose="02040503050406030204" pitchFamily="18" charset="0"/>
                            <a:cs typeface="Cambria Math" panose="02040503050406030204" pitchFamily="18" charset="0"/>
                          </a:rPr>
                          <m:t>0</m:t>
                        </m:r>
                      </m:sub>
                    </m:sSub>
                    <m:r>
                      <a:rPr lang="en-US" altLang="zh-CN" sz="2000" i="1" dirty="0">
                        <a:latin typeface="Cambria Math" panose="02040503050406030204" pitchFamily="18" charset="0"/>
                        <a:cs typeface="Cambria Math" panose="02040503050406030204" pitchFamily="18" charset="0"/>
                      </a:rPr>
                      <m:t>)</m:t>
                    </m:r>
                  </m:oMath>
                </a14:m>
                <a:r>
                  <a:rPr lang="en-US" altLang="zh-CN" sz="2000" dirty="0">
                    <a:latin typeface="Times New Roman" panose="02020603050405020304" pitchFamily="18" charset="0"/>
                    <a:cs typeface="Times New Roman" panose="02020603050405020304" pitchFamily="18" charset="0"/>
                  </a:rPr>
                  <a:t> is trained on the cumulative trajectory reward </a:t>
                </a:r>
                <a14:m>
                  <m:oMath xmlns:m="http://schemas.openxmlformats.org/officeDocument/2006/math">
                    <m:r>
                      <a:rPr lang="en-US" altLang="zh-CN" sz="2000" i="1" dirty="0">
                        <a:latin typeface="Cambria Math" panose="02040503050406030204" pitchFamily="18" charset="0"/>
                        <a:cs typeface="Cambria Math" panose="02040503050406030204" pitchFamily="18" charset="0"/>
                      </a:rPr>
                      <m:t>𝑅</m:t>
                    </m:r>
                    <m:r>
                      <a:rPr lang="en-US" altLang="zh-CN" sz="2000" i="1" dirty="0">
                        <a:latin typeface="Cambria Math" panose="02040503050406030204" pitchFamily="18" charset="0"/>
                        <a:cs typeface="Cambria Math" panose="02040503050406030204" pitchFamily="18" charset="0"/>
                      </a:rPr>
                      <m:t>(</m:t>
                    </m:r>
                    <m:r>
                      <a:rPr lang="en-US" altLang="zh-CN" sz="2000" b="1" i="1" dirty="0">
                        <a:latin typeface="Cambria Math" panose="02040503050406030204" pitchFamily="18" charset="0"/>
                        <a:cs typeface="Cambria Math" panose="02040503050406030204" pitchFamily="18" charset="0"/>
                      </a:rPr>
                      <m:t>𝝉</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𝑧</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𝜙</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𝜂</m:t>
                    </m:r>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𝜓</m:t>
                    </m:r>
                    <m:r>
                      <a:rPr lang="en-US" altLang="zh-CN" sz="2000" i="1" dirty="0">
                        <a:latin typeface="Cambria Math" panose="02040503050406030204" pitchFamily="18" charset="0"/>
                        <a:cs typeface="Cambria Math" panose="02040503050406030204" pitchFamily="18" charset="0"/>
                      </a:rPr>
                      <m:t>)=</m:t>
                    </m:r>
                    <m:nary>
                      <m:naryPr>
                        <m:chr m:val="∑"/>
                        <m:limLoc m:val="subSup"/>
                        <m:supHide m:val="on"/>
                        <m:ctrlPr>
                          <a:rPr lang="en-US" altLang="zh-CN" sz="2000" i="1" dirty="0">
                            <a:latin typeface="Cambria Math" panose="02040503050406030204" pitchFamily="18" charset="0"/>
                            <a:cs typeface="Cambria Math" panose="02040503050406030204" pitchFamily="18" charset="0"/>
                          </a:rPr>
                        </m:ctrlPr>
                      </m:naryPr>
                      <m:sub>
                        <m:r>
                          <a:rPr lang="en-US" altLang="zh-CN" sz="2000" i="1" dirty="0">
                            <a:latin typeface="Cambria Math" panose="02040503050406030204" pitchFamily="18" charset="0"/>
                            <a:cs typeface="Cambria Math" panose="02040503050406030204" pitchFamily="18" charset="0"/>
                          </a:rPr>
                          <m:t>𝑡</m:t>
                        </m:r>
                      </m:sub>
                      <m:sup/>
                      <m:e>
                        <m:sSub>
                          <m:sSubPr>
                            <m:ctrlPr>
                              <a:rPr lang="en-US" altLang="zh-CN" sz="2000" i="1" dirty="0">
                                <a:latin typeface="Cambria Math" panose="02040503050406030204" pitchFamily="18" charset="0"/>
                                <a:cs typeface="Cambria Math" panose="02040503050406030204" pitchFamily="18" charset="0"/>
                              </a:rPr>
                            </m:ctrlPr>
                          </m:sSubPr>
                          <m:e>
                            <m:r>
                              <a:rPr lang="en-US" altLang="zh-CN" sz="2000" i="1" dirty="0">
                                <a:latin typeface="Cambria Math" panose="02040503050406030204" pitchFamily="18" charset="0"/>
                                <a:cs typeface="Cambria Math" panose="02040503050406030204" pitchFamily="18" charset="0"/>
                              </a:rPr>
                              <m:t>𝑟</m:t>
                            </m:r>
                          </m:e>
                          <m:sub>
                            <m:r>
                              <a:rPr lang="en-US" altLang="zh-CN" sz="2000" i="1" dirty="0">
                                <a:latin typeface="Cambria Math" panose="02040503050406030204" pitchFamily="18" charset="0"/>
                                <a:cs typeface="Cambria Math" panose="02040503050406030204" pitchFamily="18" charset="0"/>
                              </a:rPr>
                              <m:t>𝑡</m:t>
                            </m:r>
                          </m:sub>
                        </m:sSub>
                      </m:e>
                    </m:nary>
                  </m:oMath>
                </a14:m>
                <a:r>
                  <a:rPr lang="en-US" altLang="zh-CN" sz="2000" dirty="0">
                    <a:latin typeface="Times New Roman" panose="02020603050405020304" pitchFamily="18" charset="0"/>
                    <a:cs typeface="Times New Roman" panose="02020603050405020304" pitchFamily="18" charset="0"/>
                  </a:rPr>
                  <a:t> where </a:t>
                </a:r>
                <a14:m>
                  <m:oMath xmlns:m="http://schemas.openxmlformats.org/officeDocument/2006/math">
                    <m:r>
                      <a:rPr lang="en-US" altLang="zh-CN" sz="2000" b="1" i="1" dirty="0">
                        <a:latin typeface="Cambria Math" panose="02040503050406030204" pitchFamily="18" charset="0"/>
                        <a:cs typeface="Cambria Math" panose="02040503050406030204" pitchFamily="18" charset="0"/>
                      </a:rPr>
                      <m:t>𝝉</m:t>
                    </m:r>
                  </m:oMath>
                </a14:m>
                <a:r>
                  <a:rPr lang="en-US" altLang="zh-CN" sz="2000" dirty="0">
                    <a:latin typeface="Times New Roman" panose="02020603050405020304" pitchFamily="18" charset="0"/>
                    <a:cs typeface="Times New Roman" panose="02020603050405020304" pitchFamily="18" charset="0"/>
                  </a:rPr>
                  <a:t> is the joint trajectory.</a:t>
                </a:r>
                <a:endParaRPr lang="en-US" altLang="zh-CN" sz="2000" dirty="0">
                  <a:latin typeface="Times New Roman" panose="02020603050405020304" pitchFamily="18" charset="0"/>
                  <a:cs typeface="Times New Roman" panose="02020603050405020304" pitchFamily="18" charset="0"/>
                </a:endParaRPr>
              </a:p>
            </p:txBody>
          </p:sp>
        </mc:Choice>
        <mc:Fallback>
          <p:sp>
            <p:nvSpPr>
              <p:cNvPr id="16" name="文本框 15"/>
              <p:cNvSpPr txBox="1">
                <a:spLocks noRot="1" noChangeAspect="1" noMove="1" noResize="1" noEditPoints="1" noAdjustHandles="1" noChangeArrowheads="1" noChangeShapeType="1" noTextEdit="1"/>
              </p:cNvSpPr>
              <p:nvPr/>
            </p:nvSpPr>
            <p:spPr>
              <a:xfrm>
                <a:off x="644130" y="3877345"/>
                <a:ext cx="9899360" cy="730885"/>
              </a:xfrm>
              <a:prstGeom prst="rect">
                <a:avLst/>
              </a:prstGeom>
              <a:blipFill rotWithShape="1">
                <a:blip r:embed="rId5"/>
                <a:stretch>
                  <a:fillRect l="-2" t="-5" r="6" b="5"/>
                </a:stretch>
              </a:blipFill>
            </p:spPr>
            <p:txBody>
              <a:bodyPr/>
              <a:lstStyle/>
              <a:p>
                <a:r>
                  <a:rPr lang="zh-CN" altLang="en-US">
                    <a:noFill/>
                  </a:rPr>
                  <a:t> </a:t>
                </a:r>
              </a:p>
            </p:txBody>
          </p:sp>
        </mc:Fallback>
      </mc:AlternateContent>
      <p:pic>
        <p:nvPicPr>
          <p:cNvPr id="17" name="图片 16"/>
          <p:cNvPicPr>
            <a:picLocks noChangeAspect="1"/>
          </p:cNvPicPr>
          <p:nvPr/>
        </p:nvPicPr>
        <p:blipFill>
          <a:blip r:embed="rId6"/>
          <a:stretch>
            <a:fillRect/>
          </a:stretch>
        </p:blipFill>
        <p:spPr>
          <a:xfrm>
            <a:off x="3986530" y="4725035"/>
            <a:ext cx="4367530" cy="634365"/>
          </a:xfrm>
          <a:prstGeom prst="rect">
            <a:avLst/>
          </a:prstGeom>
        </p:spPr>
      </p:pic>
      <p:sp>
        <p:nvSpPr>
          <p:cNvPr id="18" name="文本框 17"/>
          <p:cNvSpPr txBox="1"/>
          <p:nvPr/>
        </p:nvSpPr>
        <p:spPr>
          <a:xfrm>
            <a:off x="10488295" y="4884420"/>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(2)</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11" name="文本框 10"/>
              <p:cNvSpPr txBox="1"/>
              <p:nvPr/>
            </p:nvSpPr>
            <p:spPr>
              <a:xfrm>
                <a:off x="660640" y="1067135"/>
                <a:ext cx="6947360" cy="398780"/>
              </a:xfrm>
              <a:prstGeom prst="rect">
                <a:avLst/>
              </a:prstGeom>
              <a:noFill/>
            </p:spPr>
            <p:txBody>
              <a:bodyPr wrap="square" rtlCol="0" anchor="t">
                <a:spAutoFit/>
              </a:bodyPr>
              <a:lstStyle/>
              <a:p>
                <a:r>
                  <a:rPr altLang="zh-CN" sz="2000" b="1" dirty="0">
                    <a:solidFill>
                      <a:srgbClr val="0174AB"/>
                    </a:solidFill>
                    <a:latin typeface="Arial" panose="020B0604020202020204" pitchFamily="34" charset="0"/>
                    <a:cs typeface="Arial" panose="020B0604020202020204" pitchFamily="34" charset="0"/>
                  </a:rPr>
                  <a:t>MI objective</a:t>
                </a:r>
                <a:r>
                  <a:rPr lang="en-US" sz="2000" b="1" dirty="0">
                    <a:solidFill>
                      <a:srgbClr val="0174AB"/>
                    </a:solidFill>
                    <a:latin typeface="Arial" panose="020B0604020202020204" pitchFamily="34" charset="0"/>
                    <a:cs typeface="Arial" panose="020B0604020202020204" pitchFamily="34" charset="0"/>
                  </a:rPr>
                  <a:t> (</a:t>
                </a:r>
                <a14:m>
                  <m:oMath xmlns:m="http://schemas.openxmlformats.org/officeDocument/2006/math">
                    <m:sSub>
                      <m:sSubPr>
                        <m:ctrlPr>
                          <a:rPr lang="en-US" sz="2000" b="1" i="1" dirty="0">
                            <a:solidFill>
                              <a:srgbClr val="0174AB"/>
                            </a:solidFill>
                            <a:latin typeface="Cambria Math" panose="02040503050406030204" pitchFamily="18" charset="0"/>
                            <a:cs typeface="Cambria Math" panose="02040503050406030204" pitchFamily="18" charset="0"/>
                          </a:rPr>
                        </m:ctrlPr>
                      </m:sSubPr>
                      <m:e>
                        <m:r>
                          <a:rPr lang="en-US" sz="2000" b="1" i="1" dirty="0">
                            <a:solidFill>
                              <a:srgbClr val="0174AB"/>
                            </a:solidFill>
                            <a:latin typeface="Cambria Math" panose="02040503050406030204" pitchFamily="18" charset="0"/>
                            <a:cs typeface="Cambria Math" panose="02040503050406030204" pitchFamily="18" charset="0"/>
                          </a:rPr>
                          <m:t>𝑱</m:t>
                        </m:r>
                      </m:e>
                      <m:sub>
                        <m:r>
                          <a:rPr lang="en-US" sz="2000" b="1" i="1" dirty="0">
                            <a:solidFill>
                              <a:srgbClr val="0174AB"/>
                            </a:solidFill>
                            <a:latin typeface="Cambria Math" panose="02040503050406030204" pitchFamily="18" charset="0"/>
                            <a:cs typeface="Cambria Math" panose="02040503050406030204" pitchFamily="18" charset="0"/>
                          </a:rPr>
                          <m:t>𝑽</m:t>
                        </m:r>
                      </m:sub>
                    </m:sSub>
                  </m:oMath>
                </a14:m>
                <a:r>
                  <a:rPr lang="en-US" sz="2000" b="1" dirty="0">
                    <a:solidFill>
                      <a:srgbClr val="0174AB"/>
                    </a:solidFill>
                    <a:latin typeface="Arial" panose="020B0604020202020204" pitchFamily="34" charset="0"/>
                    <a:cs typeface="Arial" panose="020B0604020202020204" pitchFamily="34" charset="0"/>
                  </a:rPr>
                  <a:t>)</a:t>
                </a:r>
                <a:r>
                  <a:rPr lang="zh-CN" altLang="en-US" sz="2000" b="1" dirty="0">
                    <a:solidFill>
                      <a:srgbClr val="0174AB"/>
                    </a:solidFill>
                    <a:latin typeface="Arial" panose="020B0604020202020204" pitchFamily="34" charset="0"/>
                    <a:cs typeface="Arial" panose="020B0604020202020204" pitchFamily="34" charset="0"/>
                  </a:rPr>
                  <a:t> </a:t>
                </a:r>
                <a:endParaRPr lang="zh-CN" altLang="en-US" sz="2000" b="1" dirty="0">
                  <a:solidFill>
                    <a:srgbClr val="0174AB"/>
                  </a:solidFill>
                  <a:latin typeface="Arial" panose="020B0604020202020204" pitchFamily="34" charset="0"/>
                  <a:cs typeface="Arial" panose="020B0604020202020204" pitchFamily="34" charset="0"/>
                </a:endParaRPr>
              </a:p>
            </p:txBody>
          </p:sp>
        </mc:Choice>
        <mc:Fallback>
          <p:sp>
            <p:nvSpPr>
              <p:cNvPr id="11" name="文本框 10"/>
              <p:cNvSpPr txBox="1">
                <a:spLocks noRot="1" noChangeAspect="1" noMove="1" noResize="1" noEditPoints="1" noAdjustHandles="1" noChangeArrowheads="1" noChangeShapeType="1" noTextEdit="1"/>
              </p:cNvSpPr>
              <p:nvPr/>
            </p:nvSpPr>
            <p:spPr>
              <a:xfrm>
                <a:off x="660640" y="1067135"/>
                <a:ext cx="6947360" cy="398780"/>
              </a:xfrm>
              <a:prstGeom prst="rect">
                <a:avLst/>
              </a:prstGeom>
              <a:blipFill rotWithShape="1">
                <a:blip r:embed="rId1"/>
                <a:stretch>
                  <a:fillRect l="-3" t="-84" r="1" b="84"/>
                </a:stretch>
              </a:blipFill>
            </p:spPr>
            <p:txBody>
              <a:bodyPr/>
              <a:lstStyle/>
              <a:p>
                <a:r>
                  <a:rPr lang="zh-CN" altLang="en-US">
                    <a:noFill/>
                  </a:rPr>
                  <a:t> </a:t>
                </a:r>
              </a:p>
            </p:txBody>
          </p:sp>
        </mc:Fallback>
      </mc:AlternateContent>
      <p:cxnSp>
        <p:nvCxnSpPr>
          <p:cNvPr id="13" name="直接连接符 12"/>
          <p:cNvCxnSpPr/>
          <p:nvPr/>
        </p:nvCxnSpPr>
        <p:spPr>
          <a:xfrm>
            <a:off x="660640" y="1427180"/>
            <a:ext cx="10043360"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pic>
        <p:nvPicPr>
          <p:cNvPr id="2" name="图片 1"/>
          <p:cNvPicPr>
            <a:picLocks noChangeAspect="1"/>
          </p:cNvPicPr>
          <p:nvPr/>
        </p:nvPicPr>
        <p:blipFill>
          <a:blip r:embed="rId2"/>
          <a:stretch>
            <a:fillRect/>
          </a:stretch>
        </p:blipFill>
        <p:spPr>
          <a:xfrm>
            <a:off x="2797175" y="2779395"/>
            <a:ext cx="5770245" cy="425450"/>
          </a:xfrm>
          <a:prstGeom prst="rect">
            <a:avLst/>
          </a:prstGeom>
        </p:spPr>
      </p:pic>
      <p:sp>
        <p:nvSpPr>
          <p:cNvPr id="18" name="文本框 17"/>
          <p:cNvSpPr txBox="1"/>
          <p:nvPr/>
        </p:nvSpPr>
        <p:spPr>
          <a:xfrm>
            <a:off x="10271760" y="2779395"/>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(3)</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文本框 2"/>
              <p:cNvSpPr txBox="1"/>
              <p:nvPr/>
            </p:nvSpPr>
            <p:spPr>
              <a:xfrm>
                <a:off x="660640" y="1669450"/>
                <a:ext cx="9899360" cy="1014730"/>
              </a:xfrm>
              <a:prstGeom prst="rect">
                <a:avLst/>
              </a:prstGeom>
              <a:noFill/>
            </p:spPr>
            <p:txBody>
              <a:bodyPr wrap="square" rtlCol="0">
                <a:spAutoFit/>
              </a:bodyPr>
              <a:p>
                <a:r>
                  <a:rPr lang="en-US" altLang="zh-CN" sz="2000" dirty="0">
                    <a:latin typeface="Times New Roman" panose="02020603050405020304" pitchFamily="18" charset="0"/>
                    <a:cs typeface="Times New Roman" panose="02020603050405020304" pitchFamily="18" charset="0"/>
                  </a:rPr>
                  <a:t>Intuitively, the MI objective encourages visitation of diverse trajectories </a:t>
                </a:r>
                <a14:m>
                  <m:oMath xmlns:m="http://schemas.openxmlformats.org/officeDocument/2006/math">
                    <m:r>
                      <a:rPr lang="en-US" altLang="zh-CN" sz="2000" b="1" i="1" dirty="0">
                        <a:latin typeface="Cambria Math" panose="02040503050406030204" pitchFamily="18" charset="0"/>
                        <a:cs typeface="Cambria Math" panose="02040503050406030204" pitchFamily="18" charset="0"/>
                      </a:rPr>
                      <m:t>𝝉</m:t>
                    </m:r>
                  </m:oMath>
                </a14:m>
                <a:r>
                  <a:rPr lang="en-US" altLang="zh-CN" sz="2000" dirty="0">
                    <a:latin typeface="Times New Roman" panose="02020603050405020304" pitchFamily="18" charset="0"/>
                    <a:cs typeface="Times New Roman" panose="02020603050405020304" pitchFamily="18" charset="0"/>
                  </a:rPr>
                  <a:t> while at the same time making them identifiable given </a:t>
                </a:r>
                <a:r>
                  <a:rPr lang="en-US" altLang="zh-CN" sz="2000" i="1" dirty="0">
                    <a:latin typeface="Times New Roman" panose="02020603050405020304" pitchFamily="18" charset="0"/>
                    <a:cs typeface="Times New Roman" panose="02020603050405020304" pitchFamily="18" charset="0"/>
                  </a:rPr>
                  <a:t>z</a:t>
                </a:r>
                <a:r>
                  <a:rPr lang="en-US" altLang="zh-CN" sz="2000" dirty="0">
                    <a:latin typeface="Times New Roman" panose="02020603050405020304" pitchFamily="18" charset="0"/>
                    <a:cs typeface="Times New Roman" panose="02020603050405020304" pitchFamily="18" charset="0"/>
                  </a:rPr>
                  <a:t>, thus elegantly separating the </a:t>
                </a:r>
                <a:r>
                  <a:rPr lang="en-US" altLang="zh-CN" sz="2000" i="1" dirty="0">
                    <a:latin typeface="Times New Roman" panose="02020603050405020304" pitchFamily="18" charset="0"/>
                    <a:cs typeface="Times New Roman" panose="02020603050405020304" pitchFamily="18" charset="0"/>
                  </a:rPr>
                  <a:t>z</a:t>
                </a:r>
                <a:r>
                  <a:rPr lang="en-US" altLang="zh-CN" sz="2000" dirty="0">
                    <a:latin typeface="Times New Roman" panose="02020603050405020304" pitchFamily="18" charset="0"/>
                    <a:cs typeface="Times New Roman" panose="02020603050405020304" pitchFamily="18" charset="0"/>
                  </a:rPr>
                  <a:t> space into different exploration modes</a:t>
                </a:r>
                <a:endParaRPr lang="en-US" altLang="zh-CN" sz="2000" dirty="0">
                  <a:latin typeface="Times New Roman" panose="02020603050405020304" pitchFamily="18" charset="0"/>
                  <a:cs typeface="Times New Roman" panose="02020603050405020304" pitchFamily="18"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660640" y="1669450"/>
                <a:ext cx="9899360" cy="1014730"/>
              </a:xfrm>
              <a:prstGeom prst="rect">
                <a:avLst/>
              </a:prstGeom>
              <a:blipFill rotWithShape="1">
                <a:blip r:embed="rId3"/>
                <a:stretch>
                  <a:fillRect l="-2" t="-3" r="6" b="3"/>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文本框 7"/>
              <p:cNvSpPr txBox="1"/>
              <p:nvPr/>
            </p:nvSpPr>
            <p:spPr>
              <a:xfrm>
                <a:off x="644130" y="3375060"/>
                <a:ext cx="9899360" cy="706755"/>
              </a:xfrm>
              <a:prstGeom prst="rect">
                <a:avLst/>
              </a:prstGeom>
              <a:noFill/>
            </p:spPr>
            <p:txBody>
              <a:bodyPr wrap="square" rtlCol="0">
                <a:spAutoFit/>
              </a:bodyPr>
              <a:p>
                <a:r>
                  <a:rPr lang="en-US" altLang="zh-CN" sz="2000" dirty="0">
                    <a:latin typeface="Times New Roman" panose="02020603050405020304" pitchFamily="18" charset="0"/>
                    <a:cs typeface="Times New Roman" panose="02020603050405020304" pitchFamily="18" charset="0"/>
                  </a:rPr>
                  <a:t>However, neither the entropy of </a:t>
                </a:r>
                <a14:m>
                  <m:oMath xmlns:m="http://schemas.openxmlformats.org/officeDocument/2006/math">
                    <m:r>
                      <a:rPr lang="en-US" altLang="zh-CN" sz="2000" i="1" dirty="0">
                        <a:latin typeface="Cambria Math" panose="02040503050406030204" pitchFamily="18" charset="0"/>
                        <a:cs typeface="Cambria Math" panose="02040503050406030204" pitchFamily="18" charset="0"/>
                      </a:rPr>
                      <m:t>𝜎</m:t>
                    </m:r>
                    <m:r>
                      <a:rPr lang="en-US" altLang="zh-CN" sz="2000" i="1" dirty="0">
                        <a:latin typeface="Cambria Math" panose="02040503050406030204" pitchFamily="18" charset="0"/>
                        <a:cs typeface="Cambria Math" panose="02040503050406030204" pitchFamily="18" charset="0"/>
                      </a:rPr>
                      <m:t>(</m:t>
                    </m:r>
                    <m:r>
                      <a:rPr lang="en-US" altLang="zh-CN" sz="2000" b="1" i="1" dirty="0">
                        <a:latin typeface="Cambria Math" panose="02040503050406030204" pitchFamily="18" charset="0"/>
                        <a:cs typeface="Cambria Math" panose="02040503050406030204" pitchFamily="18" charset="0"/>
                      </a:rPr>
                      <m:t>𝝉</m:t>
                    </m:r>
                    <m:r>
                      <a:rPr lang="en-US" altLang="zh-CN" sz="2000" i="1" dirty="0">
                        <a:latin typeface="Cambria Math" panose="02040503050406030204" pitchFamily="18" charset="0"/>
                        <a:cs typeface="Cambria Math" panose="02040503050406030204" pitchFamily="18" charset="0"/>
                      </a:rPr>
                      <m:t>)</m:t>
                    </m:r>
                  </m:oMath>
                </a14:m>
                <a:r>
                  <a:rPr lang="en-US" altLang="zh-CN" sz="2000" dirty="0">
                    <a:latin typeface="Times New Roman" panose="02020603050405020304" pitchFamily="18" charset="0"/>
                    <a:cs typeface="Times New Roman" panose="02020603050405020304" pitchFamily="18" charset="0"/>
                  </a:rPr>
                  <a:t> nor the conditional of </a:t>
                </a:r>
                <a:r>
                  <a:rPr lang="en-US" altLang="zh-CN" sz="2000" i="1" dirty="0">
                    <a:latin typeface="Times New Roman" panose="02020603050405020304" pitchFamily="18" charset="0"/>
                    <a:cs typeface="Times New Roman" panose="02020603050405020304" pitchFamily="18" charset="0"/>
                  </a:rPr>
                  <a:t>z</a:t>
                </a:r>
                <a:r>
                  <a:rPr lang="en-US" altLang="zh-CN" sz="2000" dirty="0">
                    <a:latin typeface="Times New Roman" panose="02020603050405020304" pitchFamily="18" charset="0"/>
                    <a:cs typeface="Times New Roman" panose="02020603050405020304" pitchFamily="18" charset="0"/>
                  </a:rPr>
                  <a:t> given the former is tractable for nontrivial mappings, which makes directly using MI infeasible</a:t>
                </a:r>
                <a:endParaRPr lang="en-US" altLang="zh-CN" sz="2000" dirty="0">
                  <a:latin typeface="Times New Roman" panose="02020603050405020304" pitchFamily="18" charset="0"/>
                  <a:cs typeface="Times New Roman" panose="02020603050405020304" pitchFamily="18" charset="0"/>
                </a:endParaRPr>
              </a:p>
            </p:txBody>
          </p:sp>
        </mc:Choice>
        <mc:Fallback>
          <p:sp>
            <p:nvSpPr>
              <p:cNvPr id="8" name="文本框 7"/>
              <p:cNvSpPr txBox="1">
                <a:spLocks noRot="1" noChangeAspect="1" noMove="1" noResize="1" noEditPoints="1" noAdjustHandles="1" noChangeArrowheads="1" noChangeShapeType="1" noTextEdit="1"/>
              </p:cNvSpPr>
              <p:nvPr/>
            </p:nvSpPr>
            <p:spPr>
              <a:xfrm>
                <a:off x="644130" y="3375060"/>
                <a:ext cx="9899360" cy="706755"/>
              </a:xfrm>
              <a:prstGeom prst="rect">
                <a:avLst/>
              </a:prstGeom>
              <a:blipFill rotWithShape="1">
                <a:blip r:embed="rId4"/>
                <a:stretch>
                  <a:fillRect l="-2" t="-5" r="6" b="5"/>
                </a:stretch>
              </a:blipFill>
            </p:spPr>
            <p:txBody>
              <a:bodyPr/>
              <a:lstStyle/>
              <a:p>
                <a:r>
                  <a:rPr lang="zh-CN" altLang="en-US">
                    <a:noFill/>
                  </a:rPr>
                  <a:t> </a:t>
                </a:r>
              </a:p>
            </p:txBody>
          </p:sp>
        </mc:Fallback>
      </mc:AlternateContent>
      <p:pic>
        <p:nvPicPr>
          <p:cNvPr id="9" name="图片 8"/>
          <p:cNvPicPr>
            <a:picLocks noChangeAspect="1"/>
          </p:cNvPicPr>
          <p:nvPr/>
        </p:nvPicPr>
        <p:blipFill>
          <a:blip r:embed="rId5"/>
          <a:stretch>
            <a:fillRect/>
          </a:stretch>
        </p:blipFill>
        <p:spPr>
          <a:xfrm>
            <a:off x="3432175" y="4148455"/>
            <a:ext cx="4617720" cy="421005"/>
          </a:xfrm>
          <a:prstGeom prst="rect">
            <a:avLst/>
          </a:prstGeom>
        </p:spPr>
      </p:pic>
      <p:sp>
        <p:nvSpPr>
          <p:cNvPr id="10" name="文本框 9"/>
          <p:cNvSpPr txBox="1"/>
          <p:nvPr/>
        </p:nvSpPr>
        <p:spPr>
          <a:xfrm>
            <a:off x="10327005" y="4220210"/>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(4)</a:t>
            </a:r>
            <a:endParaRPr lang="en-US" altLang="zh-CN">
              <a:latin typeface="Times New Roman" panose="02020603050405020304" pitchFamily="18" charset="0"/>
              <a:cs typeface="Times New Roman" panose="02020603050405020304" pitchFamily="18" charset="0"/>
            </a:endParaRPr>
          </a:p>
        </p:txBody>
      </p:sp>
      <p:sp>
        <p:nvSpPr>
          <p:cNvPr id="16" name="文本框 15"/>
          <p:cNvSpPr txBox="1"/>
          <p:nvPr/>
        </p:nvSpPr>
        <p:spPr>
          <a:xfrm>
            <a:off x="7247890" y="2794000"/>
            <a:ext cx="1184910" cy="353695"/>
          </a:xfrm>
          <a:prstGeom prst="rect">
            <a:avLst/>
          </a:prstGeom>
          <a:noFill/>
          <a:ln w="12700">
            <a:solidFill>
              <a:srgbClr val="FF0000"/>
            </a:solidFill>
          </a:ln>
        </p:spPr>
        <p:txBody>
          <a:bodyPr wrap="square" rtlCol="0">
            <a:noAutofit/>
          </a:bodyPr>
          <a:p>
            <a:endParaRPr lang="zh-CN" altLang="en-US" sz="800"/>
          </a:p>
        </p:txBody>
      </p:sp>
      <p:sp>
        <p:nvSpPr>
          <p:cNvPr id="17" name="文本框 16"/>
          <p:cNvSpPr txBox="1"/>
          <p:nvPr/>
        </p:nvSpPr>
        <p:spPr>
          <a:xfrm>
            <a:off x="3648075" y="2806065"/>
            <a:ext cx="1041400" cy="353695"/>
          </a:xfrm>
          <a:prstGeom prst="rect">
            <a:avLst/>
          </a:prstGeom>
          <a:noFill/>
          <a:ln w="12700">
            <a:solidFill>
              <a:srgbClr val="FF0000"/>
            </a:solidFill>
          </a:ln>
        </p:spPr>
        <p:txBody>
          <a:bodyPr wrap="square" rtlCol="0">
            <a:noAutofit/>
          </a:bodyPr>
          <a:p>
            <a:endParaRPr lang="zh-CN" altLang="en-US" sz="800"/>
          </a:p>
        </p:txBody>
      </p:sp>
      <mc:AlternateContent xmlns:mc="http://schemas.openxmlformats.org/markup-compatibility/2006">
        <mc:Choice xmlns:a14="http://schemas.microsoft.com/office/drawing/2010/main" Requires="a14">
          <p:sp>
            <p:nvSpPr>
              <p:cNvPr id="21" name="文本框 20"/>
              <p:cNvSpPr txBox="1"/>
              <p:nvPr/>
            </p:nvSpPr>
            <p:spPr>
              <a:xfrm>
                <a:off x="627620" y="4650140"/>
                <a:ext cx="9899360" cy="706755"/>
              </a:xfrm>
              <a:prstGeom prst="rect">
                <a:avLst/>
              </a:prstGeom>
              <a:noFill/>
            </p:spPr>
            <p:txBody>
              <a:bodyPr wrap="square" rtlCol="0">
                <a:spAutoFit/>
              </a:bodyPr>
              <a:p>
                <a14:m>
                  <m:oMath xmlns:m="http://schemas.openxmlformats.org/officeDocument/2006/math">
                    <m:sSub>
                      <m:sSubPr>
                        <m:ctrlPr>
                          <a:rPr lang="en-US" altLang="zh-CN" sz="2000" i="1" dirty="0">
                            <a:latin typeface="Cambria Math" panose="02040503050406030204" pitchFamily="18" charset="0"/>
                            <a:cs typeface="Cambria Math" panose="02040503050406030204" pitchFamily="18" charset="0"/>
                          </a:rPr>
                        </m:ctrlPr>
                      </m:sSubPr>
                      <m:e>
                        <m:r>
                          <a:rPr lang="en-US" altLang="zh-CN" sz="2000" i="1" dirty="0">
                            <a:latin typeface="Cambria Math" panose="02040503050406030204" pitchFamily="18" charset="0"/>
                            <a:cs typeface="Cambria Math" panose="02040503050406030204" pitchFamily="18" charset="0"/>
                          </a:rPr>
                          <m:t>𝑞</m:t>
                        </m:r>
                      </m:e>
                      <m:sub>
                        <m:r>
                          <a:rPr lang="en-US" altLang="zh-CN" sz="2000" i="1" dirty="0">
                            <a:latin typeface="Cambria Math" panose="02040503050406030204" pitchFamily="18" charset="0"/>
                            <a:cs typeface="Cambria Math" panose="02040503050406030204" pitchFamily="18" charset="0"/>
                          </a:rPr>
                          <m:t>𝜐</m:t>
                        </m:r>
                      </m:sub>
                    </m:sSub>
                  </m:oMath>
                </a14:m>
                <a:r>
                  <a:rPr lang="en-US" altLang="zh-CN" sz="2000" dirty="0">
                    <a:latin typeface="Times New Roman" panose="02020603050405020304" pitchFamily="18" charset="0"/>
                    <a:cs typeface="Times New Roman" panose="02020603050405020304" pitchFamily="18" charset="0"/>
                  </a:rPr>
                  <a:t> is an arbitrary probability distribution that dynamically changes with </a:t>
                </a:r>
                <a14:m>
                  <m:oMath xmlns:m="http://schemas.openxmlformats.org/officeDocument/2006/math">
                    <m:r>
                      <a:rPr lang="en-US" altLang="zh-CN" sz="2000" b="1" i="1" dirty="0">
                        <a:latin typeface="Cambria Math" panose="02040503050406030204" pitchFamily="18" charset="0"/>
                        <a:cs typeface="Cambria Math" panose="02040503050406030204" pitchFamily="18" charset="0"/>
                      </a:rPr>
                      <m:t>𝝉</m:t>
                    </m:r>
                  </m:oMath>
                </a14:m>
                <a:r>
                  <a:rPr lang="en-US" altLang="zh-CN" sz="2000" dirty="0">
                    <a:latin typeface="Times New Roman" panose="02020603050405020304" pitchFamily="18" charset="0"/>
                    <a:cs typeface="Times New Roman" panose="02020603050405020304" pitchFamily="18" charset="0"/>
                  </a:rPr>
                  <a:t>, represented by the parameter </a:t>
                </a:r>
                <a14:m>
                  <m:oMath xmlns:m="http://schemas.openxmlformats.org/officeDocument/2006/math">
                    <m:r>
                      <a:rPr lang="en-US" altLang="zh-CN" sz="2000" i="1" dirty="0">
                        <a:latin typeface="Cambria Math" panose="02040503050406030204" pitchFamily="18" charset="0"/>
                        <a:cs typeface="Cambria Math" panose="02040503050406030204" pitchFamily="18" charset="0"/>
                      </a:rPr>
                      <m:t>𝜈</m:t>
                    </m:r>
                  </m:oMath>
                </a14:m>
                <a:r>
                  <a:rPr lang="en-US" altLang="zh-CN"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p:txBody>
          </p:sp>
        </mc:Choice>
        <mc:Fallback>
          <p:sp>
            <p:nvSpPr>
              <p:cNvPr id="21" name="文本框 20"/>
              <p:cNvSpPr txBox="1">
                <a:spLocks noRot="1" noChangeAspect="1" noMove="1" noResize="1" noEditPoints="1" noAdjustHandles="1" noChangeArrowheads="1" noChangeShapeType="1" noTextEdit="1"/>
              </p:cNvSpPr>
              <p:nvPr/>
            </p:nvSpPr>
            <p:spPr>
              <a:xfrm>
                <a:off x="627620" y="4650140"/>
                <a:ext cx="9899360" cy="706755"/>
              </a:xfrm>
              <a:prstGeom prst="rect">
                <a:avLst/>
              </a:prstGeom>
              <a:blipFill rotWithShape="1">
                <a:blip r:embed="rId6"/>
                <a:stretch>
                  <a:fillRect l="-2" t="-5" r="6" b="5"/>
                </a:stretch>
              </a:blipFill>
            </p:spPr>
            <p:txBody>
              <a:bodyPr/>
              <a:lstStyle/>
              <a:p>
                <a:r>
                  <a:rPr lang="zh-CN" altLang="en-US">
                    <a:noFill/>
                  </a:rPr>
                  <a:t> </a:t>
                </a:r>
              </a:p>
            </p:txBody>
          </p:sp>
        </mc:Fallback>
      </mc:AlternateContent>
      <p:pic>
        <p:nvPicPr>
          <p:cNvPr id="22" name="图片 21"/>
          <p:cNvPicPr>
            <a:picLocks noChangeAspect="1"/>
          </p:cNvPicPr>
          <p:nvPr/>
        </p:nvPicPr>
        <p:blipFill>
          <a:blip r:embed="rId7"/>
          <a:stretch>
            <a:fillRect/>
          </a:stretch>
        </p:blipFill>
        <p:spPr>
          <a:xfrm>
            <a:off x="3288030" y="5343525"/>
            <a:ext cx="5001260" cy="536575"/>
          </a:xfrm>
          <a:prstGeom prst="rect">
            <a:avLst/>
          </a:prstGeom>
        </p:spPr>
      </p:pic>
      <p:sp>
        <p:nvSpPr>
          <p:cNvPr id="23" name="文本框 22"/>
          <p:cNvSpPr txBox="1"/>
          <p:nvPr/>
        </p:nvSpPr>
        <p:spPr>
          <a:xfrm>
            <a:off x="10327005" y="5492115"/>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(5)</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pic>
        <p:nvPicPr>
          <p:cNvPr id="7" name="图片 6"/>
          <p:cNvPicPr>
            <a:picLocks noChangeAspect="1"/>
          </p:cNvPicPr>
          <p:nvPr/>
        </p:nvPicPr>
        <p:blipFill>
          <a:blip r:embed="rId1"/>
          <a:stretch>
            <a:fillRect/>
          </a:stretch>
        </p:blipFill>
        <p:spPr>
          <a:xfrm>
            <a:off x="480060" y="1268095"/>
            <a:ext cx="7952740" cy="1988185"/>
          </a:xfrm>
          <a:prstGeom prst="rect">
            <a:avLst/>
          </a:prstGeom>
        </p:spPr>
      </p:pic>
      <p:pic>
        <p:nvPicPr>
          <p:cNvPr id="8" name="图片 7"/>
          <p:cNvPicPr>
            <a:picLocks noChangeAspect="1"/>
          </p:cNvPicPr>
          <p:nvPr/>
        </p:nvPicPr>
        <p:blipFill>
          <a:blip r:embed="rId2"/>
          <a:stretch>
            <a:fillRect/>
          </a:stretch>
        </p:blipFill>
        <p:spPr>
          <a:xfrm>
            <a:off x="8999220" y="1402715"/>
            <a:ext cx="2393950" cy="603885"/>
          </a:xfrm>
          <a:prstGeom prst="rect">
            <a:avLst/>
          </a:prstGeom>
        </p:spPr>
      </p:pic>
      <p:cxnSp>
        <p:nvCxnSpPr>
          <p:cNvPr id="20" name="直接箭头连接符 19"/>
          <p:cNvCxnSpPr/>
          <p:nvPr/>
        </p:nvCxnSpPr>
        <p:spPr>
          <a:xfrm flipV="1">
            <a:off x="6038850" y="1699895"/>
            <a:ext cx="2887980" cy="4572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pic>
        <p:nvPicPr>
          <p:cNvPr id="9" name="图片 8"/>
          <p:cNvPicPr>
            <a:picLocks noChangeAspect="1"/>
          </p:cNvPicPr>
          <p:nvPr/>
        </p:nvPicPr>
        <p:blipFill>
          <a:blip r:embed="rId3"/>
          <a:stretch>
            <a:fillRect/>
          </a:stretch>
        </p:blipFill>
        <p:spPr>
          <a:xfrm>
            <a:off x="7679690" y="3522345"/>
            <a:ext cx="4511040" cy="1729740"/>
          </a:xfrm>
          <a:prstGeom prst="rect">
            <a:avLst/>
          </a:prstGeom>
        </p:spPr>
      </p:pic>
      <p:cxnSp>
        <p:nvCxnSpPr>
          <p:cNvPr id="10" name="直接箭头连接符 9"/>
          <p:cNvCxnSpPr>
            <a:endCxn id="9" idx="0"/>
          </p:cNvCxnSpPr>
          <p:nvPr/>
        </p:nvCxnSpPr>
        <p:spPr>
          <a:xfrm>
            <a:off x="8185150" y="2070735"/>
            <a:ext cx="1750060" cy="145161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7" name="文本框 16"/>
          <p:cNvSpPr txBox="1"/>
          <p:nvPr/>
        </p:nvSpPr>
        <p:spPr>
          <a:xfrm>
            <a:off x="2927985" y="2204085"/>
            <a:ext cx="3370580" cy="353695"/>
          </a:xfrm>
          <a:prstGeom prst="rect">
            <a:avLst/>
          </a:prstGeom>
          <a:noFill/>
          <a:ln w="12700">
            <a:solidFill>
              <a:srgbClr val="FF0000"/>
            </a:solidFill>
          </a:ln>
        </p:spPr>
        <p:txBody>
          <a:bodyPr wrap="square" rtlCol="0">
            <a:noAutofit/>
          </a:bodyPr>
          <a:p>
            <a:endParaRPr lang="zh-CN" altLang="en-US" sz="800"/>
          </a:p>
        </p:txBody>
      </p:sp>
      <p:pic>
        <p:nvPicPr>
          <p:cNvPr id="14" name="图片 13"/>
          <p:cNvPicPr>
            <a:picLocks noChangeAspect="1"/>
          </p:cNvPicPr>
          <p:nvPr/>
        </p:nvPicPr>
        <p:blipFill>
          <a:blip r:embed="rId4"/>
          <a:stretch>
            <a:fillRect/>
          </a:stretch>
        </p:blipFill>
        <p:spPr>
          <a:xfrm>
            <a:off x="2298700" y="4003675"/>
            <a:ext cx="5534025" cy="1105535"/>
          </a:xfrm>
          <a:prstGeom prst="rect">
            <a:avLst/>
          </a:prstGeom>
        </p:spPr>
      </p:pic>
      <p:cxnSp>
        <p:nvCxnSpPr>
          <p:cNvPr id="16" name="直接箭头连接符 15"/>
          <p:cNvCxnSpPr>
            <a:endCxn id="14" idx="0"/>
          </p:cNvCxnSpPr>
          <p:nvPr/>
        </p:nvCxnSpPr>
        <p:spPr>
          <a:xfrm flipH="1">
            <a:off x="5066030" y="2821305"/>
            <a:ext cx="2946400" cy="118237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21" name="文本框 20"/>
          <p:cNvSpPr txBox="1"/>
          <p:nvPr/>
        </p:nvSpPr>
        <p:spPr>
          <a:xfrm>
            <a:off x="48260" y="6092825"/>
            <a:ext cx="5795010" cy="368300"/>
          </a:xfrm>
          <a:prstGeom prst="rect">
            <a:avLst/>
          </a:prstGeom>
          <a:noFill/>
        </p:spPr>
        <p:txBody>
          <a:bodyPr wrap="square" rtlCol="0">
            <a:spAutoFit/>
          </a:bodyPr>
          <a:p>
            <a:r>
              <a:rPr lang="zh-CN" altLang="en-US">
                <a:solidFill>
                  <a:srgbClr val="FF0000"/>
                </a:solidFill>
              </a:rPr>
              <a:t>https://www.cnblogs.com/LittleHann/p/11258395.html</a:t>
            </a:r>
            <a:endParaRPr lang="zh-CN" altLang="en-US">
              <a:solidFill>
                <a:srgbClr val="FF0000"/>
              </a:solidFill>
            </a:endParaRP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04</a:t>
                </a:r>
                <a:endParaRPr lang="zh-CN" altLang="en-US" sz="2700" dirty="0">
                  <a:solidFill>
                    <a:srgbClr val="D0CECE"/>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Experiment Results</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3" name="Freeform 306"/>
          <p:cNvSpPr>
            <a:spLocks noEditPoints="1"/>
          </p:cNvSpPr>
          <p:nvPr>
            <p:custDataLst>
              <p:tags r:id="rId1"/>
            </p:custDataLst>
          </p:nvPr>
        </p:nvSpPr>
        <p:spPr bwMode="auto">
          <a:xfrm>
            <a:off x="5378259"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4" name="Freeform 71"/>
          <p:cNvSpPr>
            <a:spLocks noEditPoints="1"/>
          </p:cNvSpPr>
          <p:nvPr>
            <p:custDataLst>
              <p:tags r:id="rId2"/>
            </p:custDataLst>
          </p:nvPr>
        </p:nvSpPr>
        <p:spPr bwMode="auto">
          <a:xfrm>
            <a:off x="5374788"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nvGrpSpPr>
          <p:cNvPr id="6" name="组合 5"/>
          <p:cNvGrpSpPr/>
          <p:nvPr/>
        </p:nvGrpSpPr>
        <p:grpSpPr>
          <a:xfrm>
            <a:off x="-1" y="6553200"/>
            <a:ext cx="12192001" cy="304800"/>
            <a:chOff x="0" y="6569404"/>
            <a:chExt cx="9144000" cy="288000"/>
          </a:xfrm>
        </p:grpSpPr>
        <p:sp>
          <p:nvSpPr>
            <p:cNvPr id="7" name="矩形 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1" name="图片 20"/>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sp>
        <p:nvSpPr>
          <p:cNvPr id="13" name="文本框 12"/>
          <p:cNvSpPr txBox="1"/>
          <p:nvPr/>
        </p:nvSpPr>
        <p:spPr>
          <a:xfrm>
            <a:off x="480000" y="800658"/>
            <a:ext cx="4572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StarCraft II</a:t>
            </a:r>
            <a:endParaRPr lang="en-US" altLang="zh-CN" sz="2000" b="1" dirty="0">
              <a:solidFill>
                <a:srgbClr val="0174AB"/>
              </a:solidFill>
              <a:latin typeface="Arial" panose="020B0604020202020204" pitchFamily="34" charset="0"/>
              <a:cs typeface="Arial" panose="020B0604020202020204" pitchFamily="34" charset="0"/>
            </a:endParaRPr>
          </a:p>
        </p:txBody>
      </p:sp>
      <p:cxnSp>
        <p:nvCxnSpPr>
          <p:cNvPr id="14" name="直接连接符 13"/>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3" name="图片 2"/>
          <p:cNvPicPr>
            <a:picLocks noChangeAspect="1"/>
          </p:cNvPicPr>
          <p:nvPr/>
        </p:nvPicPr>
        <p:blipFill>
          <a:blip r:embed="rId3"/>
          <a:stretch>
            <a:fillRect/>
          </a:stretch>
        </p:blipFill>
        <p:spPr>
          <a:xfrm>
            <a:off x="2783840" y="1337945"/>
            <a:ext cx="6571615" cy="1678305"/>
          </a:xfrm>
          <a:prstGeom prst="rect">
            <a:avLst/>
          </a:prstGeom>
        </p:spPr>
      </p:pic>
      <p:sp>
        <p:nvSpPr>
          <p:cNvPr id="4" name="文本框 3"/>
          <p:cNvSpPr txBox="1"/>
          <p:nvPr/>
        </p:nvSpPr>
        <p:spPr>
          <a:xfrm>
            <a:off x="463490" y="3008553"/>
            <a:ext cx="4572000" cy="398780"/>
          </a:xfrm>
          <a:prstGeom prst="rect">
            <a:avLst/>
          </a:prstGeom>
          <a:noFill/>
        </p:spPr>
        <p:txBody>
          <a:bodyPr wrap="square" rtlCol="0" anchor="t">
            <a:spAutoFit/>
          </a:bodyPr>
          <a:p>
            <a:r>
              <a:rPr lang="en-US" altLang="zh-CN" sz="2000" b="1" dirty="0">
                <a:solidFill>
                  <a:srgbClr val="0174AB"/>
                </a:solidFill>
                <a:latin typeface="Arial" panose="020B0604020202020204" pitchFamily="34" charset="0"/>
                <a:cs typeface="Arial" panose="020B0604020202020204" pitchFamily="34" charset="0"/>
              </a:rPr>
              <a:t>Exploration and Robustness</a:t>
            </a:r>
            <a:endParaRPr lang="en-US" altLang="zh-CN" sz="2000" b="1" dirty="0">
              <a:solidFill>
                <a:srgbClr val="0174AB"/>
              </a:solidFill>
              <a:latin typeface="Arial" panose="020B0604020202020204" pitchFamily="34" charset="0"/>
              <a:cs typeface="Arial" panose="020B0604020202020204" pitchFamily="34" charset="0"/>
            </a:endParaRPr>
          </a:p>
        </p:txBody>
      </p:sp>
      <p:cxnSp>
        <p:nvCxnSpPr>
          <p:cNvPr id="5" name="直接连接符 4"/>
          <p:cNvCxnSpPr/>
          <p:nvPr/>
        </p:nvCxnSpPr>
        <p:spPr>
          <a:xfrm>
            <a:off x="535490" y="3476895"/>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pic>
        <p:nvPicPr>
          <p:cNvPr id="6" name="图片 5"/>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3288030" y="3500755"/>
            <a:ext cx="6007100" cy="3048000"/>
          </a:xfrm>
          <a:prstGeom prst="rect">
            <a:avLst/>
          </a:prstGeom>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 name="文本框 1"/>
          <p:cNvSpPr txBox="1"/>
          <p:nvPr/>
        </p:nvSpPr>
        <p:spPr>
          <a:xfrm>
            <a:off x="480000" y="800658"/>
            <a:ext cx="4572000" cy="398780"/>
          </a:xfrm>
          <a:prstGeom prst="rect">
            <a:avLst/>
          </a:prstGeom>
          <a:noFill/>
        </p:spPr>
        <p:txBody>
          <a:bodyPr wrap="square" rtlCol="0" anchor="t">
            <a:spAutoFit/>
          </a:bodyPr>
          <a:p>
            <a:r>
              <a:rPr lang="en-US" altLang="zh-CN" sz="2000" b="1" dirty="0">
                <a:solidFill>
                  <a:srgbClr val="0174AB"/>
                </a:solidFill>
                <a:latin typeface="Arial" panose="020B0604020202020204" pitchFamily="34" charset="0"/>
                <a:cs typeface="Arial" panose="020B0604020202020204" pitchFamily="34" charset="0"/>
              </a:rPr>
              <a:t>Ablations</a:t>
            </a:r>
            <a:endParaRPr lang="en-US" altLang="zh-CN" sz="2000" b="1" dirty="0">
              <a:solidFill>
                <a:srgbClr val="0174AB"/>
              </a:solidFill>
              <a:latin typeface="Arial" panose="020B0604020202020204" pitchFamily="34" charset="0"/>
              <a:cs typeface="Arial" panose="020B0604020202020204" pitchFamily="34" charset="0"/>
            </a:endParaRPr>
          </a:p>
        </p:txBody>
      </p:sp>
      <p:cxnSp>
        <p:nvCxnSpPr>
          <p:cNvPr id="4" name="直接连接符 3"/>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pic>
        <p:nvPicPr>
          <p:cNvPr id="6" name="图片 5"/>
          <p:cNvPicPr>
            <a:picLocks noChangeAspect="1"/>
          </p:cNvPicPr>
          <p:nvPr/>
        </p:nvPicPr>
        <p:blipFill>
          <a:blip r:embed="rId3"/>
          <a:stretch>
            <a:fillRect/>
          </a:stretch>
        </p:blipFill>
        <p:spPr>
          <a:xfrm>
            <a:off x="2063750" y="1570355"/>
            <a:ext cx="7751445" cy="4062730"/>
          </a:xfrm>
          <a:prstGeom prst="rect">
            <a:avLst/>
          </a:prstGeom>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03</a:t>
                </a:r>
                <a:endParaRPr lang="zh-CN" altLang="en-US" sz="2700" dirty="0">
                  <a:solidFill>
                    <a:srgbClr val="D0CECE"/>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D0CECE"/>
                </a:solidFill>
                <a:latin typeface="Times New Roman" panose="02020603050405020304" pitchFamily="18" charset="0"/>
                <a:ea typeface="微软雅黑" panose="020B0503020204020204" charset="-122"/>
              </a:rPr>
              <a:t>Experiment Results</a:t>
            </a:r>
            <a:endParaRPr lang="zh-CN" altLang="en-US" sz="2400" b="1" dirty="0">
              <a:solidFill>
                <a:srgbClr val="D0CECE"/>
              </a:solidFill>
              <a:latin typeface="Times New Roman" panose="02020603050405020304" pitchFamily="18" charset="0"/>
              <a:ea typeface="微软雅黑" panose="020B0503020204020204" charset="-122"/>
            </a:endParaRPr>
          </a:p>
        </p:txBody>
      </p:sp>
      <p:sp>
        <p:nvSpPr>
          <p:cNvPr id="5" name="Freeform 306"/>
          <p:cNvSpPr>
            <a:spLocks noEditPoints="1"/>
          </p:cNvSpPr>
          <p:nvPr>
            <p:custDataLst>
              <p:tags r:id="rId1"/>
            </p:custDataLst>
          </p:nvPr>
        </p:nvSpPr>
        <p:spPr bwMode="auto">
          <a:xfrm>
            <a:off x="5361558"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sp>
        <p:nvSpPr>
          <p:cNvPr id="6" name="Freeform 71"/>
          <p:cNvSpPr>
            <a:spLocks noEditPoints="1"/>
          </p:cNvSpPr>
          <p:nvPr/>
        </p:nvSpPr>
        <p:spPr bwMode="auto">
          <a:xfrm>
            <a:off x="5372987"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7" name="灯片编号占位符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8" name="组合 7"/>
          <p:cNvGrpSpPr/>
          <p:nvPr/>
        </p:nvGrpSpPr>
        <p:grpSpPr>
          <a:xfrm>
            <a:off x="-1" y="6553200"/>
            <a:ext cx="12192001" cy="304800"/>
            <a:chOff x="0" y="6569404"/>
            <a:chExt cx="9144000" cy="288000"/>
          </a:xfrm>
        </p:grpSpPr>
        <p:sp>
          <p:nvSpPr>
            <p:cNvPr id="9" name="矩形 8"/>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4" name="图片 23"/>
          <p:cNvPicPr>
            <a:picLocks noChangeAspect="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sp>
        <p:nvSpPr>
          <p:cNvPr id="2" name="矩形 1"/>
          <p:cNvSpPr/>
          <p:nvPr>
            <p:custDataLst>
              <p:tags r:id="rId1"/>
            </p:custDataLst>
          </p:nvPr>
        </p:nvSpPr>
        <p:spPr>
          <a:xfrm>
            <a:off x="1889760" y="1083310"/>
            <a:ext cx="8863330" cy="1379855"/>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p:cNvSpPr/>
          <p:nvPr>
            <p:custDataLst>
              <p:tags r:id="rId2"/>
            </p:custDataLst>
          </p:nvPr>
        </p:nvSpPr>
        <p:spPr>
          <a:xfrm>
            <a:off x="1976111" y="823461"/>
            <a:ext cx="1033145"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①</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0" name="矩形 9"/>
          <p:cNvSpPr/>
          <p:nvPr>
            <p:custDataLst>
              <p:tags r:id="rId3"/>
            </p:custDataLst>
          </p:nvPr>
        </p:nvSpPr>
        <p:spPr>
          <a:xfrm>
            <a:off x="1889760" y="3039110"/>
            <a:ext cx="8863330" cy="1378585"/>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1" name="矩形 10"/>
          <p:cNvSpPr/>
          <p:nvPr>
            <p:custDataLst>
              <p:tags r:id="rId4"/>
            </p:custDataLst>
          </p:nvPr>
        </p:nvSpPr>
        <p:spPr>
          <a:xfrm>
            <a:off x="2075259" y="2779608"/>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②</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2" name="文本框 11"/>
          <p:cNvSpPr txBox="1"/>
          <p:nvPr>
            <p:custDataLst>
              <p:tags r:id="rId5"/>
            </p:custDataLst>
          </p:nvPr>
        </p:nvSpPr>
        <p:spPr>
          <a:xfrm>
            <a:off x="1818005" y="3121660"/>
            <a:ext cx="8952865" cy="1198880"/>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sz="1600" b="1" dirty="0"/>
              <a:t>Maximization of Mutual Information Between Latent Variables and Trajectories:</a:t>
            </a:r>
            <a:r>
              <a:rPr lang="en-US" altLang="zh-CN" sz="1600" dirty="0"/>
              <a:t> MAVEN encourages diverse behavior patterns by maximizing the mutual information between trajectories and the latent variable, helping to prevent agents from getting stuck in suboptimal policies.</a:t>
            </a:r>
            <a:endParaRPr lang="en-US" altLang="zh-CN" sz="1600" dirty="0"/>
          </a:p>
        </p:txBody>
      </p:sp>
      <p:sp>
        <p:nvSpPr>
          <p:cNvPr id="14" name="文本框 13"/>
          <p:cNvSpPr txBox="1"/>
          <p:nvPr>
            <p:custDataLst>
              <p:tags r:id="rId6"/>
            </p:custDataLst>
          </p:nvPr>
        </p:nvSpPr>
        <p:spPr>
          <a:xfrm>
            <a:off x="1890395" y="1166495"/>
            <a:ext cx="8862060" cy="1198880"/>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US" altLang="zh-CN" sz="1600" b="1" dirty="0"/>
              <a:t>Latent Variables and Hierarchical Policy: </a:t>
            </a:r>
            <a:r>
              <a:rPr lang="en-US" altLang="zh-CN" sz="1600" dirty="0"/>
              <a:t>MAVEN introduces a shared latent variable, conditioning the agents' behavior through a hierarchical policy. The design allows the agents to utilize the latent variable during execution, enabling more effective coordination and exploration.</a:t>
            </a:r>
            <a:endParaRPr lang="en-US" altLang="zh-CN" sz="1600" dirty="0"/>
          </a:p>
        </p:txBody>
      </p:sp>
      <p:grpSp>
        <p:nvGrpSpPr>
          <p:cNvPr id="20" name="组合 19"/>
          <p:cNvGrpSpPr/>
          <p:nvPr/>
        </p:nvGrpSpPr>
        <p:grpSpPr>
          <a:xfrm>
            <a:off x="-1" y="6553200"/>
            <a:ext cx="12192001" cy="304800"/>
            <a:chOff x="0" y="6569404"/>
            <a:chExt cx="9144000" cy="288000"/>
          </a:xfrm>
        </p:grpSpPr>
        <p:sp>
          <p:nvSpPr>
            <p:cNvPr id="21" name="矩形 2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4" name="矩形 3"/>
          <p:cNvSpPr/>
          <p:nvPr>
            <p:custDataLst>
              <p:tags r:id="rId7"/>
            </p:custDataLst>
          </p:nvPr>
        </p:nvSpPr>
        <p:spPr>
          <a:xfrm>
            <a:off x="1889760" y="4989830"/>
            <a:ext cx="8862060" cy="1378585"/>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5" name="矩形 4"/>
          <p:cNvSpPr/>
          <p:nvPr>
            <p:custDataLst>
              <p:tags r:id="rId8"/>
            </p:custDataLst>
          </p:nvPr>
        </p:nvSpPr>
        <p:spPr>
          <a:xfrm>
            <a:off x="2075259" y="4730169"/>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③</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6" name="文本框 5"/>
          <p:cNvSpPr txBox="1"/>
          <p:nvPr>
            <p:custDataLst>
              <p:tags r:id="rId9"/>
            </p:custDataLst>
          </p:nvPr>
        </p:nvSpPr>
        <p:spPr>
          <a:xfrm>
            <a:off x="2121459" y="5072360"/>
            <a:ext cx="7949082" cy="1198880"/>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sz="1600" b="1" dirty="0"/>
              <a:t>Future work: </a:t>
            </a:r>
            <a:r>
              <a:rPr lang="en-US" altLang="zh-CN" sz="1600"/>
              <a:t>As immediate future work, we aim to develop a theoretical analysis similar to QMIX for other CTDE algorithms. We would also like to carry out empirical evaluations for MAVEN when </a:t>
            </a:r>
            <a:r>
              <a:rPr lang="en-US" altLang="zh-CN" sz="1600" i="1"/>
              <a:t>z</a:t>
            </a:r>
            <a:r>
              <a:rPr lang="en-US" altLang="zh-CN" sz="1600"/>
              <a:t> is continuous. </a:t>
            </a:r>
            <a:endParaRPr lang="en-US" altLang="zh-CN" sz="160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192000" y="2493000"/>
            <a:ext cx="2997444" cy="1195201"/>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MAVEN: Multi-Agent Variational Exploration</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5" name="圆角矩形 4"/>
          <p:cNvSpPr/>
          <p:nvPr/>
        </p:nvSpPr>
        <p:spPr>
          <a:xfrm>
            <a:off x="4404140" y="684766"/>
            <a:ext cx="2997444" cy="1200975"/>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sym typeface="+mn-ea"/>
              </a:rPr>
              <a:t>Influence-based Multi-agent Exploration</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6" name="圆角矩形 5"/>
          <p:cNvSpPr/>
          <p:nvPr/>
        </p:nvSpPr>
        <p:spPr>
          <a:xfrm>
            <a:off x="9120000" y="2496315"/>
            <a:ext cx="2642058" cy="1225026"/>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sym typeface="+mn-ea"/>
              </a:rPr>
              <a:t>Settling Decentralized Multi-Agent Coordinated Exploration by Novelty Sharing</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7" name="圆角矩形 6"/>
          <p:cNvSpPr/>
          <p:nvPr/>
        </p:nvSpPr>
        <p:spPr>
          <a:xfrm>
            <a:off x="6735500" y="4879653"/>
            <a:ext cx="3320500" cy="1152000"/>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Population-Based Diverse Exploration for Sparse-Reward Multi-Agent Tasks</a:t>
            </a:r>
            <a:endParaRPr lang="zh-CN" altLang="en-US" sz="1400" b="1" dirty="0">
              <a:latin typeface="Arial" panose="020B0604020202020204" pitchFamily="34" charset="0"/>
              <a:cs typeface="Arial" panose="020B0604020202020204" pitchFamily="34" charset="0"/>
              <a:sym typeface="+mn-ea"/>
            </a:endParaRPr>
          </a:p>
        </p:txBody>
      </p:sp>
      <p:sp>
        <p:nvSpPr>
          <p:cNvPr id="8" name="圆角矩形 7"/>
          <p:cNvSpPr/>
          <p:nvPr/>
        </p:nvSpPr>
        <p:spPr>
          <a:xfrm>
            <a:off x="1817589" y="4879653"/>
            <a:ext cx="3320501" cy="1152000"/>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a:solidFill>
                  <a:schemeClr val="bg1"/>
                </a:solidFill>
                <a:latin typeface="Arial" panose="020B0604020202020204" pitchFamily="34" charset="0"/>
                <a:ea typeface="微软雅黑" panose="020B0503020204020204" charset="-122"/>
                <a:cs typeface="Arial" panose="020B0604020202020204" pitchFamily="34" charset="0"/>
                <a:sym typeface="+mn-ea"/>
              </a:rPr>
              <a:t>Episodic Multi-agent Reinforcement Learning with Curiosity-driven Exploration</a:t>
            </a:r>
            <a:endParaRPr lang="zh-CN" altLang="en-US" sz="1400" b="1" dirty="0">
              <a:latin typeface="Arial" panose="020B0604020202020204" pitchFamily="34" charset="0"/>
              <a:cs typeface="Arial" panose="020B0604020202020204" pitchFamily="34" charset="0"/>
              <a:sym typeface="+mn-ea"/>
            </a:endParaRPr>
          </a:p>
        </p:txBody>
      </p:sp>
      <p:sp>
        <p:nvSpPr>
          <p:cNvPr id="3" name="文本框 2"/>
          <p:cNvSpPr txBox="1"/>
          <p:nvPr/>
        </p:nvSpPr>
        <p:spPr>
          <a:xfrm>
            <a:off x="5695113" y="175279"/>
            <a:ext cx="415498" cy="369332"/>
          </a:xfrm>
          <a:prstGeom prst="rect">
            <a:avLst/>
          </a:prstGeom>
          <a:noFill/>
        </p:spPr>
        <p:txBody>
          <a:bodyPr wrap="none" rtlCol="0" anchor="t">
            <a:spAutoFit/>
          </a:bodyPr>
          <a:lstStyle/>
          <a:p>
            <a:r>
              <a:rPr lang="zh-CN" altLang="en-US" b="1" dirty="0">
                <a:latin typeface="Calibri" panose="020F0502020204030204" charset="0"/>
              </a:rPr>
              <a:t>②</a:t>
            </a:r>
            <a:endParaRPr lang="zh-CN" altLang="en-US" b="1" dirty="0">
              <a:latin typeface="Calibri" panose="020F0502020204030204" charset="0"/>
            </a:endParaRPr>
          </a:p>
        </p:txBody>
      </p:sp>
      <p:sp>
        <p:nvSpPr>
          <p:cNvPr id="18" name="文本框 17"/>
          <p:cNvSpPr txBox="1"/>
          <p:nvPr/>
        </p:nvSpPr>
        <p:spPr>
          <a:xfrm>
            <a:off x="10233280" y="2004980"/>
            <a:ext cx="415498" cy="369332"/>
          </a:xfrm>
          <a:prstGeom prst="rect">
            <a:avLst/>
          </a:prstGeom>
          <a:noFill/>
        </p:spPr>
        <p:txBody>
          <a:bodyPr wrap="none" rtlCol="0" anchor="t">
            <a:spAutoFit/>
          </a:bodyPr>
          <a:lstStyle/>
          <a:p>
            <a:r>
              <a:rPr lang="zh-CN" altLang="en-US" b="1" dirty="0">
                <a:latin typeface="Calibri" panose="020F0502020204030204" charset="0"/>
              </a:rPr>
              <a:t>③</a:t>
            </a:r>
            <a:endParaRPr lang="zh-CN" altLang="en-US" b="1" dirty="0">
              <a:latin typeface="Calibri" panose="020F0502020204030204" charset="0"/>
            </a:endParaRPr>
          </a:p>
        </p:txBody>
      </p:sp>
      <p:sp>
        <p:nvSpPr>
          <p:cNvPr id="19" name="文本框 18"/>
          <p:cNvSpPr txBox="1"/>
          <p:nvPr/>
        </p:nvSpPr>
        <p:spPr>
          <a:xfrm>
            <a:off x="8188001" y="4466425"/>
            <a:ext cx="415498" cy="369332"/>
          </a:xfrm>
          <a:prstGeom prst="rect">
            <a:avLst/>
          </a:prstGeom>
          <a:noFill/>
        </p:spPr>
        <p:txBody>
          <a:bodyPr wrap="none" rtlCol="0" anchor="t">
            <a:spAutoFit/>
          </a:bodyPr>
          <a:lstStyle/>
          <a:p>
            <a:r>
              <a:rPr lang="zh-CN" altLang="en-US" b="1" dirty="0">
                <a:latin typeface="Calibri" panose="020F0502020204030204" charset="0"/>
              </a:rPr>
              <a:t>④</a:t>
            </a:r>
            <a:endParaRPr lang="zh-CN" altLang="en-US" b="1" dirty="0">
              <a:latin typeface="Calibri" panose="020F0502020204030204" charset="0"/>
            </a:endParaRPr>
          </a:p>
        </p:txBody>
      </p:sp>
      <p:grpSp>
        <p:nvGrpSpPr>
          <p:cNvPr id="22" name="组合 21"/>
          <p:cNvGrpSpPr/>
          <p:nvPr/>
        </p:nvGrpSpPr>
        <p:grpSpPr>
          <a:xfrm>
            <a:off x="-1" y="6553200"/>
            <a:ext cx="12192001" cy="304800"/>
            <a:chOff x="0" y="6569404"/>
            <a:chExt cx="9144000" cy="288000"/>
          </a:xfrm>
        </p:grpSpPr>
        <p:sp>
          <p:nvSpPr>
            <p:cNvPr id="23" name="矩形 2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4" name="矩形 2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1" name="文本框 20"/>
          <p:cNvSpPr txBox="1"/>
          <p:nvPr/>
        </p:nvSpPr>
        <p:spPr>
          <a:xfrm>
            <a:off x="1479743" y="2047720"/>
            <a:ext cx="421958" cy="330518"/>
          </a:xfrm>
          <a:prstGeom prst="rect">
            <a:avLst/>
          </a:prstGeom>
          <a:noFill/>
        </p:spPr>
        <p:txBody>
          <a:bodyPr wrap="none" rtlCol="0" anchor="t">
            <a:noAutofit/>
          </a:bodyPr>
          <a:lstStyle/>
          <a:p>
            <a:r>
              <a:rPr lang="zh-CN" altLang="en-US" b="1" dirty="0">
                <a:latin typeface="Calibri" panose="020F0502020204030204" charset="0"/>
              </a:rPr>
              <a:t>①</a:t>
            </a:r>
            <a:endParaRPr lang="zh-CN" altLang="en-US" b="1" dirty="0">
              <a:latin typeface="Calibri" panose="020F0502020204030204" charset="0"/>
            </a:endParaRPr>
          </a:p>
        </p:txBody>
      </p:sp>
      <p:sp>
        <p:nvSpPr>
          <p:cNvPr id="26" name="文本框 25"/>
          <p:cNvSpPr txBox="1"/>
          <p:nvPr/>
        </p:nvSpPr>
        <p:spPr>
          <a:xfrm>
            <a:off x="3270090" y="4407606"/>
            <a:ext cx="415498" cy="369332"/>
          </a:xfrm>
          <a:prstGeom prst="rect">
            <a:avLst/>
          </a:prstGeom>
          <a:noFill/>
        </p:spPr>
        <p:txBody>
          <a:bodyPr wrap="none" rtlCol="0" anchor="t">
            <a:spAutoFit/>
          </a:bodyPr>
          <a:lstStyle/>
          <a:p>
            <a:r>
              <a:rPr lang="zh-CN" altLang="en-US" b="1" dirty="0">
                <a:latin typeface="Calibri" panose="020F0502020204030204" charset="0"/>
              </a:rPr>
              <a:t>⑤</a:t>
            </a:r>
            <a:endParaRPr lang="zh-CN" altLang="en-US" b="1" dirty="0">
              <a:latin typeface="Calibri" panose="020F0502020204030204" charset="0"/>
            </a:endParaRPr>
          </a:p>
        </p:txBody>
      </p:sp>
      <p:pic>
        <p:nvPicPr>
          <p:cNvPr id="28" name="图片 27"/>
          <p:cNvPicPr>
            <a:picLocks noChangeAspect="1"/>
          </p:cNvPicPr>
          <p:nvPr/>
        </p:nvPicPr>
        <p:blipFill>
          <a:blip r:embed="rId1" cstate="print">
            <a:clrChange>
              <a:clrFrom>
                <a:srgbClr val="FFFFFF"/>
              </a:clrFrom>
              <a:clrTo>
                <a:srgbClr val="FFFFFF">
                  <a:alpha val="0"/>
                </a:srgbClr>
              </a:clrTo>
            </a:clrChange>
            <a:extLst>
              <a:ext uri="{BEBA8EAE-BF5A-486C-A8C5-ECC9F3942E4B}">
                <a14:imgProps xmlns:a14="http://schemas.microsoft.com/office/drawing/2010/main">
                  <a14:imgLayer r:embed="rId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cxnSp>
        <p:nvCxnSpPr>
          <p:cNvPr id="34" name="直接连接符 33"/>
          <p:cNvCxnSpPr>
            <a:endCxn id="6" idx="1"/>
          </p:cNvCxnSpPr>
          <p:nvPr/>
        </p:nvCxnSpPr>
        <p:spPr>
          <a:xfrm>
            <a:off x="6384129" y="1917121"/>
            <a:ext cx="2735580" cy="1191895"/>
          </a:xfrm>
          <a:prstGeom prst="line">
            <a:avLst/>
          </a:prstGeom>
          <a:ln w="762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5" idx="2"/>
            <a:endCxn id="8" idx="0"/>
          </p:cNvCxnSpPr>
          <p:nvPr/>
        </p:nvCxnSpPr>
        <p:spPr>
          <a:xfrm flipH="1">
            <a:off x="3477840" y="1885741"/>
            <a:ext cx="2425022" cy="2993912"/>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a:stCxn id="5" idx="1"/>
            <a:endCxn id="4" idx="0"/>
          </p:cNvCxnSpPr>
          <p:nvPr/>
        </p:nvCxnSpPr>
        <p:spPr>
          <a:xfrm flipH="1">
            <a:off x="1690722" y="1285254"/>
            <a:ext cx="2713418" cy="1207746"/>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5" idx="3"/>
            <a:endCxn id="6" idx="0"/>
          </p:cNvCxnSpPr>
          <p:nvPr/>
        </p:nvCxnSpPr>
        <p:spPr>
          <a:xfrm>
            <a:off x="7401584" y="1285254"/>
            <a:ext cx="3039445" cy="1211061"/>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55" name="直接连接符 54"/>
          <p:cNvCxnSpPr>
            <a:stCxn id="6" idx="2"/>
            <a:endCxn id="7" idx="3"/>
          </p:cNvCxnSpPr>
          <p:nvPr/>
        </p:nvCxnSpPr>
        <p:spPr>
          <a:xfrm flipH="1">
            <a:off x="10056000" y="3721341"/>
            <a:ext cx="385029" cy="1734312"/>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5138090" y="5301000"/>
            <a:ext cx="1605910" cy="0"/>
          </a:xfrm>
          <a:prstGeom prst="line">
            <a:avLst/>
          </a:prstGeom>
          <a:ln w="762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1464946" y="1173597"/>
            <a:ext cx="2919081" cy="521970"/>
          </a:xfrm>
          <a:prstGeom prst="rect">
            <a:avLst/>
          </a:prstGeom>
          <a:noFill/>
        </p:spPr>
        <p:txBody>
          <a:bodyPr wrap="square">
            <a:spAutoFit/>
          </a:bodyPr>
          <a:lstStyle/>
          <a:p>
            <a:r>
              <a:rPr lang="en-US" altLang="zh-CN" sz="1400" dirty="0">
                <a:latin typeface="Arial" panose="020B0604020202020204" pitchFamily="34" charset="0"/>
                <a:cs typeface="Arial" panose="020B0604020202020204" pitchFamily="34" charset="0"/>
              </a:rPr>
              <a:t>Information-Theoretic </a:t>
            </a:r>
            <a:endParaRPr lang="en-US" altLang="zh-CN" sz="1400" dirty="0">
              <a:latin typeface="Arial" panose="020B0604020202020204" pitchFamily="34" charset="0"/>
              <a:cs typeface="Arial" panose="020B0604020202020204" pitchFamily="34" charset="0"/>
            </a:endParaRPr>
          </a:p>
          <a:p>
            <a:r>
              <a:rPr lang="en-US" altLang="zh-CN" sz="1400" dirty="0">
                <a:latin typeface="Arial" panose="020B0604020202020204" pitchFamily="34" charset="0"/>
                <a:cs typeface="Arial" panose="020B0604020202020204" pitchFamily="34" charset="0"/>
              </a:rPr>
              <a:t>Multi-Agent Exploration</a:t>
            </a:r>
            <a:endParaRPr lang="zh-CN" altLang="en-US" sz="1400" dirty="0">
              <a:latin typeface="Arial" panose="020B0604020202020204" pitchFamily="34" charset="0"/>
              <a:cs typeface="Arial" panose="020B0604020202020204" pitchFamily="34" charset="0"/>
            </a:endParaRPr>
          </a:p>
        </p:txBody>
      </p:sp>
      <p:sp>
        <p:nvSpPr>
          <p:cNvPr id="64" name="文本框 63"/>
          <p:cNvSpPr txBox="1"/>
          <p:nvPr/>
        </p:nvSpPr>
        <p:spPr>
          <a:xfrm>
            <a:off x="4384040" y="3636645"/>
            <a:ext cx="1685925" cy="521970"/>
          </a:xfrm>
          <a:prstGeom prst="rect">
            <a:avLst/>
          </a:prstGeom>
          <a:noFill/>
        </p:spPr>
        <p:txBody>
          <a:bodyPr wrap="square">
            <a:spAutoFit/>
          </a:bodyPr>
          <a:lstStyle/>
          <a:p>
            <a:r>
              <a:rPr lang="en-US" altLang="zh-CN" sz="1400" dirty="0">
                <a:latin typeface="Arial" panose="020B0604020202020204" pitchFamily="34" charset="0"/>
                <a:cs typeface="Arial" panose="020B0604020202020204" pitchFamily="34" charset="0"/>
              </a:rPr>
              <a:t>Curiosity-driven Exploration</a:t>
            </a:r>
            <a:endParaRPr lang="en-US" altLang="zh-CN" sz="1400" dirty="0">
              <a:latin typeface="Arial" panose="020B0604020202020204" pitchFamily="34" charset="0"/>
              <a:cs typeface="Arial" panose="020B0604020202020204" pitchFamily="34" charset="0"/>
            </a:endParaRPr>
          </a:p>
        </p:txBody>
      </p:sp>
      <p:sp>
        <p:nvSpPr>
          <p:cNvPr id="66" name="文本框 65"/>
          <p:cNvSpPr txBox="1"/>
          <p:nvPr/>
        </p:nvSpPr>
        <p:spPr>
          <a:xfrm>
            <a:off x="5088406" y="4725082"/>
            <a:ext cx="1983081" cy="306705"/>
          </a:xfrm>
          <a:prstGeom prst="rect">
            <a:avLst/>
          </a:prstGeom>
          <a:noFill/>
        </p:spPr>
        <p:txBody>
          <a:bodyPr wrap="square">
            <a:spAutoFit/>
          </a:bodyPr>
          <a:lstStyle/>
          <a:p>
            <a:r>
              <a:rPr lang="en-US" altLang="zh-CN" sz="1400" dirty="0">
                <a:latin typeface="Arial" panose="020B0604020202020204" pitchFamily="34" charset="0"/>
                <a:cs typeface="Arial" panose="020B0604020202020204" pitchFamily="34" charset="0"/>
              </a:rPr>
              <a:t>Intrinsic reward</a:t>
            </a:r>
            <a:endParaRPr lang="en-US" altLang="zh-CN" sz="1400" dirty="0">
              <a:latin typeface="Arial" panose="020B0604020202020204" pitchFamily="34" charset="0"/>
              <a:cs typeface="Arial" panose="020B0604020202020204" pitchFamily="34" charset="0"/>
            </a:endParaRPr>
          </a:p>
        </p:txBody>
      </p:sp>
      <p:cxnSp>
        <p:nvCxnSpPr>
          <p:cNvPr id="2" name="直接连接符 1"/>
          <p:cNvCxnSpPr/>
          <p:nvPr/>
        </p:nvCxnSpPr>
        <p:spPr>
          <a:xfrm flipH="1">
            <a:off x="9912650" y="3717310"/>
            <a:ext cx="287655" cy="1151890"/>
          </a:xfrm>
          <a:prstGeom prst="line">
            <a:avLst/>
          </a:prstGeom>
          <a:ln w="762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flipV="1">
            <a:off x="7392335" y="1772940"/>
            <a:ext cx="1727835" cy="791845"/>
          </a:xfrm>
          <a:prstGeom prst="line">
            <a:avLst/>
          </a:prstGeom>
          <a:ln w="762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6456196" y="2802302"/>
            <a:ext cx="1983081" cy="521970"/>
          </a:xfrm>
          <a:prstGeom prst="rect">
            <a:avLst/>
          </a:prstGeom>
          <a:noFill/>
        </p:spPr>
        <p:txBody>
          <a:bodyPr wrap="square">
            <a:spAutoFit/>
          </a:bodyPr>
          <a:p>
            <a:r>
              <a:rPr lang="en-US" altLang="zh-CN" sz="1400" dirty="0">
                <a:latin typeface="Arial" panose="020B0604020202020204" pitchFamily="34" charset="0"/>
                <a:cs typeface="Arial" panose="020B0604020202020204" pitchFamily="34" charset="0"/>
              </a:rPr>
              <a:t>The influence between agents</a:t>
            </a:r>
            <a:endParaRPr lang="en-US" altLang="zh-CN" sz="1400" dirty="0">
              <a:latin typeface="Arial" panose="020B0604020202020204" pitchFamily="34" charset="0"/>
              <a:cs typeface="Arial" panose="020B0604020202020204" pitchFamily="34" charset="0"/>
            </a:endParaRPr>
          </a:p>
        </p:txBody>
      </p:sp>
    </p:spTree>
    <p:custDataLst>
      <p:tags r:id="rId3"/>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27330" y="1960245"/>
            <a:ext cx="13019405" cy="2045335"/>
            <a:chOff x="1127760" y="1960245"/>
            <a:chExt cx="10008870"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1127760" y="2387862"/>
              <a:ext cx="10008870" cy="737121"/>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Influence-based Multi-Agent Exploration</a:t>
              </a:r>
              <a:endPar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3" name="文本框 2"/>
            <p:cNvSpPr txBox="1"/>
            <p:nvPr/>
          </p:nvSpPr>
          <p:spPr>
            <a:xfrm>
              <a:off x="1687636" y="3654699"/>
              <a:ext cx="9362440" cy="337133"/>
            </a:xfrm>
            <a:prstGeom prst="rect">
              <a:avLst/>
            </a:prstGeom>
            <a:noFill/>
          </p:spPr>
          <p:txBody>
            <a:bodyPr wrap="square" rtlCol="0">
              <a:spAutoFit/>
            </a:bodyPr>
            <a:lstStyle/>
            <a:p>
              <a:r>
                <a:rPr lang="en-US" altLang="zh-CN" sz="1600">
                  <a:solidFill>
                    <a:schemeClr val="bg1"/>
                  </a:solidFill>
                  <a:latin typeface="Arial" panose="020B0604020202020204" pitchFamily="34" charset="0"/>
                  <a:cs typeface="Arial" panose="020B0604020202020204" pitchFamily="34" charset="0"/>
                </a:rPr>
                <a:t>Tonghan Wang, Jianhao Wang, Yi Wu, Chongjie Zhang</a:t>
              </a:r>
              <a:endParaRPr lang="en-US" altLang="zh-CN" sz="1600">
                <a:solidFill>
                  <a:schemeClr val="bg1"/>
                </a:solidFill>
                <a:latin typeface="Arial" panose="020B0604020202020204" pitchFamily="34" charset="0"/>
                <a:cs typeface="Arial" panose="020B0604020202020204" pitchFamily="34" charset="0"/>
              </a:endParaRPr>
            </a:p>
          </p:txBody>
        </p:sp>
      </p:grpSp>
      <p:sp>
        <p:nvSpPr>
          <p:cNvPr id="2" name="文本框 1"/>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2</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p:cNvGrpSpPr/>
          <p:nvPr/>
        </p:nvGrpSpPr>
        <p:grpSpPr>
          <a:xfrm>
            <a:off x="-1" y="6553200"/>
            <a:ext cx="12192001" cy="304800"/>
            <a:chOff x="0" y="6569404"/>
            <a:chExt cx="9144000" cy="288000"/>
          </a:xfrm>
        </p:grpSpPr>
        <p:sp>
          <p:nvSpPr>
            <p:cNvPr id="17" name="矩形 1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12" name="文本框 11"/>
          <p:cNvSpPr txBox="1"/>
          <p:nvPr/>
        </p:nvSpPr>
        <p:spPr>
          <a:xfrm>
            <a:off x="351876" y="4596014"/>
            <a:ext cx="9920124" cy="36830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 Journal: </a:t>
            </a:r>
            <a:r>
              <a:rPr lang="en-US" altLang="zh-CN" dirty="0">
                <a:latin typeface="Arial" panose="020B0604020202020204" pitchFamily="34" charset="0"/>
                <a:cs typeface="Arial" panose="020B0604020202020204" pitchFamily="34" charset="0"/>
                <a:sym typeface="+mn-ea"/>
              </a:rPr>
              <a:t>The 8th International Conference on Learning Representations (ICLR-2020)</a:t>
            </a:r>
            <a:endParaRPr lang="en-US" altLang="zh-CN" dirty="0">
              <a:latin typeface="Arial" panose="020B0604020202020204" pitchFamily="34" charset="0"/>
              <a:cs typeface="Arial" panose="020B0604020202020204" pitchFamily="34" charset="0"/>
            </a:endParaRPr>
          </a:p>
        </p:txBody>
      </p:sp>
      <p:pic>
        <p:nvPicPr>
          <p:cNvPr id="15" name="图片 14"/>
          <p:cNvPicPr>
            <a:picLocks noChangeAspect="1"/>
          </p:cNvPicPr>
          <p:nvPr/>
        </p:nvPicPr>
        <p:blipFill>
          <a:blip r:embed="rId1" cstate="print">
            <a:clrChange>
              <a:clrFrom>
                <a:srgbClr val="FFFFFF"/>
              </a:clrFrom>
              <a:clrTo>
                <a:srgbClr val="FFFFFF">
                  <a:alpha val="0"/>
                </a:srgbClr>
              </a:clrTo>
            </a:clrChange>
            <a:extLst>
              <a:ext uri="{BEBA8EAE-BF5A-486C-A8C5-ECC9F3942E4B}">
                <a14:imgProps xmlns:a14="http://schemas.microsoft.com/office/drawing/2010/main">
                  <a14:imgLayer r:embed="rId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15"/>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22"/>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594806"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74658"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976622" y="3235107"/>
                <a:ext cx="33451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74658"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88710"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sp>
        <p:nvSpPr>
          <p:cNvPr id="8" name="文本框 7"/>
          <p:cNvSpPr txBox="1"/>
          <p:nvPr/>
        </p:nvSpPr>
        <p:spPr>
          <a:xfrm>
            <a:off x="883067" y="1197490"/>
            <a:ext cx="10224000" cy="1322070"/>
          </a:xfrm>
          <a:prstGeom prst="rect">
            <a:avLst/>
          </a:prstGeom>
          <a:noFill/>
          <a:ln>
            <a:solidFill>
              <a:srgbClr val="0174AB"/>
            </a:solidFill>
          </a:ln>
        </p:spPr>
        <p:txBody>
          <a:bodyPr wrap="square" rtlCol="0">
            <a:spAutoFit/>
          </a:bodyPr>
          <a:lstStyle/>
          <a:p>
            <a:pPr algn="just">
              <a:lnSpc>
                <a:spcPct val="200000"/>
              </a:lnSpc>
            </a:pPr>
            <a:r>
              <a:rPr lang="en-US" altLang="zh-CN" b="1" dirty="0">
                <a:latin typeface="Times New Roman" panose="02020603050405020304" pitchFamily="18" charset="0"/>
                <a:cs typeface="Times New Roman" panose="02020603050405020304" pitchFamily="18" charset="0"/>
                <a:sym typeface="+mn-ea"/>
              </a:rPr>
              <a:t> </a:t>
            </a:r>
            <a:r>
              <a:rPr lang="en-US" altLang="zh-CN" sz="2000" b="1" dirty="0">
                <a:latin typeface="Times New Roman" panose="02020603050405020304" pitchFamily="18" charset="0"/>
                <a:cs typeface="Times New Roman" panose="02020603050405020304" pitchFamily="18" charset="0"/>
                <a:sym typeface="+mn-ea"/>
              </a:rPr>
              <a:t>This paper proposes two methods to address the low exploration efficiency in multi-agent environments, particularly in sparse reward tasks.</a:t>
            </a:r>
            <a:endParaRPr lang="en-US" altLang="zh-CN" sz="2000" b="1" dirty="0">
              <a:latin typeface="Times New Roman" panose="02020603050405020304" pitchFamily="18" charset="0"/>
              <a:cs typeface="Times New Roman" panose="02020603050405020304" pitchFamily="18" charset="0"/>
              <a:sym typeface="+mn-ea"/>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 name="文本框 1"/>
          <p:cNvSpPr txBox="1"/>
          <p:nvPr/>
        </p:nvSpPr>
        <p:spPr>
          <a:xfrm>
            <a:off x="883285" y="2926715"/>
            <a:ext cx="10224135" cy="3182620"/>
          </a:xfrm>
          <a:prstGeom prst="rect">
            <a:avLst/>
          </a:prstGeom>
          <a:noFill/>
          <a:ln>
            <a:solidFill>
              <a:srgbClr val="0174AB"/>
            </a:solidFill>
          </a:ln>
        </p:spPr>
        <p:txBody>
          <a:bodyPr wrap="square" rtlCol="0">
            <a:noAutofit/>
          </a:bodyPr>
          <a:lstStyle/>
          <a:p>
            <a:pPr algn="just">
              <a:lnSpc>
                <a:spcPct val="200000"/>
              </a:lnSpc>
            </a:pPr>
            <a:r>
              <a:rPr lang="en-US" altLang="zh-CN" sz="2000" b="1" dirty="0">
                <a:solidFill>
                  <a:srgbClr val="FF0000"/>
                </a:solidFill>
                <a:latin typeface="Times New Roman" panose="02020603050405020304" pitchFamily="18" charset="0"/>
                <a:cs typeface="Times New Roman" panose="02020603050405020304" pitchFamily="18" charset="0"/>
              </a:rPr>
              <a:t>Exploration via Information-Theoretic Influence (EITI):</a:t>
            </a:r>
            <a:r>
              <a:rPr lang="en-US" altLang="zh-CN" sz="2000" b="1" dirty="0">
                <a:latin typeface="Times New Roman" panose="02020603050405020304" pitchFamily="18" charset="0"/>
                <a:cs typeface="Times New Roman" panose="02020603050405020304" pitchFamily="18" charset="0"/>
              </a:rPr>
              <a:t> EITI uses mutual information to capture the interdependence between the transition dynamics of agents.</a:t>
            </a:r>
            <a:endParaRPr lang="en-US" altLang="zh-CN" sz="2000" b="1" dirty="0">
              <a:latin typeface="Times New Roman" panose="02020603050405020304" pitchFamily="18" charset="0"/>
              <a:cs typeface="Times New Roman" panose="02020603050405020304" pitchFamily="18" charset="0"/>
            </a:endParaRPr>
          </a:p>
          <a:p>
            <a:pPr algn="just">
              <a:lnSpc>
                <a:spcPct val="200000"/>
              </a:lnSpc>
            </a:pPr>
            <a:r>
              <a:rPr lang="en-US" altLang="zh-CN" sz="2000" b="1" dirty="0">
                <a:solidFill>
                  <a:srgbClr val="FF0000"/>
                </a:solidFill>
                <a:latin typeface="Times New Roman" panose="02020603050405020304" pitchFamily="18" charset="0"/>
                <a:cs typeface="Times New Roman" panose="02020603050405020304" pitchFamily="18" charset="0"/>
              </a:rPr>
              <a:t>Exploration via Decision-Theoretic Influence (EDTI):</a:t>
            </a:r>
            <a:r>
              <a:rPr lang="en-US" altLang="zh-CN" sz="2000" b="1" dirty="0">
                <a:latin typeface="Times New Roman" panose="02020603050405020304" pitchFamily="18" charset="0"/>
                <a:cs typeface="Times New Roman" panose="02020603050405020304" pitchFamily="18" charset="0"/>
              </a:rPr>
              <a:t> EDTI uses a novel intrinsic reward, called Value of Interaction (VoI), to characterize and quantify the influence of one agent’s behavior on expected returns of other agents.</a:t>
            </a:r>
            <a:endParaRPr lang="en-US" altLang="zh-CN" sz="20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1" y="6553200"/>
            <a:ext cx="12192001" cy="304800"/>
            <a:chOff x="0" y="6569404"/>
            <a:chExt cx="9144000" cy="288000"/>
          </a:xfrm>
        </p:grpSpPr>
        <p:sp>
          <p:nvSpPr>
            <p:cNvPr id="23" name="矩形 2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4" name="矩形 2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mc:AlternateContent xmlns:mc="http://schemas.openxmlformats.org/markup-compatibility/2006">
        <mc:Choice xmlns:a14="http://schemas.microsoft.com/office/drawing/2010/main" Requires="a14">
          <p:sp>
            <p:nvSpPr>
              <p:cNvPr id="4" name="文本框 3"/>
              <p:cNvSpPr txBox="1"/>
              <p:nvPr/>
            </p:nvSpPr>
            <p:spPr>
              <a:xfrm>
                <a:off x="264160" y="982980"/>
                <a:ext cx="9455785" cy="2646680"/>
              </a:xfrm>
              <a:prstGeom prst="rect">
                <a:avLst/>
              </a:prstGeom>
              <a:noFill/>
            </p:spPr>
            <p:txBody>
              <a:bodyPr wrap="square">
                <a:spAutoFit/>
              </a:bodyPr>
              <a:lstStyle/>
              <a:p>
                <a:pPr fontAlgn="auto"/>
                <a:r>
                  <a:rPr sz="2000" dirty="0">
                    <a:latin typeface="Times New Roman" panose="02020603050405020304" pitchFamily="18" charset="0"/>
                    <a:cs typeface="Times New Roman" panose="02020603050405020304" pitchFamily="18" charset="0"/>
                  </a:rPr>
                  <a:t>we consider a fully cooperative multi-agent task that can be modelled by a factored</a:t>
                </a:r>
                <a:endParaRPr sz="2000" dirty="0">
                  <a:latin typeface="Times New Roman" panose="02020603050405020304" pitchFamily="18" charset="0"/>
                  <a:cs typeface="Times New Roman" panose="02020603050405020304" pitchFamily="18" charset="0"/>
                </a:endParaRPr>
              </a:p>
              <a:p>
                <a:pPr fontAlgn="auto"/>
                <a:r>
                  <a:rPr sz="2000" dirty="0">
                    <a:latin typeface="Times New Roman" panose="02020603050405020304" pitchFamily="18" charset="0"/>
                    <a:cs typeface="Times New Roman" panose="02020603050405020304" pitchFamily="18" charset="0"/>
                  </a:rPr>
                  <a:t>multi-agent MDP</a:t>
                </a:r>
                <a:r>
                  <a:rPr lang="en-GB" altLang="zh-CN" sz="2000" dirty="0">
                    <a:latin typeface="Times New Roman" panose="02020603050405020304" pitchFamily="18" charset="0"/>
                    <a:cs typeface="Times New Roman" panose="02020603050405020304" pitchFamily="18" charset="0"/>
                  </a:rPr>
                  <a:t> </a:t>
                </a:r>
                <a14:m>
                  <m:oMath xmlns:m="http://schemas.openxmlformats.org/officeDocument/2006/math">
                    <m:r>
                      <a:rPr lang="en-US" altLang="en-GB" sz="2000" b="0" i="1" dirty="0" smtClean="0">
                        <a:latin typeface="Cambria Math" panose="02040503050406030204" pitchFamily="18" charset="0"/>
                      </a:rPr>
                      <m:t>𝐺</m:t>
                    </m:r>
                    <m:r>
                      <a:rPr lang="en-US" altLang="en-GB" sz="2000" b="0" i="1" dirty="0" smtClean="0">
                        <a:latin typeface="Cambria Math" panose="02040503050406030204" pitchFamily="18" charset="0"/>
                      </a:rPr>
                      <m:t>=</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ea typeface="Cambria Math" panose="02040503050406030204" pitchFamily="18" charset="0"/>
                      </a:rPr>
                      <m:t>𝑁</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𝑆</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rPr>
                      <m:t>𝐴</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𝑇</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rPr>
                      <m:t>𝑟</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rPr>
                      <m:t>ℎ</m:t>
                    </m:r>
                    <m:r>
                      <a:rPr lang="en-US" altLang="en-GB" sz="2000" b="0" i="1" dirty="0" smtClean="0">
                        <a:latin typeface="Cambria Math" panose="02040503050406030204" pitchFamily="18" charset="0"/>
                      </a:rPr>
                      <m:t>,</m:t>
                    </m:r>
                    <m:r>
                      <a:rPr lang="en-US" altLang="en-GB" sz="2000" b="0" i="1" dirty="0" smtClean="0">
                        <a:latin typeface="Cambria Math" panose="02040503050406030204" pitchFamily="18" charset="0"/>
                      </a:rPr>
                      <m:t>𝑛</m:t>
                    </m:r>
                    <m:r>
                      <a:rPr lang="el-GR" altLang="zh-CN" sz="2000" b="0" i="1" dirty="0" smtClean="0">
                        <a:latin typeface="Cambria Math" panose="02040503050406030204" pitchFamily="18" charset="0"/>
                      </a:rPr>
                      <m:t>⟩</m:t>
                    </m:r>
                  </m:oMath>
                </a14:m>
                <a:r>
                  <a:rPr lang="el-GR" altLang="zh-CN"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where:</a:t>
                </a:r>
                <a:endParaRPr lang="en-GB" altLang="zh-CN" sz="2000" dirty="0">
                  <a:latin typeface="Times New Roman" panose="02020603050405020304" pitchFamily="18" charset="0"/>
                  <a:cs typeface="Times New Roman" panose="02020603050405020304" pitchFamily="18" charset="0"/>
                </a:endParaRPr>
              </a:p>
              <a:p>
                <a:pPr fontAlgn="auto"/>
                <a:endParaRPr lang="en-GB" altLang="zh-CN" sz="2000" dirty="0">
                  <a:latin typeface="Times New Roman" panose="02020603050405020304" pitchFamily="18" charset="0"/>
                  <a:cs typeface="Times New Roman" panose="02020603050405020304" pitchFamily="18" charset="0"/>
                </a:endParaRPr>
              </a:p>
              <a:p>
                <a:pPr marL="342900" indent="-342900" fontAlgn="auto">
                  <a:buFont typeface="Arial" panose="020B0604020202020204" pitchFamily="34" charset="0"/>
                  <a:buChar char="•"/>
                </a:pPr>
                <a14:m>
                  <m:oMath xmlns:m="http://schemas.openxmlformats.org/officeDocument/2006/math">
                    <m:r>
                      <a:rPr lang="en-US" altLang="en-GB" sz="2000" b="0" i="1" dirty="0">
                        <a:latin typeface="Cambria Math" panose="02040503050406030204" pitchFamily="18" charset="0"/>
                        <a:ea typeface="Cambria Math" panose="02040503050406030204" pitchFamily="18" charset="0"/>
                      </a:rPr>
                      <m:t>𝑁</m:t>
                    </m:r>
                    <m:r>
                      <a:rPr lang="en-GB" altLang="zh-CN" sz="2000" b="0" i="1" dirty="0" smtClean="0">
                        <a:latin typeface="Cambria Math" panose="02040503050406030204" pitchFamily="18" charset="0"/>
                      </a:rPr>
                      <m:t>=</m:t>
                    </m:r>
                    <m:d>
                      <m:dPr>
                        <m:begChr m:val="{"/>
                        <m:endChr m:val="}"/>
                        <m:ctrlPr>
                          <a:rPr lang="en-GB" altLang="zh-CN" sz="2000" i="1" dirty="0" smtClean="0">
                            <a:latin typeface="Cambria Math" panose="02040503050406030204" pitchFamily="18" charset="0"/>
                          </a:rPr>
                        </m:ctrlPr>
                      </m:dPr>
                      <m:e>
                        <m:r>
                          <a:rPr lang="en-GB" altLang="zh-CN" sz="2000" b="0" i="1" dirty="0" smtClean="0">
                            <a:latin typeface="Cambria Math" panose="02040503050406030204" pitchFamily="18" charset="0"/>
                          </a:rPr>
                          <m:t>1</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rPr>
                          <m:t>𝑛</m:t>
                        </m:r>
                      </m:e>
                    </m:d>
                  </m:oMath>
                </a14:m>
                <a:r>
                  <a:rPr lang="en-GB" altLang="zh-CN" sz="2000" dirty="0">
                    <a:latin typeface="Times New Roman" panose="02020603050405020304" pitchFamily="18" charset="0"/>
                    <a:cs typeface="Times New Roman" panose="02020603050405020304" pitchFamily="18" charset="0"/>
                  </a:rPr>
                  <a:t>: the set of agents, with </a:t>
                </a:r>
                <a14:m>
                  <m:oMath xmlns:m="http://schemas.openxmlformats.org/officeDocument/2006/math">
                    <m:r>
                      <a:rPr lang="en-US" altLang="en-GB" sz="2000" b="0" i="1" dirty="0">
                        <a:latin typeface="Cambria Math" panose="02040503050406030204" pitchFamily="18" charset="0"/>
                      </a:rPr>
                      <m:t>𝑛</m:t>
                    </m:r>
                  </m:oMath>
                </a14:m>
                <a:r>
                  <a:rPr lang="en-GB" altLang="zh-CN" sz="2000" dirty="0">
                    <a:latin typeface="Times New Roman" panose="02020603050405020304" pitchFamily="18" charset="0"/>
                    <a:cs typeface="Times New Roman" panose="02020603050405020304" pitchFamily="18" charset="0"/>
                  </a:rPr>
                  <a:t> agents.</a:t>
                </a:r>
                <a:endParaRPr lang="en-GB"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GB" altLang="zh-CN" sz="2000" b="0" i="1" dirty="0" smtClean="0">
                        <a:latin typeface="Cambria Math" panose="02040503050406030204" pitchFamily="18" charset="0"/>
                      </a:rPr>
                      <m:t>𝑆</m:t>
                    </m:r>
                    <m:r>
                      <a:rPr lang="en-US" altLang="en-GB" sz="2000" b="0" i="1" dirty="0" smtClean="0">
                        <a:latin typeface="Cambria Math" panose="02040503050406030204" pitchFamily="18" charset="0"/>
                      </a:rPr>
                      <m:t>=</m:t>
                    </m:r>
                    <m:nary>
                      <m:naryPr>
                        <m:chr m:val="∏"/>
                        <m:ctrlPr>
                          <a:rPr lang="en-US" altLang="zh-CN" sz="2000" i="1" smtClean="0">
                            <a:latin typeface="Cambria Math" panose="02040503050406030204" pitchFamily="18" charset="0"/>
                          </a:rPr>
                        </m:ctrlPr>
                      </m:naryPr>
                      <m:sub>
                        <m:r>
                          <m:rPr>
                            <m:brk m:alnAt="23"/>
                          </m:rP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sub>
                      <m:sup>
                        <m:r>
                          <a:rPr lang="en-US" altLang="zh-CN" sz="2000" b="0" i="1" smtClean="0">
                            <a:latin typeface="Cambria Math" panose="02040503050406030204" pitchFamily="18" charset="0"/>
                          </a:rPr>
                          <m:t>𝑛</m:t>
                        </m:r>
                      </m:sup>
                      <m:e>
                        <m:sSub>
                          <m:sSubPr>
                            <m:ctrlPr>
                              <a:rPr lang="en-US" altLang="zh-CN" sz="2000" b="0" i="1" smtClean="0">
                                <a:latin typeface="Cambria Math" panose="02040503050406030204" pitchFamily="18" charset="0"/>
                                <a:cs typeface="Cambria Math" panose="02040503050406030204" pitchFamily="18" charset="0"/>
                              </a:rPr>
                            </m:ctrlPr>
                          </m:sSubPr>
                          <m:e>
                            <m:r>
                              <a:rPr lang="en-US" altLang="zh-CN" sz="2000" b="0" i="1" smtClean="0">
                                <a:latin typeface="Cambria Math" panose="02040503050406030204" pitchFamily="18" charset="0"/>
                                <a:cs typeface="Cambria Math" panose="02040503050406030204" pitchFamily="18" charset="0"/>
                              </a:rPr>
                              <m:t>𝑆</m:t>
                            </m:r>
                          </m:e>
                          <m:sub>
                            <m:r>
                              <a:rPr lang="en-US" altLang="zh-CN" sz="2000" b="0" i="1" smtClean="0">
                                <a:latin typeface="Cambria Math" panose="02040503050406030204" pitchFamily="18" charset="0"/>
                                <a:cs typeface="Cambria Math" panose="02040503050406030204" pitchFamily="18" charset="0"/>
                              </a:rPr>
                              <m:t>𝑖</m:t>
                            </m:r>
                          </m:sub>
                        </m:sSub>
                      </m:e>
                    </m:nary>
                  </m:oMath>
                </a14:m>
                <a:r>
                  <a:rPr lang="en-GB" altLang="zh-CN" sz="2000" dirty="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 the finite set of joint states and </a:t>
                </a:r>
                <a14:m>
                  <m:oMath xmlns:m="http://schemas.openxmlformats.org/officeDocument/2006/math">
                    <m:sSub>
                      <m:sSubPr>
                        <m:ctrlPr>
                          <a:rPr lang="en-US" altLang="zh-CN" sz="2000" i="1" dirty="0">
                            <a:latin typeface="Cambria Math" panose="02040503050406030204" pitchFamily="18" charset="0"/>
                            <a:cs typeface="Cambria Math" panose="02040503050406030204" pitchFamily="18" charset="0"/>
                          </a:rPr>
                        </m:ctrlPr>
                      </m:sSubPr>
                      <m:e>
                        <m:r>
                          <a:rPr lang="en-US" altLang="zh-CN" sz="2000" i="1" dirty="0">
                            <a:latin typeface="Cambria Math" panose="02040503050406030204" pitchFamily="18" charset="0"/>
                            <a:cs typeface="Cambria Math" panose="02040503050406030204" pitchFamily="18" charset="0"/>
                          </a:rPr>
                          <m:t>𝑆</m:t>
                        </m:r>
                      </m:e>
                      <m:sub>
                        <m:r>
                          <a:rPr lang="en-US" altLang="zh-CN" sz="2000" i="1" dirty="0">
                            <a:latin typeface="Cambria Math" panose="02040503050406030204" pitchFamily="18" charset="0"/>
                            <a:cs typeface="Cambria Math" panose="02040503050406030204" pitchFamily="18" charset="0"/>
                          </a:rPr>
                          <m:t>𝑖</m:t>
                        </m:r>
                      </m:sub>
                    </m:sSub>
                  </m:oMath>
                </a14:m>
                <a:r>
                  <a:rPr lang="en-US" altLang="zh-CN" sz="2000" dirty="0">
                    <a:latin typeface="Times New Roman" panose="02020603050405020304" pitchFamily="18" charset="0"/>
                    <a:cs typeface="Times New Roman" panose="02020603050405020304" pitchFamily="18" charset="0"/>
                  </a:rPr>
                  <a:t> </a:t>
                </a:r>
                <a:r>
                  <a:rPr lang="en-US" altLang="zh-CN" sz="2000" b="0" dirty="0">
                    <a:latin typeface="Times New Roman" panose="02020603050405020304" pitchFamily="18" charset="0"/>
                    <a:cs typeface="Times New Roman" panose="02020603050405020304" pitchFamily="18" charset="0"/>
                  </a:rPr>
                  <a:t>is the state set of agent </a:t>
                </a:r>
                <a:r>
                  <a:rPr lang="en-US" altLang="zh-CN" sz="2000" b="0" i="1" dirty="0">
                    <a:latin typeface="Times New Roman" panose="02020603050405020304" pitchFamily="18" charset="0"/>
                    <a:cs typeface="Times New Roman" panose="02020603050405020304" pitchFamily="18" charset="0"/>
                  </a:rPr>
                  <a:t>i</a:t>
                </a:r>
                <a:r>
                  <a:rPr lang="en-US" altLang="zh-CN" sz="2000" b="0" dirty="0">
                    <a:latin typeface="Times New Roman" panose="02020603050405020304" pitchFamily="18" charset="0"/>
                    <a:cs typeface="Times New Roman" panose="02020603050405020304" pitchFamily="18" charset="0"/>
                  </a:rPr>
                  <a:t>.</a:t>
                </a:r>
                <a:endParaRPr lang="en-US" altLang="zh-CN" sz="2000" b="0" dirty="0">
                  <a:latin typeface="Times New Roman" panose="02020603050405020304" pitchFamily="18" charset="0"/>
                  <a:cs typeface="Times New Roman" panose="020206030504050203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𝐴</m:t>
                    </m:r>
                    <m:r>
                      <a:rPr lang="en-US" altLang="zh-CN" sz="2000" b="0" i="1"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rPr>
                  <a:t>: the </a:t>
                </a:r>
                <a:r>
                  <a:rPr lang="en-GB" altLang="zh-CN" sz="2000" dirty="0">
                    <a:latin typeface="Times New Roman" panose="02020603050405020304" pitchFamily="18" charset="0"/>
                    <a:cs typeface="Times New Roman" panose="02020603050405020304" pitchFamily="18" charset="0"/>
                    <a:sym typeface="+mn-ea"/>
                  </a:rPr>
                  <a:t>joint</a:t>
                </a:r>
                <a:r>
                  <a:rPr lang="en-US" altLang="en-GB" sz="2000" dirty="0">
                    <a:latin typeface="Times New Roman" panose="02020603050405020304" pitchFamily="18" charset="0"/>
                    <a:cs typeface="Times New Roman" panose="02020603050405020304" pitchFamily="18" charset="0"/>
                    <a:sym typeface="+mn-ea"/>
                  </a:rPr>
                  <a:t> </a:t>
                </a:r>
                <a:r>
                  <a:rPr lang="en-GB" altLang="zh-CN" sz="2000" dirty="0">
                    <a:latin typeface="Times New Roman" panose="02020603050405020304" pitchFamily="18" charset="0"/>
                    <a:cs typeface="Times New Roman" panose="02020603050405020304" pitchFamily="18" charset="0"/>
                  </a:rPr>
                  <a:t>action space, the joint action of agents is </a:t>
                </a:r>
                <a14:m>
                  <m:oMath xmlns:m="http://schemas.openxmlformats.org/officeDocument/2006/math">
                    <m:r>
                      <a:rPr lang="en-US" sz="2000" i="1" smtClean="0">
                        <a:latin typeface="Cambria Math" panose="02040503050406030204" pitchFamily="18" charset="0"/>
                      </a:rPr>
                      <m:t>𝑎</m:t>
                    </m:r>
                    <m:r>
                      <a:rPr lang="en-US" altLang="zh-CN" sz="2000" b="0" i="1" smtClean="0">
                        <a:latin typeface="Cambria Math" panose="02040503050406030204" pitchFamily="18" charset="0"/>
                      </a:rPr>
                      <m:t>=</m:t>
                    </m:r>
                    <m:sSubSup>
                      <m:sSubSupPr>
                        <m:ctrlPr>
                          <a:rPr lang="en-US" altLang="zh-CN" sz="2000" i="1" smtClean="0">
                            <a:latin typeface="Cambria Math" panose="02040503050406030204" pitchFamily="18" charset="0"/>
                          </a:rPr>
                        </m:ctrlPr>
                      </m:sSubSupPr>
                      <m:e>
                        <m:d>
                          <m:dPr>
                            <m:begChr m:val="{"/>
                            <m:endChr m:val="}"/>
                            <m:ctrlPr>
                              <a:rPr lang="en-US" altLang="zh-CN" sz="2000" i="1">
                                <a:latin typeface="Cambria Math" panose="02040503050406030204" pitchFamily="18" charset="0"/>
                              </a:rPr>
                            </m:ctrlPr>
                          </m:dPr>
                          <m:e>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𝑎</m:t>
                                </m:r>
                              </m:e>
                              <m:sub>
                                <m:r>
                                  <a:rPr lang="en-US" altLang="zh-CN" sz="2000" i="1">
                                    <a:latin typeface="Cambria Math" panose="02040503050406030204" pitchFamily="18" charset="0"/>
                                    <a:cs typeface="Cambria Math" panose="02040503050406030204" pitchFamily="18" charset="0"/>
                                  </a:rPr>
                                  <m:t>𝑖</m:t>
                                </m:r>
                              </m:sub>
                            </m:sSub>
                          </m:e>
                        </m:d>
                      </m:e>
                      <m:sub>
                        <m: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sub>
                      <m:sup>
                        <m:r>
                          <a:rPr lang="en-US" altLang="zh-CN" sz="2000" b="0" i="1" smtClean="0">
                            <a:latin typeface="Cambria Math" panose="02040503050406030204" pitchFamily="18" charset="0"/>
                          </a:rPr>
                          <m:t>𝑛</m:t>
                        </m:r>
                      </m:sup>
                    </m:sSubSup>
                    <m:r>
                      <a:rPr lang="en-US" altLang="zh-CN" sz="2000" b="0" i="1" smtClean="0">
                        <a:latin typeface="Cambria Math" panose="02040503050406030204" pitchFamily="18" charset="0"/>
                        <a:ea typeface="Cambria Math" panose="02040503050406030204" pitchFamily="18" charset="0"/>
                      </a:rPr>
                      <m:t>∈</m:t>
                    </m:r>
                    <m:sSubSup>
                      <m:sSubSupPr>
                        <m:ctrlP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ctrlPr>
                      </m:sSubSupPr>
                      <m:e>
                        <m: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t>𝐴</m:t>
                        </m:r>
                      </m:e>
                      <m:sub>
                        <m: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t>𝑖</m:t>
                        </m:r>
                      </m:sub>
                      <m:sup>
                        <m: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t>𝑛</m:t>
                        </m:r>
                      </m:sup>
                    </m:sSubSup>
                  </m:oMath>
                </a14:m>
                <a:r>
                  <a:rPr lang="en-GB" altLang="zh-CN" sz="2000" dirty="0">
                    <a:latin typeface="Times New Roman" panose="02020603050405020304" pitchFamily="18" charset="0"/>
                    <a:cs typeface="Times New Roman" panose="02020603050405020304" pitchFamily="18" charset="0"/>
                  </a:rPr>
                  <a:t>.</a:t>
                </a:r>
                <a:endParaRPr lang="en-US"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𝑇</m:t>
                    </m:r>
                    <m:r>
                      <a:rPr lang="en-US" altLang="zh-CN" sz="2000" b="0" i="1" smtClean="0">
                        <a:latin typeface="Cambria Math" panose="02040503050406030204" pitchFamily="18" charset="0"/>
                      </a:rPr>
                      <m:t>(</m:t>
                    </m:r>
                    <m:sSup>
                      <m:sSupPr>
                        <m:ctrlPr>
                          <a:rPr lang="en-US" altLang="zh-CN" sz="2000" b="0" i="1" smtClean="0">
                            <a:latin typeface="Cambria Math" panose="02040503050406030204" pitchFamily="18" charset="0"/>
                            <a:cs typeface="Cambria Math" panose="02040503050406030204" pitchFamily="18" charset="0"/>
                          </a:rPr>
                        </m:ctrlPr>
                      </m:sSupPr>
                      <m:e>
                        <m:r>
                          <a:rPr lang="en-US" altLang="zh-CN" sz="2000" b="0" i="1" smtClean="0">
                            <a:latin typeface="Cambria Math" panose="02040503050406030204" pitchFamily="18" charset="0"/>
                            <a:cs typeface="Cambria Math" panose="02040503050406030204" pitchFamily="18" charset="0"/>
                          </a:rPr>
                          <m:t>𝑠</m:t>
                        </m:r>
                      </m:e>
                      <m:sup>
                        <m:r>
                          <a:rPr lang="en-US" altLang="zh-CN" sz="2000" b="0" i="1" smtClean="0">
                            <a:latin typeface="Cambria Math" panose="02040503050406030204" pitchFamily="18" charset="0"/>
                            <a:cs typeface="Cambria Math" panose="02040503050406030204" pitchFamily="18" charset="0"/>
                          </a:rPr>
                          <m:t>’</m:t>
                        </m:r>
                      </m:sup>
                    </m:sSup>
                    <m:r>
                      <a:rPr lang="en-US" altLang="zh-CN" sz="2000" b="0" i="1" dirty="0" smtClean="0">
                        <a:latin typeface="Cambria Math" panose="02040503050406030204" pitchFamily="18" charset="0"/>
                      </a:rPr>
                      <m:t>|</m:t>
                    </m:r>
                    <m:r>
                      <a:rPr lang="en-US" altLang="en-GB" sz="2000" i="1" dirty="0">
                        <a:latin typeface="Cambria Math" panose="02040503050406030204" pitchFamily="18" charset="0"/>
                      </a:rPr>
                      <m:t>𝑠</m:t>
                    </m:r>
                    <m:r>
                      <a:rPr lang="en-US" altLang="zh-CN" sz="2000" b="0" i="1" dirty="0" smtClean="0">
                        <a:latin typeface="Cambria Math" panose="02040503050406030204" pitchFamily="18" charset="0"/>
                      </a:rPr>
                      <m:t>,</m:t>
                    </m:r>
                    <m:r>
                      <a:rPr lang="en-US" sz="2000" i="1" dirty="0">
                        <a:latin typeface="Cambria Math" panose="02040503050406030204" pitchFamily="18" charset="0"/>
                      </a:rPr>
                      <m:t>𝑎</m:t>
                    </m:r>
                    <m:r>
                      <a:rPr lang="en-US" altLang="zh-CN" sz="2000" b="0" i="1" smtClean="0">
                        <a:latin typeface="Cambria Math" panose="02040503050406030204" pitchFamily="18" charset="0"/>
                      </a:rPr>
                      <m:t>)</m:t>
                    </m:r>
                  </m:oMath>
                </a14:m>
                <a:r>
                  <a:rPr lang="en-GB" altLang="zh-CN" sz="2000" dirty="0">
                    <a:latin typeface="Times New Roman" panose="02020603050405020304" pitchFamily="18" charset="0"/>
                    <a:cs typeface="Times New Roman" panose="02020603050405020304" pitchFamily="18" charset="0"/>
                  </a:rPr>
                  <a:t>: the state transition function.</a:t>
                </a:r>
                <a:endParaRPr lang="en-GB"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US" altLang="en-GB" sz="2000" b="0" i="1" dirty="0" smtClean="0">
                        <a:latin typeface="Cambria Math" panose="02040503050406030204" pitchFamily="18" charset="0"/>
                      </a:rPr>
                      <m:t>𝑟</m:t>
                    </m:r>
                    <m:r>
                      <a:rPr lang="en-GB" altLang="zh-CN" sz="2000" b="0" i="1" dirty="0" smtClean="0">
                        <a:latin typeface="Cambria Math" panose="02040503050406030204" pitchFamily="18" charset="0"/>
                      </a:rPr>
                      <m:t>(</m:t>
                    </m:r>
                    <m:r>
                      <a:rPr lang="en-US" altLang="en-GB" sz="2000" i="1" dirty="0">
                        <a:latin typeface="Cambria Math" panose="02040503050406030204" pitchFamily="18" charset="0"/>
                      </a:rPr>
                      <m:t>𝑠</m:t>
                    </m:r>
                    <m:r>
                      <a:rPr lang="en-US" altLang="zh-CN" sz="2000" b="0" i="1" dirty="0">
                        <a:latin typeface="Cambria Math" panose="02040503050406030204" pitchFamily="18" charset="0"/>
                      </a:rPr>
                      <m:t>,</m:t>
                    </m:r>
                    <m:r>
                      <a:rPr lang="en-US" sz="2000" i="1" dirty="0">
                        <a:latin typeface="Cambria Math" panose="02040503050406030204" pitchFamily="18" charset="0"/>
                      </a:rPr>
                      <m:t>𝑎</m:t>
                    </m:r>
                    <m:r>
                      <a:rPr lang="en-GB" altLang="zh-CN" sz="2000" b="0" i="1" dirty="0"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rPr>
                  <a:t>: the shared extrinsic reward.</a:t>
                </a:r>
                <a:endParaRPr lang="en-US" altLang="zh-CN" sz="2000" dirty="0">
                  <a:latin typeface="Times New Roman" panose="02020603050405020304" pitchFamily="18" charset="0"/>
                  <a:cs typeface="Times New Roman" panose="02020603050405020304" pitchFamily="18" charset="0"/>
                </a:endParaRPr>
              </a:p>
            </p:txBody>
          </p:sp>
        </mc:Choice>
        <mc:Fallback>
          <p:sp>
            <p:nvSpPr>
              <p:cNvPr id="4" name="文本框 3"/>
              <p:cNvSpPr txBox="1">
                <a:spLocks noRot="1" noChangeAspect="1" noMove="1" noResize="1" noEditPoints="1" noAdjustHandles="1" noChangeArrowheads="1" noChangeShapeType="1" noTextEdit="1"/>
              </p:cNvSpPr>
              <p:nvPr/>
            </p:nvSpPr>
            <p:spPr>
              <a:xfrm>
                <a:off x="264160" y="982980"/>
                <a:ext cx="9455785" cy="2646680"/>
              </a:xfrm>
              <a:prstGeom prst="rect">
                <a:avLst/>
              </a:prstGeom>
              <a:blipFill rotWithShape="1">
                <a:blip r:embed="rId1"/>
                <a:stretch>
                  <a:fillRect/>
                </a:stretch>
              </a:blipFill>
            </p:spPr>
            <p:txBody>
              <a:bodyPr/>
              <a:lstStyle/>
              <a:p>
                <a:r>
                  <a:rPr lang="zh-CN" altLang="en-US">
                    <a:noFill/>
                  </a:rPr>
                  <a:t> </a:t>
                </a:r>
              </a:p>
            </p:txBody>
          </p:sp>
        </mc:Fallback>
      </mc:AlternateContent>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pic>
        <p:nvPicPr>
          <p:cNvPr id="2" name="图片 1"/>
          <p:cNvPicPr>
            <a:picLocks noChangeAspect="1"/>
          </p:cNvPicPr>
          <p:nvPr/>
        </p:nvPicPr>
        <p:blipFill>
          <a:blip r:embed="rId2"/>
          <a:stretch>
            <a:fillRect/>
          </a:stretch>
        </p:blipFill>
        <p:spPr>
          <a:xfrm>
            <a:off x="624205" y="3933190"/>
            <a:ext cx="9990455" cy="1179195"/>
          </a:xfrm>
          <a:prstGeom prst="rect">
            <a:avLst/>
          </a:prstGeom>
        </p:spPr>
      </p:pic>
    </p:spTree>
    <p:custDataLst>
      <p:tags r:id="rId3"/>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3" name="文本框 2"/>
          <p:cNvSpPr txBox="1"/>
          <p:nvPr/>
        </p:nvSpPr>
        <p:spPr>
          <a:xfrm>
            <a:off x="480060" y="800735"/>
            <a:ext cx="6834505"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I</a:t>
            </a:r>
            <a:r>
              <a:rPr lang="en-US" altLang="zh-CN" sz="2000" b="1" dirty="0">
                <a:solidFill>
                  <a:srgbClr val="0174AB"/>
                </a:solidFill>
                <a:latin typeface="Arial" panose="020B0604020202020204" pitchFamily="34" charset="0"/>
                <a:cs typeface="Arial" panose="020B0604020202020204" pitchFamily="34" charset="0"/>
              </a:rPr>
              <a:t>nfluence-based coordinated multi-agent exploration</a:t>
            </a:r>
            <a:endParaRPr lang="en-US" altLang="zh-CN" sz="2000" b="1" dirty="0">
              <a:solidFill>
                <a:srgbClr val="0174AB"/>
              </a:solidFill>
              <a:latin typeface="Arial" panose="020B0604020202020204" pitchFamily="34" charset="0"/>
              <a:cs typeface="Arial" panose="020B0604020202020204" pitchFamily="34" charset="0"/>
            </a:endParaRPr>
          </a:p>
        </p:txBody>
      </p:sp>
      <p:cxnSp>
        <p:nvCxnSpPr>
          <p:cNvPr id="4" name="直接连接符 3"/>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7" name="文本框 6"/>
          <p:cNvSpPr txBox="1"/>
          <p:nvPr/>
        </p:nvSpPr>
        <p:spPr>
          <a:xfrm>
            <a:off x="822325" y="1327785"/>
            <a:ext cx="10224135" cy="39878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For each agent </a:t>
            </a:r>
            <a:r>
              <a:rPr lang="zh-CN" altLang="en-US" sz="2000" i="1">
                <a:latin typeface="Times New Roman" panose="02020603050405020304" pitchFamily="18" charset="0"/>
                <a:cs typeface="Times New Roman" panose="02020603050405020304" pitchFamily="18" charset="0"/>
              </a:rPr>
              <a:t>i</a:t>
            </a:r>
            <a:r>
              <a:rPr lang="zh-CN" altLang="en-US" sz="2000">
                <a:latin typeface="Times New Roman" panose="02020603050405020304" pitchFamily="18" charset="0"/>
                <a:cs typeface="Times New Roman" panose="02020603050405020304" pitchFamily="18" charset="0"/>
              </a:rPr>
              <a:t>, our overall optimization objective is:</a:t>
            </a:r>
            <a:endParaRPr lang="zh-CN" altLang="en-US" sz="2000">
              <a:latin typeface="Times New Roman" panose="02020603050405020304" pitchFamily="18" charset="0"/>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3072130" y="1817370"/>
            <a:ext cx="6062980" cy="472440"/>
          </a:xfrm>
          <a:prstGeom prst="rect">
            <a:avLst/>
          </a:prstGeom>
        </p:spPr>
      </p:pic>
      <p:sp>
        <p:nvSpPr>
          <p:cNvPr id="18" name="文本框 17"/>
          <p:cNvSpPr txBox="1"/>
          <p:nvPr/>
        </p:nvSpPr>
        <p:spPr>
          <a:xfrm>
            <a:off x="10415905" y="1839595"/>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a:t>
            </a:r>
            <a:endParaRPr lang="en-US" altLang="zh-CN">
              <a:latin typeface="Times New Roman" panose="02020603050405020304" pitchFamily="18" charset="0"/>
              <a:cs typeface="Times New Roman" panose="02020603050405020304" pitchFamily="18" charset="0"/>
            </a:endParaRPr>
          </a:p>
        </p:txBody>
      </p:sp>
      <p:pic>
        <p:nvPicPr>
          <p:cNvPr id="5" name="图片 4"/>
          <p:cNvPicPr>
            <a:picLocks noChangeAspect="1"/>
          </p:cNvPicPr>
          <p:nvPr/>
        </p:nvPicPr>
        <p:blipFill>
          <a:blip r:embed="rId2"/>
          <a:stretch>
            <a:fillRect/>
          </a:stretch>
        </p:blipFill>
        <p:spPr>
          <a:xfrm>
            <a:off x="3863975" y="3354070"/>
            <a:ext cx="4798060" cy="1450340"/>
          </a:xfrm>
          <a:prstGeom prst="rect">
            <a:avLst/>
          </a:prstGeom>
        </p:spPr>
      </p:pic>
      <p:sp>
        <p:nvSpPr>
          <p:cNvPr id="10" name="文本框 9"/>
          <p:cNvSpPr txBox="1"/>
          <p:nvPr/>
        </p:nvSpPr>
        <p:spPr>
          <a:xfrm>
            <a:off x="10415905" y="3282315"/>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(2)</a:t>
            </a:r>
            <a:endParaRPr lang="en-US" altLang="zh-CN">
              <a:latin typeface="Times New Roman" panose="02020603050405020304" pitchFamily="18" charset="0"/>
              <a:cs typeface="Times New Roman" panose="02020603050405020304" pitchFamily="18" charset="0"/>
            </a:endParaRPr>
          </a:p>
        </p:txBody>
      </p:sp>
      <p:sp>
        <p:nvSpPr>
          <p:cNvPr id="17" name="文本框 16"/>
          <p:cNvSpPr txBox="1"/>
          <p:nvPr/>
        </p:nvSpPr>
        <p:spPr>
          <a:xfrm>
            <a:off x="10415905" y="3707765"/>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(3)</a:t>
            </a:r>
            <a:endParaRPr lang="en-US" altLang="zh-CN">
              <a:latin typeface="Times New Roman" panose="02020603050405020304" pitchFamily="18" charset="0"/>
              <a:cs typeface="Times New Roman" panose="02020603050405020304" pitchFamily="18" charset="0"/>
            </a:endParaRPr>
          </a:p>
        </p:txBody>
      </p:sp>
      <p:sp>
        <p:nvSpPr>
          <p:cNvPr id="21" name="文本框 20"/>
          <p:cNvSpPr txBox="1"/>
          <p:nvPr/>
        </p:nvSpPr>
        <p:spPr>
          <a:xfrm>
            <a:off x="10415905" y="4147820"/>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(4)</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22" name="文本框 21"/>
              <p:cNvSpPr txBox="1"/>
              <p:nvPr/>
            </p:nvSpPr>
            <p:spPr>
              <a:xfrm>
                <a:off x="805815" y="2315845"/>
                <a:ext cx="10224135" cy="109728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𝑝</m:t>
                        </m:r>
                      </m:e>
                      <m:sub>
                        <m:r>
                          <a:rPr lang="en-US" altLang="zh-CN" sz="2000" i="1">
                            <a:latin typeface="Cambria Math" panose="02040503050406030204" pitchFamily="18" charset="0"/>
                            <a:cs typeface="Cambria Math" panose="02040503050406030204" pitchFamily="18" charset="0"/>
                          </a:rPr>
                          <m:t>0</m:t>
                        </m:r>
                      </m:sub>
                    </m:sSub>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0</m:t>
                        </m:r>
                      </m:sub>
                    </m:sSub>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the initial state distribution, </a:t>
                </a:r>
                <a14:m>
                  <m:oMath xmlns:m="http://schemas.openxmlformats.org/officeDocument/2006/math">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𝜋</m:t>
                        </m:r>
                      </m:e>
                      <m:sub>
                        <m:r>
                          <a:rPr lang="en-US" altLang="zh-CN" sz="2000" i="1">
                            <a:latin typeface="Cambria Math" panose="02040503050406030204" pitchFamily="18" charset="0"/>
                            <a:cs typeface="Cambria Math" panose="02040503050406030204" pitchFamily="18" charset="0"/>
                          </a:rPr>
                          <m:t>−𝑖</m:t>
                        </m:r>
                      </m:sub>
                    </m:sSub>
                  </m:oMath>
                </a14:m>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is the joint policy excluding that of agent </a:t>
                </a:r>
                <a:r>
                  <a:rPr lang="zh-CN" altLang="en-US" sz="2000" i="1">
                    <a:latin typeface="Times New Roman" panose="02020603050405020304" pitchFamily="18" charset="0"/>
                    <a:cs typeface="Times New Roman" panose="02020603050405020304" pitchFamily="18" charset="0"/>
                  </a:rPr>
                  <a:t>i</a:t>
                </a:r>
                <a:r>
                  <a:rPr lang="zh-CN" altLang="en-US" sz="2000">
                    <a:latin typeface="Times New Roman" panose="02020603050405020304" pitchFamily="18" charset="0"/>
                    <a:cs typeface="Times New Roman" panose="02020603050405020304" pitchFamily="18" charset="0"/>
                  </a:rPr>
                  <a:t>, and</a:t>
                </a:r>
                <a:r>
                  <a:rPr lang="en-US" altLang="zh-CN" sz="2000">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𝑉</m:t>
                        </m:r>
                      </m:e>
                      <m:sub>
                        <m:r>
                          <a:rPr lang="en-US" altLang="zh-CN" sz="2000" i="1">
                            <a:latin typeface="Cambria Math" panose="02040503050406030204" pitchFamily="18" charset="0"/>
                            <a:cs typeface="Cambria Math" panose="02040503050406030204" pitchFamily="18" charset="0"/>
                          </a:rPr>
                          <m:t>𝑖</m:t>
                        </m:r>
                      </m:sub>
                      <m:sup>
                        <m:r>
                          <m:rPr>
                            <m:sty m:val="p"/>
                          </m:rPr>
                          <a:rPr lang="en-US" altLang="zh-CN" sz="2000">
                            <a:latin typeface="Cambria Math" panose="02040503050406030204" pitchFamily="18" charset="0"/>
                            <a:cs typeface="Cambria Math" panose="02040503050406030204" pitchFamily="18" charset="0"/>
                          </a:rPr>
                          <m:t>int</m:t>
                        </m:r>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𝜋</m:t>
                        </m:r>
                      </m:sup>
                    </m:sSubSup>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𝑠</m:t>
                    </m:r>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the intrinsic value function of agent </a:t>
                </a:r>
                <a:r>
                  <a:rPr lang="zh-CN" altLang="en-US" sz="2000" i="1">
                    <a:latin typeface="Times New Roman" panose="02020603050405020304" pitchFamily="18" charset="0"/>
                    <a:cs typeface="Times New Roman" panose="02020603050405020304" pitchFamily="18" charset="0"/>
                  </a:rPr>
                  <a:t>i</a:t>
                </a:r>
                <a:r>
                  <a:rPr lang="zh-CN" altLang="en-US" sz="2000">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altLang="zh-CN" sz="2000" i="1">
                            <a:solidFill>
                              <a:srgbClr val="FF0000"/>
                            </a:solidFill>
                            <a:latin typeface="Cambria Math" panose="02040503050406030204" pitchFamily="18" charset="0"/>
                            <a:cs typeface="Cambria Math" panose="02040503050406030204" pitchFamily="18" charset="0"/>
                          </a:rPr>
                        </m:ctrlPr>
                      </m:sSubSupPr>
                      <m:e>
                        <m:r>
                          <a:rPr lang="en-US" altLang="zh-CN" sz="2000" i="1">
                            <a:solidFill>
                              <a:srgbClr val="FF0000"/>
                            </a:solidFill>
                            <a:latin typeface="Cambria Math" panose="02040503050406030204" pitchFamily="18" charset="0"/>
                            <a:cs typeface="Cambria Math" panose="02040503050406030204" pitchFamily="18" charset="0"/>
                          </a:rPr>
                          <m:t>𝐼</m:t>
                        </m:r>
                      </m:e>
                      <m:sub>
                        <m:r>
                          <a:rPr lang="en-US" altLang="zh-CN" sz="2000" i="1">
                            <a:solidFill>
                              <a:srgbClr val="FF0000"/>
                            </a:solidFill>
                            <a:latin typeface="Cambria Math" panose="02040503050406030204" pitchFamily="18" charset="0"/>
                            <a:cs typeface="Cambria Math" panose="02040503050406030204" pitchFamily="18" charset="0"/>
                          </a:rPr>
                          <m:t>−𝑖</m:t>
                        </m:r>
                        <m:r>
                          <a:rPr lang="en-US" altLang="zh-CN" sz="2000" i="1">
                            <a:solidFill>
                              <a:srgbClr val="FF0000"/>
                            </a:solidFill>
                            <a:latin typeface="Cambria Math" panose="02040503050406030204" pitchFamily="18" charset="0"/>
                            <a:cs typeface="Cambria Math" panose="02040503050406030204" pitchFamily="18" charset="0"/>
                          </a:rPr>
                          <m:t>|</m:t>
                        </m:r>
                        <m:r>
                          <a:rPr lang="en-US" altLang="zh-CN" sz="2000" i="1">
                            <a:solidFill>
                              <a:srgbClr val="FF0000"/>
                            </a:solidFill>
                            <a:latin typeface="Cambria Math" panose="02040503050406030204" pitchFamily="18" charset="0"/>
                            <a:cs typeface="Cambria Math" panose="02040503050406030204" pitchFamily="18" charset="0"/>
                          </a:rPr>
                          <m:t>𝑖</m:t>
                        </m:r>
                      </m:sub>
                      <m:sup>
                        <m:r>
                          <a:rPr lang="en-US" altLang="zh-CN" sz="2000" i="1">
                            <a:solidFill>
                              <a:srgbClr val="FF0000"/>
                            </a:solidFill>
                            <a:latin typeface="Cambria Math" panose="02040503050406030204" pitchFamily="18" charset="0"/>
                            <a:cs typeface="Cambria Math" panose="02040503050406030204" pitchFamily="18" charset="0"/>
                          </a:rPr>
                          <m:t>𝜋</m:t>
                        </m:r>
                      </m:sup>
                    </m:sSubSup>
                  </m:oMath>
                </a14:m>
                <a:r>
                  <a:rPr lang="en-US" altLang="zh-CN" sz="2000">
                    <a:solidFill>
                      <a:srgbClr val="FF0000"/>
                    </a:solidFill>
                    <a:latin typeface="Times New Roman" panose="02020603050405020304" pitchFamily="18" charset="0"/>
                    <a:cs typeface="Times New Roman" panose="02020603050405020304" pitchFamily="18" charset="0"/>
                  </a:rPr>
                  <a:t> </a:t>
                </a:r>
                <a:r>
                  <a:rPr lang="zh-CN" altLang="en-US" sz="2000">
                    <a:solidFill>
                      <a:srgbClr val="FF0000"/>
                    </a:solidFill>
                    <a:latin typeface="Times New Roman" panose="02020603050405020304" pitchFamily="18" charset="0"/>
                    <a:cs typeface="Times New Roman" panose="02020603050405020304" pitchFamily="18" charset="0"/>
                  </a:rPr>
                  <a:t>is the influence value</a:t>
                </a:r>
                <a:r>
                  <a:rPr lang="zh-CN" altLang="en-US" sz="2000">
                    <a:latin typeface="Times New Roman" panose="02020603050405020304" pitchFamily="18" charset="0"/>
                    <a:cs typeface="Times New Roman" panose="02020603050405020304" pitchFamily="18" charset="0"/>
                  </a:rPr>
                  <a:t>, </a:t>
                </a:r>
                <a:r>
                  <a:rPr lang="zh-CN" altLang="en-US" sz="2000" i="1">
                    <a:latin typeface="Times New Roman" panose="02020603050405020304" pitchFamily="18" charset="0"/>
                    <a:cs typeface="Times New Roman" panose="02020603050405020304" pitchFamily="18" charset="0"/>
                  </a:rPr>
                  <a:t>β</a:t>
                </a:r>
                <a:r>
                  <a:rPr lang="zh-CN" altLang="en-US" sz="2000">
                    <a:latin typeface="Times New Roman" panose="02020603050405020304" pitchFamily="18" charset="0"/>
                    <a:cs typeface="Times New Roman" panose="02020603050405020304" pitchFamily="18" charset="0"/>
                  </a:rPr>
                  <a:t> &gt; 0 is a weighting</a:t>
                </a:r>
                <a:endParaRPr lang="zh-CN" altLang="en-US" sz="2000">
                  <a:latin typeface="Times New Roman" panose="02020603050405020304" pitchFamily="18" charset="0"/>
                  <a:cs typeface="Times New Roman" panose="02020603050405020304" pitchFamily="18" charset="0"/>
                </a:endParaRPr>
              </a:p>
              <a:p>
                <a:pPr algn="just"/>
                <a:r>
                  <a:rPr lang="zh-CN" altLang="en-US" sz="2000">
                    <a:latin typeface="Times New Roman" panose="02020603050405020304" pitchFamily="18" charset="0"/>
                    <a:cs typeface="Times New Roman" panose="02020603050405020304" pitchFamily="18" charset="0"/>
                  </a:rPr>
                  <a:t>term.</a:t>
                </a:r>
                <a:endParaRPr lang="zh-CN" altLang="en-US" sz="2000">
                  <a:latin typeface="Times New Roman" panose="02020603050405020304" pitchFamily="18" charset="0"/>
                  <a:cs typeface="Times New Roman" panose="02020603050405020304" pitchFamily="18" charset="0"/>
                </a:endParaRPr>
              </a:p>
            </p:txBody>
          </p:sp>
        </mc:Choice>
        <mc:Fallback>
          <p:sp>
            <p:nvSpPr>
              <p:cNvPr id="22" name="文本框 21"/>
              <p:cNvSpPr txBox="1">
                <a:spLocks noRot="1" noChangeAspect="1" noMove="1" noResize="1" noEditPoints="1" noAdjustHandles="1" noChangeArrowheads="1" noChangeShapeType="1" noTextEdit="1"/>
              </p:cNvSpPr>
              <p:nvPr/>
            </p:nvSpPr>
            <p:spPr>
              <a:xfrm>
                <a:off x="805815" y="2315845"/>
                <a:ext cx="10224135" cy="1097280"/>
              </a:xfrm>
              <a:prstGeom prst="rect">
                <a:avLst/>
              </a:prstGeom>
              <a:blipFill rotWithShape="1">
                <a:blip r:embed="rId3"/>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7" name="文本框 26"/>
              <p:cNvSpPr txBox="1"/>
              <p:nvPr/>
            </p:nvSpPr>
            <p:spPr>
              <a:xfrm>
                <a:off x="805815" y="4899025"/>
                <a:ext cx="10224135" cy="71120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𝑢</m:t>
                        </m:r>
                      </m:e>
                      <m:sub>
                        <m:r>
                          <a:rPr lang="en-US" altLang="zh-CN" sz="2000" i="1">
                            <a:latin typeface="Cambria Math" panose="02040503050406030204" pitchFamily="18" charset="0"/>
                            <a:cs typeface="Cambria Math" panose="02040503050406030204" pitchFamily="18" charset="0"/>
                          </a:rPr>
                          <m:t>𝑖</m:t>
                        </m:r>
                      </m:sub>
                    </m:sSub>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𝑖</m:t>
                        </m:r>
                      </m:sub>
                    </m:sSub>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𝑎</m:t>
                        </m:r>
                      </m:e>
                      <m:sub>
                        <m:r>
                          <a:rPr lang="en-US" altLang="zh-CN" sz="2000" i="1">
                            <a:latin typeface="Cambria Math" panose="02040503050406030204" pitchFamily="18" charset="0"/>
                            <a:cs typeface="Cambria Math" panose="02040503050406030204" pitchFamily="18" charset="0"/>
                          </a:rPr>
                          <m:t>𝑖</m:t>
                        </m:r>
                      </m:sub>
                    </m:sSub>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a curiosity-derived intrinsic reward, </a:t>
                </a:r>
                <a14:m>
                  <m:oMath xmlns:m="http://schemas.openxmlformats.org/officeDocument/2006/math">
                    <m:sSub>
                      <m:sSubPr>
                        <m:ctrlPr>
                          <a:rPr lang="en-US" altLang="zh-CN" sz="2000" i="1">
                            <a:latin typeface="Cambria Math" panose="02040503050406030204" pitchFamily="18" charset="0"/>
                            <a:cs typeface="Cambria Math" panose="02040503050406030204" pitchFamily="18" charset="0"/>
                          </a:rPr>
                        </m:ctrlPr>
                      </m:sSubPr>
                      <m:e>
                        <m:acc>
                          <m:accPr>
                            <m:ctrlPr>
                              <a:rPr lang="en-US" altLang="zh-CN" sz="2000" i="1">
                                <a:latin typeface="Cambria Math" panose="02040503050406030204" pitchFamily="18" charset="0"/>
                                <a:cs typeface="Cambria Math" panose="02040503050406030204" pitchFamily="18" charset="0"/>
                              </a:rPr>
                            </m:ctrlPr>
                          </m:accPr>
                          <m:e>
                            <m:r>
                              <a:rPr lang="en-US" altLang="zh-CN" sz="2000" i="1">
                                <a:latin typeface="Cambria Math" panose="02040503050406030204" pitchFamily="18" charset="0"/>
                                <a:cs typeface="Cambria Math" panose="02040503050406030204" pitchFamily="18" charset="0"/>
                              </a:rPr>
                              <m:t>𝑟</m:t>
                            </m:r>
                          </m:e>
                        </m:acc>
                      </m:e>
                      <m:sub>
                        <m:r>
                          <a:rPr lang="en-US" altLang="zh-CN" sz="2000" i="1">
                            <a:latin typeface="Cambria Math" panose="02040503050406030204" pitchFamily="18" charset="0"/>
                            <a:cs typeface="Cambria Math" panose="02040503050406030204" pitchFamily="18" charset="0"/>
                          </a:rPr>
                          <m:t>𝑖</m:t>
                        </m:r>
                      </m:sub>
                    </m:sSub>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𝑠</m:t>
                    </m:r>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𝑎</m:t>
                    </m:r>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a sum of intrinsic and extrinsic</a:t>
                </a:r>
                <a:endParaRPr lang="zh-CN" altLang="en-US" sz="2000">
                  <a:latin typeface="Times New Roman" panose="02020603050405020304" pitchFamily="18" charset="0"/>
                  <a:cs typeface="Times New Roman" panose="02020603050405020304" pitchFamily="18" charset="0"/>
                </a:endParaRPr>
              </a:p>
              <a:p>
                <a:pPr algn="just"/>
                <a:r>
                  <a:rPr lang="zh-CN" altLang="en-US" sz="2000">
                    <a:latin typeface="Times New Roman" panose="02020603050405020304" pitchFamily="18" charset="0"/>
                    <a:cs typeface="Times New Roman" panose="02020603050405020304" pitchFamily="18" charset="0"/>
                  </a:rPr>
                  <a:t>rewards,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𝑉</m:t>
                        </m:r>
                      </m:e>
                      <m:sub>
                        <m:r>
                          <a:rPr lang="en-US" altLang="zh-CN" sz="2000" i="1">
                            <a:latin typeface="Cambria Math" panose="02040503050406030204" pitchFamily="18" charset="0"/>
                            <a:cs typeface="Cambria Math" panose="02040503050406030204" pitchFamily="18" charset="0"/>
                          </a:rPr>
                          <m:t>𝑖</m:t>
                        </m:r>
                      </m:sub>
                      <m:sup>
                        <m:r>
                          <a:rPr lang="en-US" altLang="zh-CN" sz="2000" i="1">
                            <a:latin typeface="Cambria Math" panose="02040503050406030204" pitchFamily="18" charset="0"/>
                            <a:cs typeface="Cambria Math" panose="02040503050406030204" pitchFamily="18" charset="0"/>
                          </a:rPr>
                          <m:t>𝜋</m:t>
                        </m:r>
                      </m:sup>
                    </m:sSubSup>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𝑠</m:t>
                    </m:r>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and</a:t>
                </a:r>
                <a:r>
                  <a:rPr lang="en-US" altLang="zh-CN" sz="2000">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𝑄</m:t>
                        </m:r>
                      </m:e>
                      <m:sub>
                        <m:r>
                          <a:rPr lang="en-US" altLang="zh-CN" sz="2000" i="1">
                            <a:latin typeface="Cambria Math" panose="02040503050406030204" pitchFamily="18" charset="0"/>
                            <a:cs typeface="Cambria Math" panose="02040503050406030204" pitchFamily="18" charset="0"/>
                          </a:rPr>
                          <m:t>𝑖</m:t>
                        </m:r>
                      </m:sub>
                      <m:sup>
                        <m:r>
                          <a:rPr lang="en-US" altLang="zh-CN" sz="2000" i="1">
                            <a:latin typeface="Cambria Math" panose="02040503050406030204" pitchFamily="18" charset="0"/>
                            <a:cs typeface="Cambria Math" panose="02040503050406030204" pitchFamily="18" charset="0"/>
                          </a:rPr>
                          <m:t>𝜋</m:t>
                        </m:r>
                      </m:sup>
                    </m:sSubSup>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𝑠</m:t>
                    </m:r>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𝑎</m:t>
                    </m:r>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here contain both intrinsic and extrinsic rewards.</a:t>
                </a:r>
                <a:endParaRPr lang="zh-CN" altLang="en-US" sz="2000">
                  <a:latin typeface="Times New Roman" panose="02020603050405020304" pitchFamily="18" charset="0"/>
                  <a:cs typeface="Times New Roman" panose="02020603050405020304" pitchFamily="18" charset="0"/>
                </a:endParaRPr>
              </a:p>
            </p:txBody>
          </p:sp>
        </mc:Choice>
        <mc:Fallback>
          <p:sp>
            <p:nvSpPr>
              <p:cNvPr id="27" name="文本框 26"/>
              <p:cNvSpPr txBox="1">
                <a:spLocks noRot="1" noChangeAspect="1" noMove="1" noResize="1" noEditPoints="1" noAdjustHandles="1" noChangeArrowheads="1" noChangeShapeType="1" noTextEdit="1"/>
              </p:cNvSpPr>
              <p:nvPr/>
            </p:nvSpPr>
            <p:spPr>
              <a:xfrm>
                <a:off x="805815" y="4899025"/>
                <a:ext cx="10224135" cy="711200"/>
              </a:xfrm>
              <a:prstGeom prst="rect">
                <a:avLst/>
              </a:prstGeom>
              <a:blipFill rotWithShape="1">
                <a:blip r:embed="rId4"/>
                <a:stretch>
                  <a:fillRect/>
                </a:stretch>
              </a:blipFill>
            </p:spPr>
            <p:txBody>
              <a:bodyPr/>
              <a:lstStyle/>
              <a:p>
                <a:r>
                  <a:rPr lang="zh-CN" altLang="en-US">
                    <a:noFill/>
                  </a:rPr>
                  <a:t> </a:t>
                </a:r>
              </a:p>
            </p:txBody>
          </p:sp>
        </mc:Fallback>
      </mc:AlternateContent>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600307"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custDataLst>
              <p:tags r:id="rId8"/>
            </p:custDataLst>
          </p:nvPr>
        </p:nvGrpSpPr>
        <p:grpSpPr>
          <a:xfrm>
            <a:off x="4580159"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03902" y="3235107"/>
                <a:ext cx="35433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80159"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Future Work</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94211"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3" name="组合 2"/>
          <p:cNvGrpSpPr/>
          <p:nvPr/>
        </p:nvGrpSpPr>
        <p:grpSpPr>
          <a:xfrm>
            <a:off x="-1" y="6553200"/>
            <a:ext cx="12192001" cy="304800"/>
            <a:chOff x="0" y="6569404"/>
            <a:chExt cx="9144000" cy="288000"/>
          </a:xfrm>
        </p:grpSpPr>
        <p:sp>
          <p:nvSpPr>
            <p:cNvPr id="4" name="矩形 3"/>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7" name="图片 6"/>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3" name="文本框 2"/>
          <p:cNvSpPr txBox="1"/>
          <p:nvPr/>
        </p:nvSpPr>
        <p:spPr>
          <a:xfrm>
            <a:off x="480060" y="800735"/>
            <a:ext cx="675259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Exploration via information-theoretic influence (EITI)</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4" name="直接连接符 3"/>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7" name="文本框 6"/>
          <p:cNvSpPr txBox="1"/>
          <p:nvPr/>
        </p:nvSpPr>
        <p:spPr>
          <a:xfrm>
            <a:off x="822325" y="1327785"/>
            <a:ext cx="10224135" cy="39878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we define </a:t>
            </a:r>
            <a:r>
              <a:rPr lang="en-US" altLang="zh-CN" sz="2000">
                <a:latin typeface="Times New Roman" panose="02020603050405020304" pitchFamily="18" charset="0"/>
                <a:cs typeface="Times New Roman" panose="02020603050405020304" pitchFamily="18" charset="0"/>
              </a:rPr>
              <a:t>the influence value</a:t>
            </a:r>
            <a:r>
              <a:rPr lang="zh-CN" altLang="en-US" sz="2000">
                <a:latin typeface="Times New Roman" panose="02020603050405020304" pitchFamily="18" charset="0"/>
                <a:cs typeface="Times New Roman" panose="02020603050405020304" pitchFamily="18" charset="0"/>
              </a:rPr>
              <a:t> from the perspective of</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agent 1:</a:t>
            </a:r>
            <a:endParaRPr lang="zh-CN" altLang="en-US" sz="2000">
              <a:latin typeface="Times New Roman" panose="02020603050405020304" pitchFamily="18" charset="0"/>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1784985" y="1817370"/>
            <a:ext cx="8394065" cy="667385"/>
          </a:xfrm>
          <a:prstGeom prst="rect">
            <a:avLst/>
          </a:prstGeom>
        </p:spPr>
      </p:pic>
      <p:sp>
        <p:nvSpPr>
          <p:cNvPr id="6" name="文本框 5"/>
          <p:cNvSpPr txBox="1"/>
          <p:nvPr/>
        </p:nvSpPr>
        <p:spPr>
          <a:xfrm>
            <a:off x="10775950" y="1964055"/>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(5)</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9" name="文本框 8"/>
              <p:cNvSpPr txBox="1"/>
              <p:nvPr/>
            </p:nvSpPr>
            <p:spPr>
              <a:xfrm>
                <a:off x="805815" y="2459355"/>
                <a:ext cx="10224135" cy="107061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where </a:t>
                </a:r>
                <a14:m>
                  <m:oMath xmlns:m="http://schemas.openxmlformats.org/officeDocument/2006/math">
                    <m:r>
                      <a:rPr lang="en-US" altLang="zh-CN" sz="2000" i="1">
                        <a:latin typeface="Cambria Math" panose="02040503050406030204" pitchFamily="18" charset="0"/>
                        <a:cs typeface="Cambria Math" panose="02040503050406030204" pitchFamily="18" charset="0"/>
                      </a:rPr>
                      <m:t>𝑠</m:t>
                    </m:r>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1</m:t>
                        </m:r>
                      </m:sub>
                    </m:sSub>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2</m:t>
                        </m:r>
                      </m:sub>
                    </m:sSub>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the joint state, </a:t>
                </a:r>
                <a14:m>
                  <m:oMath xmlns:m="http://schemas.openxmlformats.org/officeDocument/2006/math">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𝑎</m:t>
                        </m:r>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𝑎</m:t>
                        </m:r>
                      </m:e>
                      <m:sub>
                        <m:r>
                          <a:rPr lang="en-US" altLang="zh-CN" sz="2000" i="1">
                            <a:latin typeface="Cambria Math" panose="02040503050406030204" pitchFamily="18" charset="0"/>
                            <a:cs typeface="Cambria Math" panose="02040503050406030204" pitchFamily="18" charset="0"/>
                          </a:rPr>
                          <m:t>1</m:t>
                        </m:r>
                      </m:sub>
                    </m:sSub>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𝑎</m:t>
                        </m:r>
                      </m:e>
                      <m:sub>
                        <m:r>
                          <a:rPr lang="en-US" altLang="zh-CN" sz="2000" i="1">
                            <a:latin typeface="Cambria Math" panose="02040503050406030204" pitchFamily="18" charset="0"/>
                            <a:cs typeface="Cambria Math" panose="02040503050406030204" pitchFamily="18" charset="0"/>
                          </a:rPr>
                          <m:t>2</m:t>
                        </m:r>
                      </m:sub>
                    </m:sSub>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the joint action, and </a:t>
                </a:r>
                <a14:m>
                  <m:oMath xmlns:m="http://schemas.openxmlformats.org/officeDocument/2006/math">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𝑆</m:t>
                        </m:r>
                      </m:e>
                      <m:sub>
                        <m:r>
                          <a:rPr lang="en-US" altLang="zh-CN" sz="2000" i="1">
                            <a:latin typeface="Cambria Math" panose="02040503050406030204" pitchFamily="18" charset="0"/>
                            <a:cs typeface="Cambria Math" panose="02040503050406030204" pitchFamily="18" charset="0"/>
                          </a:rPr>
                          <m:t>𝑖</m:t>
                        </m:r>
                      </m:sub>
                    </m:sSub>
                  </m:oMath>
                </a14:m>
                <a:r>
                  <a:rPr lang="zh-CN" altLang="en-US" sz="200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𝐴</m:t>
                        </m:r>
                      </m:e>
                      <m:sub>
                        <m:r>
                          <a:rPr lang="en-US" altLang="zh-CN" sz="2000" i="1">
                            <a:latin typeface="Cambria Math" panose="02040503050406030204" pitchFamily="18" charset="0"/>
                            <a:cs typeface="Cambria Math" panose="02040503050406030204" pitchFamily="18" charset="0"/>
                          </a:rPr>
                          <m:t>𝑖</m:t>
                        </m:r>
                      </m:sub>
                    </m:sSub>
                  </m:oMath>
                </a14:m>
                <a:r>
                  <a:rPr lang="zh-CN" altLang="en-US" sz="2000">
                    <a:latin typeface="Times New Roman" panose="02020603050405020304" pitchFamily="18" charset="0"/>
                    <a:cs typeface="Times New Roman" panose="02020603050405020304" pitchFamily="18" charset="0"/>
                  </a:rPr>
                  <a:t> are the random</a:t>
                </a:r>
                <a:endParaRPr lang="zh-CN" altLang="en-US" sz="2000">
                  <a:latin typeface="Times New Roman" panose="02020603050405020304" pitchFamily="18" charset="0"/>
                  <a:cs typeface="Times New Roman" panose="02020603050405020304" pitchFamily="18" charset="0"/>
                </a:endParaRPr>
              </a:p>
              <a:p>
                <a:pPr algn="just"/>
                <a:r>
                  <a:rPr lang="zh-CN" altLang="en-US" sz="2000">
                    <a:latin typeface="Times New Roman" panose="02020603050405020304" pitchFamily="18" charset="0"/>
                    <a:cs typeface="Times New Roman" panose="02020603050405020304" pitchFamily="18" charset="0"/>
                  </a:rPr>
                  <a:t>variables of state and action of agent </a:t>
                </a:r>
                <a:r>
                  <a:rPr lang="zh-CN" altLang="en-US" sz="2000" i="1">
                    <a:latin typeface="Times New Roman" panose="02020603050405020304" pitchFamily="18" charset="0"/>
                    <a:cs typeface="Times New Roman" panose="02020603050405020304" pitchFamily="18" charset="0"/>
                  </a:rPr>
                  <a:t>i</a:t>
                </a:r>
                <a:r>
                  <a:rPr lang="zh-CN" altLang="en-US" sz="2000">
                    <a:latin typeface="Times New Roman" panose="02020603050405020304" pitchFamily="18" charset="0"/>
                    <a:cs typeface="Times New Roman" panose="02020603050405020304" pitchFamily="18" charset="0"/>
                  </a:rPr>
                  <a:t> subject to the distribution induced by the joint policy π.</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So we define </a:t>
                </a:r>
                <a14:m>
                  <m:oMath xmlns:m="http://schemas.openxmlformats.org/officeDocument/2006/math">
                    <m:sSubSup>
                      <m:sSubSupPr>
                        <m:ctrlPr>
                          <a:rPr lang="en-US" altLang="zh-CN" sz="2000" i="1">
                            <a:solidFill>
                              <a:srgbClr val="FF0000"/>
                            </a:solidFill>
                            <a:latin typeface="Cambria Math" panose="02040503050406030204" pitchFamily="18" charset="0"/>
                            <a:cs typeface="Cambria Math" panose="02040503050406030204" pitchFamily="18" charset="0"/>
                          </a:rPr>
                        </m:ctrlPr>
                      </m:sSubSupPr>
                      <m:e>
                        <m:r>
                          <a:rPr lang="en-US" altLang="zh-CN" sz="2000" i="1">
                            <a:solidFill>
                              <a:srgbClr val="FF0000"/>
                            </a:solidFill>
                            <a:latin typeface="Cambria Math" panose="02040503050406030204" pitchFamily="18" charset="0"/>
                            <a:cs typeface="Cambria Math" panose="02040503050406030204" pitchFamily="18" charset="0"/>
                          </a:rPr>
                          <m:t>𝐼</m:t>
                        </m:r>
                      </m:e>
                      <m:sub>
                        <m:r>
                          <a:rPr lang="en-US" altLang="zh-CN" sz="2000" i="1">
                            <a:solidFill>
                              <a:srgbClr val="FF0000"/>
                            </a:solidFill>
                            <a:latin typeface="Cambria Math" panose="02040503050406030204" pitchFamily="18" charset="0"/>
                            <a:cs typeface="Cambria Math" panose="02040503050406030204" pitchFamily="18" charset="0"/>
                          </a:rPr>
                          <m:t>−</m:t>
                        </m:r>
                        <m:r>
                          <a:rPr lang="en-US" altLang="zh-CN" sz="2000" i="1">
                            <a:solidFill>
                              <a:srgbClr val="FF0000"/>
                            </a:solidFill>
                            <a:latin typeface="Cambria Math" panose="02040503050406030204" pitchFamily="18" charset="0"/>
                            <a:cs typeface="Cambria Math" panose="02040503050406030204" pitchFamily="18" charset="0"/>
                          </a:rPr>
                          <m:t>𝑖</m:t>
                        </m:r>
                        <m:r>
                          <a:rPr lang="en-US" altLang="zh-CN" sz="2000" i="1">
                            <a:solidFill>
                              <a:srgbClr val="FF0000"/>
                            </a:solidFill>
                            <a:latin typeface="Cambria Math" panose="02040503050406030204" pitchFamily="18" charset="0"/>
                            <a:cs typeface="Cambria Math" panose="02040503050406030204" pitchFamily="18" charset="0"/>
                          </a:rPr>
                          <m:t>|</m:t>
                        </m:r>
                        <m:r>
                          <a:rPr lang="en-US" altLang="zh-CN" sz="2000" i="1">
                            <a:solidFill>
                              <a:srgbClr val="FF0000"/>
                            </a:solidFill>
                            <a:latin typeface="Cambria Math" panose="02040503050406030204" pitchFamily="18" charset="0"/>
                            <a:cs typeface="Cambria Math" panose="02040503050406030204" pitchFamily="18" charset="0"/>
                          </a:rPr>
                          <m:t>𝑖</m:t>
                        </m:r>
                      </m:sub>
                      <m:sup>
                        <m:r>
                          <a:rPr lang="en-US" altLang="zh-CN" sz="2000" i="1">
                            <a:solidFill>
                              <a:srgbClr val="FF0000"/>
                            </a:solidFill>
                            <a:latin typeface="Cambria Math" panose="02040503050406030204" pitchFamily="18" charset="0"/>
                            <a:cs typeface="Cambria Math" panose="02040503050406030204" pitchFamily="18" charset="0"/>
                          </a:rPr>
                          <m:t>𝜋</m:t>
                        </m:r>
                      </m:sup>
                    </m:sSubSup>
                  </m:oMath>
                </a14:m>
                <a:r>
                  <a:rPr lang="en-US" altLang="zh-CN" sz="2000">
                    <a:solidFill>
                      <a:srgbClr val="FF0000"/>
                    </a:solidFill>
                    <a:latin typeface="Times New Roman" panose="02020603050405020304" pitchFamily="18" charset="0"/>
                    <a:cs typeface="Times New Roman" panose="02020603050405020304" pitchFamily="18" charset="0"/>
                  </a:rPr>
                  <a:t> as </a:t>
                </a:r>
                <a14:m>
                  <m:oMath xmlns:m="http://schemas.openxmlformats.org/officeDocument/2006/math">
                    <m:sSubSup>
                      <m:sSubSupPr>
                        <m:ctrlPr>
                          <a:rPr lang="en-US" altLang="zh-CN" sz="2000" i="1">
                            <a:solidFill>
                              <a:srgbClr val="FF0000"/>
                            </a:solidFill>
                            <a:latin typeface="Cambria Math" panose="02040503050406030204" pitchFamily="18" charset="0"/>
                            <a:cs typeface="Cambria Math" panose="02040503050406030204" pitchFamily="18" charset="0"/>
                          </a:rPr>
                        </m:ctrlPr>
                      </m:sSubSupPr>
                      <m:e>
                        <m:r>
                          <a:rPr lang="en-US" altLang="zh-CN" sz="2000" i="1">
                            <a:solidFill>
                              <a:srgbClr val="FF0000"/>
                            </a:solidFill>
                            <a:latin typeface="Cambria Math" panose="02040503050406030204" pitchFamily="18" charset="0"/>
                            <a:cs typeface="Cambria Math" panose="02040503050406030204" pitchFamily="18" charset="0"/>
                          </a:rPr>
                          <m:t>𝑀</m:t>
                        </m:r>
                        <m:r>
                          <a:rPr lang="en-US" altLang="zh-CN" sz="2000" i="1">
                            <a:solidFill>
                              <a:srgbClr val="FF0000"/>
                            </a:solidFill>
                            <a:latin typeface="Cambria Math" panose="02040503050406030204" pitchFamily="18" charset="0"/>
                            <a:cs typeface="Cambria Math" panose="02040503050406030204" pitchFamily="18" charset="0"/>
                          </a:rPr>
                          <m:t>𝐼</m:t>
                        </m:r>
                      </m:e>
                      <m:sub>
                        <m:r>
                          <a:rPr lang="en-US" altLang="zh-CN" sz="2000" i="1">
                            <a:solidFill>
                              <a:srgbClr val="FF0000"/>
                            </a:solidFill>
                            <a:latin typeface="Cambria Math" panose="02040503050406030204" pitchFamily="18" charset="0"/>
                            <a:cs typeface="Cambria Math" panose="02040503050406030204" pitchFamily="18" charset="0"/>
                          </a:rPr>
                          <m:t>2</m:t>
                        </m:r>
                        <m:r>
                          <a:rPr lang="en-US" altLang="zh-CN" sz="2000" i="1">
                            <a:solidFill>
                              <a:srgbClr val="FF0000"/>
                            </a:solidFill>
                            <a:latin typeface="Cambria Math" panose="02040503050406030204" pitchFamily="18" charset="0"/>
                            <a:cs typeface="Cambria Math" panose="02040503050406030204" pitchFamily="18" charset="0"/>
                          </a:rPr>
                          <m:t>|</m:t>
                        </m:r>
                        <m:r>
                          <a:rPr lang="en-US" altLang="zh-CN" sz="2000" i="1">
                            <a:solidFill>
                              <a:srgbClr val="FF0000"/>
                            </a:solidFill>
                            <a:latin typeface="Cambria Math" panose="02040503050406030204" pitchFamily="18" charset="0"/>
                            <a:cs typeface="Cambria Math" panose="02040503050406030204" pitchFamily="18" charset="0"/>
                          </a:rPr>
                          <m:t>1</m:t>
                        </m:r>
                      </m:sub>
                      <m:sup>
                        <m:r>
                          <a:rPr lang="en-US" altLang="zh-CN" sz="2000" i="1">
                            <a:solidFill>
                              <a:srgbClr val="FF0000"/>
                            </a:solidFill>
                            <a:latin typeface="Cambria Math" panose="02040503050406030204" pitchFamily="18" charset="0"/>
                            <a:cs typeface="Cambria Math" panose="02040503050406030204" pitchFamily="18" charset="0"/>
                          </a:rPr>
                          <m:t>𝜋</m:t>
                        </m:r>
                      </m:sup>
                    </m:sSubSup>
                    <m:r>
                      <a:rPr lang="en-US" altLang="zh-CN" sz="2000" i="1">
                        <a:solidFill>
                          <a:srgbClr val="FF0000"/>
                        </a:solidFill>
                        <a:latin typeface="Cambria Math" panose="02040503050406030204" pitchFamily="18" charset="0"/>
                        <a:cs typeface="Cambria Math" panose="02040503050406030204" pitchFamily="18" charset="0"/>
                      </a:rPr>
                      <m:t>(</m:t>
                    </m:r>
                    <m:sSubSup>
                      <m:sSubSupPr>
                        <m:ctrlPr>
                          <a:rPr lang="en-US" altLang="zh-CN" sz="2000" i="1">
                            <a:solidFill>
                              <a:srgbClr val="FF0000"/>
                            </a:solidFill>
                            <a:latin typeface="Cambria Math" panose="02040503050406030204" pitchFamily="18" charset="0"/>
                            <a:cs typeface="Cambria Math" panose="02040503050406030204" pitchFamily="18" charset="0"/>
                          </a:rPr>
                        </m:ctrlPr>
                      </m:sSubSupPr>
                      <m:e>
                        <m:r>
                          <a:rPr lang="en-US" altLang="zh-CN" sz="2000" i="1">
                            <a:solidFill>
                              <a:srgbClr val="FF0000"/>
                            </a:solidFill>
                            <a:latin typeface="Cambria Math" panose="02040503050406030204" pitchFamily="18" charset="0"/>
                            <a:cs typeface="Cambria Math" panose="02040503050406030204" pitchFamily="18" charset="0"/>
                          </a:rPr>
                          <m:t>𝑆</m:t>
                        </m:r>
                      </m:e>
                      <m:sub>
                        <m:r>
                          <a:rPr lang="en-US" altLang="zh-CN" sz="2000" i="1">
                            <a:solidFill>
                              <a:srgbClr val="FF0000"/>
                            </a:solidFill>
                            <a:latin typeface="Cambria Math" panose="02040503050406030204" pitchFamily="18" charset="0"/>
                            <a:cs typeface="Cambria Math" panose="02040503050406030204" pitchFamily="18" charset="0"/>
                          </a:rPr>
                          <m:t>2</m:t>
                        </m:r>
                      </m:sub>
                      <m:sup>
                        <m:r>
                          <a:rPr lang="en-US" altLang="zh-CN" sz="2000" i="1">
                            <a:solidFill>
                              <a:srgbClr val="FF0000"/>
                            </a:solidFill>
                            <a:latin typeface="Cambria Math" panose="02040503050406030204" pitchFamily="18" charset="0"/>
                            <a:cs typeface="Cambria Math" panose="02040503050406030204" pitchFamily="18" charset="0"/>
                          </a:rPr>
                          <m:t>’</m:t>
                        </m:r>
                      </m:sup>
                    </m:sSubSup>
                    <m:r>
                      <a:rPr lang="en-US" altLang="zh-CN" sz="2000" i="1">
                        <a:solidFill>
                          <a:srgbClr val="FF0000"/>
                        </a:solidFill>
                        <a:latin typeface="Cambria Math" panose="02040503050406030204" pitchFamily="18" charset="0"/>
                        <a:cs typeface="Cambria Math" panose="02040503050406030204" pitchFamily="18" charset="0"/>
                      </a:rPr>
                      <m:t>;</m:t>
                    </m:r>
                    <m:sSub>
                      <m:sSubPr>
                        <m:ctrlPr>
                          <a:rPr lang="en-US" altLang="zh-CN" sz="2000" i="1">
                            <a:solidFill>
                              <a:srgbClr val="FF0000"/>
                            </a:solidFill>
                            <a:latin typeface="Cambria Math" panose="02040503050406030204" pitchFamily="18" charset="0"/>
                            <a:cs typeface="Cambria Math" panose="02040503050406030204" pitchFamily="18" charset="0"/>
                          </a:rPr>
                        </m:ctrlPr>
                      </m:sSubPr>
                      <m:e>
                        <m:r>
                          <a:rPr lang="en-US" altLang="zh-CN" sz="2000" i="1">
                            <a:solidFill>
                              <a:srgbClr val="FF0000"/>
                            </a:solidFill>
                            <a:latin typeface="Cambria Math" panose="02040503050406030204" pitchFamily="18" charset="0"/>
                            <a:cs typeface="Cambria Math" panose="02040503050406030204" pitchFamily="18" charset="0"/>
                          </a:rPr>
                          <m:t>𝑆</m:t>
                        </m:r>
                      </m:e>
                      <m:sub>
                        <m:r>
                          <a:rPr lang="en-US" altLang="zh-CN" sz="2000" i="1">
                            <a:solidFill>
                              <a:srgbClr val="FF0000"/>
                            </a:solidFill>
                            <a:latin typeface="Cambria Math" panose="02040503050406030204" pitchFamily="18" charset="0"/>
                            <a:cs typeface="Cambria Math" panose="02040503050406030204" pitchFamily="18" charset="0"/>
                          </a:rPr>
                          <m:t>1</m:t>
                        </m:r>
                      </m:sub>
                    </m:sSub>
                    <m:r>
                      <a:rPr lang="en-US" altLang="zh-CN" sz="2000" i="1">
                        <a:solidFill>
                          <a:srgbClr val="FF0000"/>
                        </a:solidFill>
                        <a:latin typeface="Cambria Math" panose="02040503050406030204" pitchFamily="18" charset="0"/>
                        <a:cs typeface="Cambria Math" panose="02040503050406030204" pitchFamily="18" charset="0"/>
                      </a:rPr>
                      <m:t>,</m:t>
                    </m:r>
                    <m:sSub>
                      <m:sSubPr>
                        <m:ctrlPr>
                          <a:rPr lang="en-US" altLang="zh-CN" sz="2000" i="1">
                            <a:solidFill>
                              <a:srgbClr val="FF0000"/>
                            </a:solidFill>
                            <a:latin typeface="Cambria Math" panose="02040503050406030204" pitchFamily="18" charset="0"/>
                            <a:cs typeface="Cambria Math" panose="02040503050406030204" pitchFamily="18" charset="0"/>
                          </a:rPr>
                        </m:ctrlPr>
                      </m:sSubPr>
                      <m:e>
                        <m:r>
                          <a:rPr lang="en-US" altLang="zh-CN" sz="2000" i="1">
                            <a:solidFill>
                              <a:srgbClr val="FF0000"/>
                            </a:solidFill>
                            <a:latin typeface="Cambria Math" panose="02040503050406030204" pitchFamily="18" charset="0"/>
                            <a:cs typeface="Cambria Math" panose="02040503050406030204" pitchFamily="18" charset="0"/>
                          </a:rPr>
                          <m:t>𝐴</m:t>
                        </m:r>
                      </m:e>
                      <m:sub>
                        <m:r>
                          <a:rPr lang="en-US" altLang="zh-CN" sz="2000" i="1">
                            <a:solidFill>
                              <a:srgbClr val="FF0000"/>
                            </a:solidFill>
                            <a:latin typeface="Cambria Math" panose="02040503050406030204" pitchFamily="18" charset="0"/>
                            <a:cs typeface="Cambria Math" panose="02040503050406030204" pitchFamily="18" charset="0"/>
                          </a:rPr>
                          <m:t>1</m:t>
                        </m:r>
                      </m:sub>
                    </m:sSub>
                    <m:r>
                      <a:rPr lang="en-US" altLang="zh-CN" sz="2000" i="1">
                        <a:solidFill>
                          <a:srgbClr val="FF0000"/>
                        </a:solidFill>
                        <a:latin typeface="Cambria Math" panose="02040503050406030204" pitchFamily="18" charset="0"/>
                        <a:cs typeface="Cambria Math" panose="02040503050406030204" pitchFamily="18" charset="0"/>
                      </a:rPr>
                      <m:t>|</m:t>
                    </m:r>
                    <m:sSub>
                      <m:sSubPr>
                        <m:ctrlPr>
                          <a:rPr lang="en-US" altLang="zh-CN" sz="2000" i="1">
                            <a:solidFill>
                              <a:srgbClr val="FF0000"/>
                            </a:solidFill>
                            <a:latin typeface="Cambria Math" panose="02040503050406030204" pitchFamily="18" charset="0"/>
                            <a:cs typeface="Cambria Math" panose="02040503050406030204" pitchFamily="18" charset="0"/>
                          </a:rPr>
                        </m:ctrlPr>
                      </m:sSubPr>
                      <m:e>
                        <m:r>
                          <a:rPr lang="en-US" altLang="zh-CN" sz="2000" i="1">
                            <a:solidFill>
                              <a:srgbClr val="FF0000"/>
                            </a:solidFill>
                            <a:latin typeface="Cambria Math" panose="02040503050406030204" pitchFamily="18" charset="0"/>
                            <a:cs typeface="Cambria Math" panose="02040503050406030204" pitchFamily="18" charset="0"/>
                          </a:rPr>
                          <m:t>𝑆</m:t>
                        </m:r>
                      </m:e>
                      <m:sub>
                        <m:r>
                          <a:rPr lang="en-US" altLang="zh-CN" sz="2000" i="1">
                            <a:solidFill>
                              <a:srgbClr val="FF0000"/>
                            </a:solidFill>
                            <a:latin typeface="Cambria Math" panose="02040503050406030204" pitchFamily="18" charset="0"/>
                            <a:cs typeface="Cambria Math" panose="02040503050406030204" pitchFamily="18" charset="0"/>
                          </a:rPr>
                          <m:t>2</m:t>
                        </m:r>
                      </m:sub>
                    </m:sSub>
                    <m:r>
                      <a:rPr lang="en-US" altLang="zh-CN" sz="2000" i="1">
                        <a:solidFill>
                          <a:srgbClr val="FF0000"/>
                        </a:solidFill>
                        <a:latin typeface="Cambria Math" panose="02040503050406030204" pitchFamily="18" charset="0"/>
                        <a:cs typeface="Cambria Math" panose="02040503050406030204" pitchFamily="18" charset="0"/>
                      </a:rPr>
                      <m:t>,</m:t>
                    </m:r>
                    <m:sSub>
                      <m:sSubPr>
                        <m:ctrlPr>
                          <a:rPr lang="en-US" altLang="zh-CN" sz="2000" i="1">
                            <a:solidFill>
                              <a:srgbClr val="FF0000"/>
                            </a:solidFill>
                            <a:latin typeface="Cambria Math" panose="02040503050406030204" pitchFamily="18" charset="0"/>
                            <a:cs typeface="Cambria Math" panose="02040503050406030204" pitchFamily="18" charset="0"/>
                          </a:rPr>
                        </m:ctrlPr>
                      </m:sSubPr>
                      <m:e>
                        <m:r>
                          <a:rPr lang="en-US" altLang="zh-CN" sz="2000" i="1">
                            <a:solidFill>
                              <a:srgbClr val="FF0000"/>
                            </a:solidFill>
                            <a:latin typeface="Cambria Math" panose="02040503050406030204" pitchFamily="18" charset="0"/>
                            <a:cs typeface="Cambria Math" panose="02040503050406030204" pitchFamily="18" charset="0"/>
                          </a:rPr>
                          <m:t>𝐴</m:t>
                        </m:r>
                      </m:e>
                      <m:sub>
                        <m:r>
                          <a:rPr lang="en-US" altLang="zh-CN" sz="2000" i="1">
                            <a:solidFill>
                              <a:srgbClr val="FF0000"/>
                            </a:solidFill>
                            <a:latin typeface="Cambria Math" panose="02040503050406030204" pitchFamily="18" charset="0"/>
                            <a:cs typeface="Cambria Math" panose="02040503050406030204" pitchFamily="18" charset="0"/>
                          </a:rPr>
                          <m:t>2</m:t>
                        </m:r>
                      </m:sub>
                    </m:sSub>
                    <m:r>
                      <a:rPr lang="en-US" altLang="zh-CN" sz="2000" i="1">
                        <a:solidFill>
                          <a:srgbClr val="FF0000"/>
                        </a:solidFill>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that captures transition interactions between agents.</a:t>
                </a:r>
                <a:endParaRPr lang="zh-CN" altLang="en-US" sz="2000">
                  <a:latin typeface="Times New Roman" panose="02020603050405020304" pitchFamily="18" charset="0"/>
                  <a:cs typeface="Times New Roman" panose="02020603050405020304" pitchFamily="18" charset="0"/>
                </a:endParaRPr>
              </a:p>
            </p:txBody>
          </p:sp>
        </mc:Choice>
        <mc:Fallback>
          <p:sp>
            <p:nvSpPr>
              <p:cNvPr id="9" name="文本框 8"/>
              <p:cNvSpPr txBox="1">
                <a:spLocks noRot="1" noChangeAspect="1" noMove="1" noResize="1" noEditPoints="1" noAdjustHandles="1" noChangeArrowheads="1" noChangeShapeType="1" noTextEdit="1"/>
              </p:cNvSpPr>
              <p:nvPr/>
            </p:nvSpPr>
            <p:spPr>
              <a:xfrm>
                <a:off x="805815" y="2459355"/>
                <a:ext cx="10224135" cy="1070610"/>
              </a:xfrm>
              <a:prstGeom prst="rect">
                <a:avLst/>
              </a:prstGeom>
              <a:blipFill rotWithShape="1">
                <a:blip r:embed="rId2"/>
                <a:stretch>
                  <a:fillRect/>
                </a:stretch>
              </a:blipFill>
            </p:spPr>
            <p:txBody>
              <a:bodyPr/>
              <a:lstStyle/>
              <a:p>
                <a:r>
                  <a:rPr lang="zh-CN" altLang="en-US">
                    <a:noFill/>
                  </a:rPr>
                  <a:t> </a:t>
                </a:r>
              </a:p>
            </p:txBody>
          </p:sp>
        </mc:Fallback>
      </mc:AlternateContent>
      <p:pic>
        <p:nvPicPr>
          <p:cNvPr id="10" name="图片 9"/>
          <p:cNvPicPr>
            <a:picLocks noChangeAspect="1"/>
          </p:cNvPicPr>
          <p:nvPr/>
        </p:nvPicPr>
        <p:blipFill>
          <a:blip r:embed="rId3"/>
          <a:stretch>
            <a:fillRect/>
          </a:stretch>
        </p:blipFill>
        <p:spPr>
          <a:xfrm>
            <a:off x="2063750" y="3789045"/>
            <a:ext cx="6858635" cy="1369695"/>
          </a:xfrm>
          <a:prstGeom prst="rect">
            <a:avLst/>
          </a:prstGeom>
        </p:spPr>
      </p:pic>
      <p:sp>
        <p:nvSpPr>
          <p:cNvPr id="11" name="文本框 10"/>
          <p:cNvSpPr txBox="1"/>
          <p:nvPr/>
        </p:nvSpPr>
        <p:spPr>
          <a:xfrm>
            <a:off x="10775950" y="4258310"/>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(6)</a:t>
            </a:r>
            <a:endParaRPr lang="en-US" altLang="zh-CN">
              <a:latin typeface="Times New Roman" panose="02020603050405020304" pitchFamily="18" charset="0"/>
              <a:cs typeface="Times New Roman" panose="02020603050405020304" pitchFamily="18" charset="0"/>
            </a:endParaRPr>
          </a:p>
        </p:txBody>
      </p:sp>
      <p:sp>
        <p:nvSpPr>
          <p:cNvPr id="16" name="文本框 15"/>
          <p:cNvSpPr txBox="1"/>
          <p:nvPr/>
        </p:nvSpPr>
        <p:spPr>
          <a:xfrm>
            <a:off x="4799965" y="3645535"/>
            <a:ext cx="4333240" cy="786765"/>
          </a:xfrm>
          <a:prstGeom prst="rect">
            <a:avLst/>
          </a:prstGeom>
          <a:noFill/>
          <a:ln>
            <a:solidFill>
              <a:schemeClr val="accent1">
                <a:lumMod val="50000"/>
              </a:schemeClr>
            </a:solidFill>
          </a:ln>
        </p:spPr>
        <p:txBody>
          <a:bodyPr wrap="square" rtlCol="0">
            <a:noAutofit/>
          </a:bodyPr>
          <a:p>
            <a:endParaRPr lang="zh-CN" altLang="en-US"/>
          </a:p>
        </p:txBody>
      </p:sp>
      <p:sp>
        <p:nvSpPr>
          <p:cNvPr id="18" name="文本框 17"/>
          <p:cNvSpPr txBox="1"/>
          <p:nvPr/>
        </p:nvSpPr>
        <p:spPr>
          <a:xfrm>
            <a:off x="4697730" y="4481830"/>
            <a:ext cx="4333240" cy="786765"/>
          </a:xfrm>
          <a:prstGeom prst="rect">
            <a:avLst/>
          </a:prstGeom>
          <a:noFill/>
          <a:ln>
            <a:solidFill>
              <a:srgbClr val="FF0000"/>
            </a:solidFill>
          </a:ln>
        </p:spPr>
        <p:txBody>
          <a:bodyPr wrap="square" rtlCol="0">
            <a:noAutofit/>
          </a:bodyPr>
          <a:p>
            <a:endParaRPr lang="zh-CN" altLang="en-US"/>
          </a:p>
        </p:txBody>
      </p:sp>
      <p:sp>
        <p:nvSpPr>
          <p:cNvPr id="20" name="矩形 19"/>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6580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238079"/>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7" name="文本框 6"/>
          <p:cNvSpPr txBox="1"/>
          <p:nvPr/>
        </p:nvSpPr>
        <p:spPr>
          <a:xfrm>
            <a:off x="822325" y="897255"/>
            <a:ext cx="10224135" cy="39878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The resulting policy gradient update is:</a:t>
            </a:r>
            <a:endParaRPr lang="zh-CN" altLang="en-US" sz="2000">
              <a:latin typeface="Times New Roman" panose="02020603050405020304" pitchFamily="18" charset="0"/>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3971925" y="1413510"/>
            <a:ext cx="4230370" cy="575945"/>
          </a:xfrm>
          <a:prstGeom prst="rect">
            <a:avLst/>
          </a:prstGeom>
        </p:spPr>
      </p:pic>
      <p:sp>
        <p:nvSpPr>
          <p:cNvPr id="3" name="文本框 2"/>
          <p:cNvSpPr txBox="1"/>
          <p:nvPr/>
        </p:nvSpPr>
        <p:spPr>
          <a:xfrm>
            <a:off x="10704195" y="1520190"/>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(7)</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9" name="文本框 8"/>
              <p:cNvSpPr txBox="1"/>
              <p:nvPr/>
            </p:nvSpPr>
            <p:spPr>
              <a:xfrm>
                <a:off x="805815" y="1957070"/>
                <a:ext cx="10224135" cy="49530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where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acc>
                          <m:accPr>
                            <m:ctrlPr>
                              <a:rPr lang="en-US" altLang="zh-CN" sz="2000" i="1">
                                <a:latin typeface="Cambria Math" panose="02040503050406030204" pitchFamily="18" charset="0"/>
                                <a:cs typeface="Cambria Math" panose="02040503050406030204" pitchFamily="18" charset="0"/>
                              </a:rPr>
                            </m:ctrlPr>
                          </m:accPr>
                          <m:e>
                            <m:r>
                              <a:rPr lang="en-US" altLang="zh-CN" sz="2000" i="1">
                                <a:latin typeface="Cambria Math" panose="02040503050406030204" pitchFamily="18" charset="0"/>
                                <a:cs typeface="Cambria Math" panose="02040503050406030204" pitchFamily="18" charset="0"/>
                              </a:rPr>
                              <m:t>𝑉</m:t>
                            </m:r>
                          </m:e>
                        </m:acc>
                      </m:e>
                      <m:sub>
                        <m:r>
                          <a:rPr lang="en-US" altLang="zh-CN" sz="2000" i="1">
                            <a:latin typeface="Cambria Math" panose="02040503050406030204" pitchFamily="18" charset="0"/>
                            <a:cs typeface="Cambria Math" panose="02040503050406030204" pitchFamily="18" charset="0"/>
                          </a:rPr>
                          <m:t>1</m:t>
                        </m:r>
                      </m:sub>
                      <m:sup>
                        <m:r>
                          <a:rPr lang="en-US" altLang="zh-CN" sz="2000" i="1">
                            <a:latin typeface="Cambria Math" panose="02040503050406030204" pitchFamily="18" charset="0"/>
                            <a:cs typeface="Cambria Math" panose="02040503050406030204" pitchFamily="18" charset="0"/>
                          </a:rPr>
                          <m:t>𝜋</m:t>
                        </m:r>
                      </m:sup>
                    </m:sSubSup>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𝑡</m:t>
                        </m:r>
                      </m:sub>
                    </m:sSub>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an augmented value function of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acc>
                          <m:accPr>
                            <m:ctrlPr>
                              <a:rPr lang="en-US" altLang="zh-CN" sz="2000" i="1">
                                <a:latin typeface="Cambria Math" panose="02040503050406030204" pitchFamily="18" charset="0"/>
                                <a:cs typeface="Cambria Math" panose="02040503050406030204" pitchFamily="18" charset="0"/>
                              </a:rPr>
                            </m:ctrlPr>
                          </m:accPr>
                          <m:e>
                            <m:r>
                              <a:rPr lang="en-US" altLang="zh-CN" sz="2000" i="1">
                                <a:latin typeface="Cambria Math" panose="02040503050406030204" pitchFamily="18" charset="0"/>
                                <a:cs typeface="Cambria Math" panose="02040503050406030204" pitchFamily="18" charset="0"/>
                              </a:rPr>
                              <m:t>𝑅</m:t>
                            </m:r>
                          </m:e>
                        </m:acc>
                      </m:e>
                      <m:sub>
                        <m:r>
                          <a:rPr lang="en-US" altLang="zh-CN" sz="2000" i="1">
                            <a:latin typeface="Cambria Math" panose="02040503050406030204" pitchFamily="18" charset="0"/>
                            <a:cs typeface="Cambria Math" panose="02040503050406030204" pitchFamily="18" charset="0"/>
                          </a:rPr>
                          <m:t>1</m:t>
                        </m:r>
                      </m:sub>
                      <m:sup>
                        <m:r>
                          <a:rPr lang="en-US" altLang="zh-CN" sz="2000" i="1">
                            <a:latin typeface="Cambria Math" panose="02040503050406030204" pitchFamily="18" charset="0"/>
                            <a:cs typeface="Cambria Math" panose="02040503050406030204" pitchFamily="18" charset="0"/>
                          </a:rPr>
                          <m:t>𝑡</m:t>
                        </m:r>
                      </m:sup>
                    </m:sSubSup>
                    <m:r>
                      <a:rPr lang="en-US" altLang="zh-CN" sz="2000" i="1">
                        <a:latin typeface="Cambria Math" panose="02040503050406030204" pitchFamily="18" charset="0"/>
                        <a:cs typeface="Cambria Math" panose="02040503050406030204" pitchFamily="18" charset="0"/>
                      </a:rPr>
                      <m:t>=</m:t>
                    </m:r>
                    <m:nary>
                      <m:naryPr>
                        <m:chr m:val="∑"/>
                        <m:limLoc m:val="subSup"/>
                        <m:ctrlPr>
                          <a:rPr lang="en-US" altLang="zh-CN" sz="2000" i="1">
                            <a:latin typeface="Cambria Math" panose="02040503050406030204" pitchFamily="18" charset="0"/>
                            <a:cs typeface="Cambria Math" panose="02040503050406030204" pitchFamily="18" charset="0"/>
                          </a:rPr>
                        </m:ctrlPr>
                      </m:naryPr>
                      <m:sub>
                        <m:sSup>
                          <m:sSupPr>
                            <m:ctrlPr>
                              <a:rPr lang="en-US" altLang="zh-CN" sz="2000" i="1">
                                <a:latin typeface="Cambria Math" panose="02040503050406030204" pitchFamily="18" charset="0"/>
                                <a:cs typeface="Cambria Math" panose="02040503050406030204" pitchFamily="18" charset="0"/>
                              </a:rPr>
                            </m:ctrlPr>
                          </m:sSupPr>
                          <m:e>
                            <m:r>
                              <a:rPr lang="en-US" altLang="zh-CN" sz="2000" i="1">
                                <a:latin typeface="Cambria Math" panose="02040503050406030204" pitchFamily="18" charset="0"/>
                                <a:cs typeface="Cambria Math" panose="02040503050406030204" pitchFamily="18" charset="0"/>
                              </a:rPr>
                              <m:t>𝑡</m:t>
                            </m:r>
                          </m:e>
                          <m:sup>
                            <m:r>
                              <a:rPr lang="en-US" altLang="zh-CN" sz="2000" i="1">
                                <a:latin typeface="Cambria Math" panose="02040503050406030204" pitchFamily="18" charset="0"/>
                                <a:cs typeface="Cambria Math" panose="02040503050406030204" pitchFamily="18" charset="0"/>
                              </a:rPr>
                              <m:t>’</m:t>
                            </m:r>
                          </m:sup>
                        </m:sSup>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𝑡</m:t>
                        </m:r>
                      </m:sub>
                      <m:sup>
                        <m:r>
                          <a:rPr lang="en-US" altLang="zh-CN" sz="2000" i="1">
                            <a:latin typeface="Cambria Math" panose="02040503050406030204" pitchFamily="18" charset="0"/>
                            <a:cs typeface="Cambria Math" panose="02040503050406030204" pitchFamily="18" charset="0"/>
                          </a:rPr>
                          <m:t>ℎ</m:t>
                        </m:r>
                      </m:sup>
                      <m:e>
                        <m:sSubSup>
                          <m:sSubSupPr>
                            <m:ctrlPr>
                              <a:rPr lang="en-US" altLang="zh-CN" sz="2000" i="1">
                                <a:latin typeface="Cambria Math" panose="02040503050406030204" pitchFamily="18" charset="0"/>
                                <a:cs typeface="Cambria Math" panose="02040503050406030204" pitchFamily="18" charset="0"/>
                              </a:rPr>
                            </m:ctrlPr>
                          </m:sSubSupPr>
                          <m:e>
                            <m:acc>
                              <m:accPr>
                                <m:ctrlPr>
                                  <a:rPr lang="en-US" altLang="zh-CN" sz="2000" i="1">
                                    <a:latin typeface="Cambria Math" panose="02040503050406030204" pitchFamily="18" charset="0"/>
                                    <a:cs typeface="Cambria Math" panose="02040503050406030204" pitchFamily="18" charset="0"/>
                                  </a:rPr>
                                </m:ctrlPr>
                              </m:accPr>
                              <m:e>
                                <m:r>
                                  <a:rPr lang="en-US" altLang="zh-CN" sz="2000" i="1">
                                    <a:latin typeface="Cambria Math" panose="02040503050406030204" pitchFamily="18" charset="0"/>
                                    <a:cs typeface="Cambria Math" panose="02040503050406030204" pitchFamily="18" charset="0"/>
                                  </a:rPr>
                                  <m:t>𝑟</m:t>
                                </m:r>
                              </m:e>
                            </m:acc>
                          </m:e>
                          <m:sub>
                            <m:r>
                              <a:rPr lang="en-US" altLang="zh-CN" sz="2000" i="1">
                                <a:latin typeface="Cambria Math" panose="02040503050406030204" pitchFamily="18" charset="0"/>
                                <a:cs typeface="Cambria Math" panose="02040503050406030204" pitchFamily="18" charset="0"/>
                              </a:rPr>
                              <m:t>1</m:t>
                            </m:r>
                          </m:sub>
                          <m:sup>
                            <m:sSup>
                              <m:sSupPr>
                                <m:ctrlPr>
                                  <a:rPr lang="en-US" altLang="zh-CN" sz="2000" i="1">
                                    <a:latin typeface="Cambria Math" panose="02040503050406030204" pitchFamily="18" charset="0"/>
                                    <a:cs typeface="Cambria Math" panose="02040503050406030204" pitchFamily="18" charset="0"/>
                                  </a:rPr>
                                </m:ctrlPr>
                              </m:sSupPr>
                              <m:e>
                                <m:r>
                                  <a:rPr lang="en-US" altLang="zh-CN" sz="2000" i="1">
                                    <a:latin typeface="Cambria Math" panose="02040503050406030204" pitchFamily="18" charset="0"/>
                                    <a:cs typeface="Cambria Math" panose="02040503050406030204" pitchFamily="18" charset="0"/>
                                  </a:rPr>
                                  <m:t>𝑡</m:t>
                                </m:r>
                              </m:e>
                              <m:sup>
                                <m:r>
                                  <a:rPr lang="en-US" altLang="zh-CN" sz="2000" i="1">
                                    <a:latin typeface="Cambria Math" panose="02040503050406030204" pitchFamily="18" charset="0"/>
                                    <a:cs typeface="Cambria Math" panose="02040503050406030204" pitchFamily="18" charset="0"/>
                                  </a:rPr>
                                  <m:t>’</m:t>
                                </m:r>
                              </m:sup>
                            </m:sSup>
                          </m:sup>
                        </m:sSubSup>
                      </m:e>
                    </m:nary>
                  </m:oMath>
                </a14:m>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and</a:t>
                </a:r>
                <a:endParaRPr lang="zh-CN" altLang="en-US" sz="2000">
                  <a:latin typeface="Times New Roman" panose="02020603050405020304" pitchFamily="18" charset="0"/>
                  <a:cs typeface="Times New Roman" panose="02020603050405020304" pitchFamily="18" charset="0"/>
                </a:endParaRPr>
              </a:p>
            </p:txBody>
          </p:sp>
        </mc:Choice>
        <mc:Fallback>
          <p:sp>
            <p:nvSpPr>
              <p:cNvPr id="9" name="文本框 8"/>
              <p:cNvSpPr txBox="1">
                <a:spLocks noRot="1" noChangeAspect="1" noMove="1" noResize="1" noEditPoints="1" noAdjustHandles="1" noChangeArrowheads="1" noChangeShapeType="1" noTextEdit="1"/>
              </p:cNvSpPr>
              <p:nvPr/>
            </p:nvSpPr>
            <p:spPr>
              <a:xfrm>
                <a:off x="805815" y="1957070"/>
                <a:ext cx="10224135" cy="495300"/>
              </a:xfrm>
              <a:prstGeom prst="rect">
                <a:avLst/>
              </a:prstGeom>
              <a:blipFill rotWithShape="1">
                <a:blip r:embed="rId2"/>
                <a:stretch>
                  <a:fillRect/>
                </a:stretch>
              </a:blipFill>
            </p:spPr>
            <p:txBody>
              <a:bodyPr/>
              <a:lstStyle/>
              <a:p>
                <a:r>
                  <a:rPr lang="zh-CN" altLang="en-US">
                    <a:noFill/>
                  </a:rPr>
                  <a:t> </a:t>
                </a:r>
              </a:p>
            </p:txBody>
          </p:sp>
        </mc:Fallback>
      </mc:AlternateContent>
      <p:pic>
        <p:nvPicPr>
          <p:cNvPr id="14" name="图片 13"/>
          <p:cNvPicPr>
            <a:picLocks noChangeAspect="1"/>
          </p:cNvPicPr>
          <p:nvPr/>
        </p:nvPicPr>
        <p:blipFill>
          <a:blip r:embed="rId3"/>
          <a:stretch>
            <a:fillRect/>
          </a:stretch>
        </p:blipFill>
        <p:spPr>
          <a:xfrm>
            <a:off x="4008120" y="2484120"/>
            <a:ext cx="4337050" cy="853440"/>
          </a:xfrm>
          <a:prstGeom prst="rect">
            <a:avLst/>
          </a:prstGeom>
        </p:spPr>
      </p:pic>
      <p:sp>
        <p:nvSpPr>
          <p:cNvPr id="15" name="文本框 14"/>
          <p:cNvSpPr txBox="1"/>
          <p:nvPr/>
        </p:nvSpPr>
        <p:spPr>
          <a:xfrm>
            <a:off x="10687685" y="2708910"/>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(8)</a:t>
            </a:r>
            <a:endParaRPr lang="en-US" altLang="zh-CN">
              <a:latin typeface="Times New Roman" panose="02020603050405020304" pitchFamily="18" charset="0"/>
              <a:cs typeface="Times New Roman" panose="02020603050405020304" pitchFamily="18" charset="0"/>
            </a:endParaRPr>
          </a:p>
        </p:txBody>
      </p:sp>
      <p:sp>
        <p:nvSpPr>
          <p:cNvPr id="16" name="文本框 15"/>
          <p:cNvSpPr txBox="1"/>
          <p:nvPr/>
        </p:nvSpPr>
        <p:spPr>
          <a:xfrm>
            <a:off x="5815965" y="2526030"/>
            <a:ext cx="2367915" cy="763270"/>
          </a:xfrm>
          <a:prstGeom prst="rect">
            <a:avLst/>
          </a:prstGeom>
          <a:noFill/>
          <a:ln>
            <a:solidFill>
              <a:srgbClr val="FF0000"/>
            </a:solidFill>
          </a:ln>
        </p:spPr>
        <p:txBody>
          <a:bodyPr wrap="square" rtlCol="0">
            <a:noAutofit/>
          </a:bodyPr>
          <a:p>
            <a:endParaRPr lang="zh-CN" altLang="en-US"/>
          </a:p>
        </p:txBody>
      </p:sp>
      <mc:AlternateContent xmlns:mc="http://schemas.openxmlformats.org/markup-compatibility/2006">
        <mc:Choice xmlns:a14="http://schemas.microsoft.com/office/drawing/2010/main" Requires="a14">
          <p:sp>
            <p:nvSpPr>
              <p:cNvPr id="17" name="文本框 16"/>
              <p:cNvSpPr txBox="1"/>
              <p:nvPr/>
            </p:nvSpPr>
            <p:spPr>
              <a:xfrm>
                <a:off x="805815" y="3463925"/>
                <a:ext cx="10224135" cy="727075"/>
              </a:xfrm>
              <a:prstGeom prst="rect">
                <a:avLst/>
              </a:prstGeom>
              <a:noFill/>
            </p:spPr>
            <p:txBody>
              <a:bodyPr wrap="square" rtlCol="0">
                <a:spAutoFit/>
              </a:bodyPr>
              <a:p>
                <a:pPr algn="just"/>
                <a:r>
                  <a:rPr lang="en-US" altLang="zh-CN" sz="2000">
                    <a:latin typeface="Times New Roman" panose="02020603050405020304" pitchFamily="18" charset="0"/>
                    <a:cs typeface="Times New Roman" panose="02020603050405020304" pitchFamily="18" charset="0"/>
                  </a:rPr>
                  <a:t>1) </a:t>
                </a:r>
                <a:r>
                  <a:rPr lang="zh-CN" altLang="en-US" sz="2000">
                    <a:latin typeface="Times New Roman" panose="02020603050405020304" pitchFamily="18" charset="0"/>
                    <a:cs typeface="Times New Roman" panose="02020603050405020304" pitchFamily="18" charset="0"/>
                  </a:rPr>
                  <a:t>when the agents are transition-independent</a:t>
                </a:r>
                <a:endParaRPr lang="zh-CN" altLang="en-US" sz="2000">
                  <a:latin typeface="Times New Roman" panose="02020603050405020304" pitchFamily="18" charset="0"/>
                  <a:cs typeface="Times New Roman" panose="02020603050405020304" pitchFamily="18" charset="0"/>
                </a:endParaRPr>
              </a:p>
              <a:p>
                <a:pPr algn="just"/>
                <a:r>
                  <a:rPr lang="en-US" altLang="zh-CN" sz="2000">
                    <a:latin typeface="Times New Roman" panose="02020603050405020304" pitchFamily="18" charset="0"/>
                    <a:cs typeface="Times New Roman" panose="02020603050405020304" pitchFamily="18" charset="0"/>
                  </a:rPr>
                  <a:t>2) when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1</m:t>
                        </m:r>
                      </m:sub>
                      <m:sup>
                        <m:r>
                          <a:rPr lang="en-US" altLang="zh-CN" sz="2000" i="1">
                            <a:latin typeface="Cambria Math" panose="02040503050406030204" pitchFamily="18" charset="0"/>
                            <a:cs typeface="Cambria Math" panose="02040503050406030204" pitchFamily="18" charset="0"/>
                          </a:rPr>
                          <m:t>𝑡</m:t>
                        </m:r>
                      </m:sup>
                    </m:sSubSup>
                    <m:r>
                      <a:rPr lang="en-US" altLang="zh-CN" sz="2000" i="1">
                        <a:latin typeface="Cambria Math" panose="02040503050406030204" pitchFamily="18" charset="0"/>
                        <a:cs typeface="Cambria Math" panose="02040503050406030204" pitchFamily="18" charset="0"/>
                      </a:rPr>
                      <m:t>,</m:t>
                    </m:r>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𝑎</m:t>
                        </m:r>
                      </m:e>
                      <m:sub>
                        <m:r>
                          <a:rPr lang="en-US" altLang="zh-CN" sz="2000" i="1">
                            <a:latin typeface="Cambria Math" panose="02040503050406030204" pitchFamily="18" charset="0"/>
                            <a:cs typeface="Cambria Math" panose="02040503050406030204" pitchFamily="18" charset="0"/>
                          </a:rPr>
                          <m:t>1</m:t>
                        </m:r>
                      </m:sub>
                      <m:sup>
                        <m:r>
                          <a:rPr lang="en-US" altLang="zh-CN" sz="2000" i="1">
                            <a:latin typeface="Cambria Math" panose="02040503050406030204" pitchFamily="18" charset="0"/>
                            <a:cs typeface="Cambria Math" panose="02040503050406030204" pitchFamily="18" charset="0"/>
                          </a:rPr>
                          <m:t>𝑡</m:t>
                        </m:r>
                      </m:sup>
                    </m:sSubSup>
                  </m:oMath>
                </a14:m>
                <a:r>
                  <a:rPr lang="en-US" altLang="zh-CN" sz="2000">
                    <a:latin typeface="Times New Roman" panose="02020603050405020304" pitchFamily="18" charset="0"/>
                    <a:cs typeface="Times New Roman" panose="02020603050405020304" pitchFamily="18" charset="0"/>
                  </a:rPr>
                  <a:t> increase the probability of agent 2 translating to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2</m:t>
                        </m:r>
                      </m:sub>
                      <m:sup>
                        <m:r>
                          <a:rPr lang="en-US" altLang="zh-CN" sz="2000" i="1">
                            <a:latin typeface="Cambria Math" panose="02040503050406030204" pitchFamily="18" charset="0"/>
                            <a:cs typeface="Cambria Math" panose="02040503050406030204" pitchFamily="18" charset="0"/>
                          </a:rPr>
                          <m:t>𝑡</m:t>
                        </m:r>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1</m:t>
                        </m:r>
                      </m:sup>
                    </m:sSubSup>
                  </m:oMath>
                </a14:m>
                <a:endParaRPr lang="en-US" altLang="zh-CN" sz="2000">
                  <a:latin typeface="Times New Roman" panose="02020603050405020304" pitchFamily="18" charset="0"/>
                  <a:cs typeface="Times New Roman" panose="02020603050405020304" pitchFamily="18" charset="0"/>
                </a:endParaRPr>
              </a:p>
            </p:txBody>
          </p:sp>
        </mc:Choice>
        <mc:Fallback>
          <p:sp>
            <p:nvSpPr>
              <p:cNvPr id="17" name="文本框 16"/>
              <p:cNvSpPr txBox="1">
                <a:spLocks noRot="1" noChangeAspect="1" noMove="1" noResize="1" noEditPoints="1" noAdjustHandles="1" noChangeArrowheads="1" noChangeShapeType="1" noTextEdit="1"/>
              </p:cNvSpPr>
              <p:nvPr/>
            </p:nvSpPr>
            <p:spPr>
              <a:xfrm>
                <a:off x="805815" y="3463925"/>
                <a:ext cx="10224135" cy="727075"/>
              </a:xfrm>
              <a:prstGeom prst="rect">
                <a:avLst/>
              </a:prstGeom>
              <a:blipFill rotWithShape="1">
                <a:blip r:embed="rId4"/>
                <a:stretch>
                  <a:fillRect/>
                </a:stretch>
              </a:blipFill>
            </p:spPr>
            <p:txBody>
              <a:bodyPr/>
              <a:lstStyle/>
              <a:p>
                <a:r>
                  <a:rPr lang="zh-CN" altLang="en-US">
                    <a:noFill/>
                  </a:rPr>
                  <a:t> </a:t>
                </a:r>
              </a:p>
            </p:txBody>
          </p:sp>
        </mc:Fallback>
      </mc:AlternateContent>
      <p:pic>
        <p:nvPicPr>
          <p:cNvPr id="18" name="图片 17"/>
          <p:cNvPicPr>
            <a:picLocks noChangeAspect="1"/>
          </p:cNvPicPr>
          <p:nvPr/>
        </p:nvPicPr>
        <p:blipFill>
          <a:blip r:embed="rId5"/>
          <a:stretch>
            <a:fillRect/>
          </a:stretch>
        </p:blipFill>
        <p:spPr>
          <a:xfrm>
            <a:off x="3863975" y="4324350"/>
            <a:ext cx="4210685" cy="363220"/>
          </a:xfrm>
          <a:prstGeom prst="rect">
            <a:avLst/>
          </a:prstGeom>
        </p:spPr>
      </p:pic>
      <p:sp>
        <p:nvSpPr>
          <p:cNvPr id="19" name="文本框 18"/>
          <p:cNvSpPr txBox="1"/>
          <p:nvPr/>
        </p:nvSpPr>
        <p:spPr>
          <a:xfrm>
            <a:off x="10687685" y="4365625"/>
            <a:ext cx="44386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(9)</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574675" y="737870"/>
            <a:ext cx="7347585"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Exploration via Decision-Theoretic influence (EDTI)</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13" name="直接连接符 12"/>
          <p:cNvCxnSpPr/>
          <p:nvPr/>
        </p:nvCxnSpPr>
        <p:spPr>
          <a:xfrm flipV="1">
            <a:off x="574862" y="1155032"/>
            <a:ext cx="10656000" cy="40548"/>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4" name="组合 3"/>
          <p:cNvGrpSpPr/>
          <p:nvPr/>
        </p:nvGrpSpPr>
        <p:grpSpPr>
          <a:xfrm>
            <a:off x="-1" y="6580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238079"/>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pic>
        <p:nvPicPr>
          <p:cNvPr id="2" name="图片 1"/>
          <p:cNvPicPr>
            <a:picLocks noChangeAspect="1"/>
          </p:cNvPicPr>
          <p:nvPr/>
        </p:nvPicPr>
        <p:blipFill>
          <a:blip r:embed="rId1"/>
          <a:stretch>
            <a:fillRect/>
          </a:stretch>
        </p:blipFill>
        <p:spPr>
          <a:xfrm>
            <a:off x="1645285" y="1988185"/>
            <a:ext cx="8515350" cy="778510"/>
          </a:xfrm>
          <a:prstGeom prst="rect">
            <a:avLst/>
          </a:prstGeom>
        </p:spPr>
      </p:pic>
      <p:pic>
        <p:nvPicPr>
          <p:cNvPr id="7" name="图片 6"/>
          <p:cNvPicPr>
            <a:picLocks noChangeAspect="1"/>
          </p:cNvPicPr>
          <p:nvPr/>
        </p:nvPicPr>
        <p:blipFill>
          <a:blip r:embed="rId2"/>
          <a:stretch>
            <a:fillRect/>
          </a:stretch>
        </p:blipFill>
        <p:spPr>
          <a:xfrm>
            <a:off x="3110230" y="3256915"/>
            <a:ext cx="5615305" cy="787400"/>
          </a:xfrm>
          <a:prstGeom prst="rect">
            <a:avLst/>
          </a:prstGeom>
        </p:spPr>
      </p:pic>
      <p:sp>
        <p:nvSpPr>
          <p:cNvPr id="17" name="文本框 16"/>
          <p:cNvSpPr txBox="1"/>
          <p:nvPr/>
        </p:nvSpPr>
        <p:spPr>
          <a:xfrm>
            <a:off x="822325" y="1256030"/>
            <a:ext cx="10224135" cy="706755"/>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VoI is defined as the expected difference between the action-value function</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of one agent and its counterfactual action-value function without considering the state</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and action of the other agent :</a:t>
            </a:r>
            <a:endParaRPr lang="zh-CN" altLang="en-US" sz="2000">
              <a:latin typeface="Times New Roman" panose="02020603050405020304" pitchFamily="18" charset="0"/>
              <a:cs typeface="Times New Roman" panose="02020603050405020304" pitchFamily="18" charset="0"/>
            </a:endParaRPr>
          </a:p>
        </p:txBody>
      </p:sp>
      <p:sp>
        <p:nvSpPr>
          <p:cNvPr id="19" name="文本框 18"/>
          <p:cNvSpPr txBox="1"/>
          <p:nvPr/>
        </p:nvSpPr>
        <p:spPr>
          <a:xfrm>
            <a:off x="10687685" y="2199005"/>
            <a:ext cx="54292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(10)</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8" name="文本框 17"/>
              <p:cNvSpPr txBox="1"/>
              <p:nvPr/>
            </p:nvSpPr>
            <p:spPr>
              <a:xfrm>
                <a:off x="805815" y="2746375"/>
                <a:ext cx="10224135" cy="41021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where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𝑄</m:t>
                        </m:r>
                      </m:e>
                      <m:sub>
                        <m:r>
                          <a:rPr lang="en-US" altLang="zh-CN" sz="2000" i="1">
                            <a:latin typeface="Cambria Math" panose="02040503050406030204" pitchFamily="18" charset="0"/>
                            <a:cs typeface="Cambria Math" panose="02040503050406030204" pitchFamily="18" charset="0"/>
                          </a:rPr>
                          <m:t>2</m:t>
                        </m:r>
                      </m:sub>
                      <m:sup>
                        <m:r>
                          <a:rPr lang="en-US" altLang="zh-CN" sz="2000" i="1">
                            <a:latin typeface="Cambria Math" panose="02040503050406030204" pitchFamily="18" charset="0"/>
                            <a:cs typeface="Cambria Math" panose="02040503050406030204" pitchFamily="18" charset="0"/>
                          </a:rPr>
                          <m:t>𝜋</m:t>
                        </m:r>
                      </m:sup>
                    </m:sSubSup>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𝑠</m:t>
                    </m:r>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𝑎</m:t>
                    </m:r>
                    <m:r>
                      <a:rPr lang="en-US" altLang="zh-CN" sz="2000" i="1">
                        <a:latin typeface="Cambria Math" panose="02040503050406030204" pitchFamily="18" charset="0"/>
                        <a:cs typeface="Cambria Math" panose="02040503050406030204" pitchFamily="18" charset="0"/>
                      </a:rPr>
                      <m:t>,</m:t>
                    </m:r>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2</m:t>
                        </m:r>
                      </m:sub>
                      <m:sup>
                        <m:r>
                          <a:rPr lang="en-US" altLang="zh-CN" sz="2000" i="1">
                            <a:latin typeface="Cambria Math" panose="02040503050406030204" pitchFamily="18" charset="0"/>
                            <a:cs typeface="Cambria Math" panose="02040503050406030204" pitchFamily="18" charset="0"/>
                          </a:rPr>
                          <m:t>’</m:t>
                        </m:r>
                      </m:sup>
                    </m:sSubSup>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the expected rewards (including intrinsic rewards) of agent 2 defined as:</a:t>
                </a:r>
                <a:endParaRPr lang="zh-CN" altLang="en-US" sz="2000">
                  <a:latin typeface="Times New Roman" panose="02020603050405020304" pitchFamily="18" charset="0"/>
                  <a:cs typeface="Times New Roman" panose="02020603050405020304" pitchFamily="18" charset="0"/>
                </a:endParaRPr>
              </a:p>
            </p:txBody>
          </p:sp>
        </mc:Choice>
        <mc:Fallback>
          <p:sp>
            <p:nvSpPr>
              <p:cNvPr id="18" name="文本框 17"/>
              <p:cNvSpPr txBox="1">
                <a:spLocks noRot="1" noChangeAspect="1" noMove="1" noResize="1" noEditPoints="1" noAdjustHandles="1" noChangeArrowheads="1" noChangeShapeType="1" noTextEdit="1"/>
              </p:cNvSpPr>
              <p:nvPr/>
            </p:nvSpPr>
            <p:spPr>
              <a:xfrm>
                <a:off x="805815" y="2746375"/>
                <a:ext cx="10224135" cy="410210"/>
              </a:xfrm>
              <a:prstGeom prst="rect">
                <a:avLst/>
              </a:prstGeom>
              <a:blipFill rotWithShape="1">
                <a:blip r:embed="rId3"/>
                <a:stretch>
                  <a:fillRect/>
                </a:stretch>
              </a:blipFill>
            </p:spPr>
            <p:txBody>
              <a:bodyPr/>
              <a:lstStyle/>
              <a:p>
                <a:r>
                  <a:rPr lang="zh-CN" altLang="en-US">
                    <a:noFill/>
                  </a:rPr>
                  <a:t> </a:t>
                </a:r>
              </a:p>
            </p:txBody>
          </p:sp>
        </mc:Fallback>
      </mc:AlternateContent>
      <p:sp>
        <p:nvSpPr>
          <p:cNvPr id="20" name="文本框 19"/>
          <p:cNvSpPr txBox="1"/>
          <p:nvPr/>
        </p:nvSpPr>
        <p:spPr>
          <a:xfrm>
            <a:off x="10691495" y="3442970"/>
            <a:ext cx="54292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(11)</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21" name="文本框 20"/>
              <p:cNvSpPr txBox="1"/>
              <p:nvPr/>
            </p:nvSpPr>
            <p:spPr>
              <a:xfrm>
                <a:off x="789305" y="4021455"/>
                <a:ext cx="10224135" cy="73533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and the counterfactual action-value function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𝑄</m:t>
                        </m:r>
                      </m:e>
                      <m:sub>
                        <m:r>
                          <a:rPr lang="en-US" altLang="zh-CN" sz="2000" i="1">
                            <a:latin typeface="Cambria Math" panose="02040503050406030204" pitchFamily="18" charset="0"/>
                            <a:cs typeface="Cambria Math" panose="02040503050406030204" pitchFamily="18" charset="0"/>
                          </a:rPr>
                          <m:t>2</m:t>
                        </m:r>
                      </m:sub>
                      <m:sup>
                        <m:r>
                          <a:rPr lang="en-US" altLang="zh-CN" sz="2000" i="1">
                            <a:latin typeface="Cambria Math" panose="02040503050406030204" pitchFamily="18" charset="0"/>
                            <a:cs typeface="Cambria Math" panose="02040503050406030204" pitchFamily="18" charset="0"/>
                          </a:rPr>
                          <m:t>𝜋</m:t>
                        </m:r>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m:t>
                        </m:r>
                      </m:sup>
                    </m:sSubSup>
                  </m:oMath>
                </a14:m>
                <a:r>
                  <a:rPr lang="zh-CN" altLang="en-US" sz="2000">
                    <a:latin typeface="Times New Roman" panose="02020603050405020304" pitchFamily="18" charset="0"/>
                    <a:cs typeface="Times New Roman" panose="02020603050405020304" pitchFamily="18" charset="0"/>
                  </a:rPr>
                  <a:t> can</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be obtained by marginalizing out the state and action of agent 1:</a:t>
                </a:r>
                <a:endParaRPr lang="zh-CN" altLang="en-US" sz="2000">
                  <a:latin typeface="Times New Roman" panose="02020603050405020304" pitchFamily="18" charset="0"/>
                  <a:cs typeface="Times New Roman" panose="02020603050405020304" pitchFamily="18" charset="0"/>
                </a:endParaRPr>
              </a:p>
            </p:txBody>
          </p:sp>
        </mc:Choice>
        <mc:Fallback>
          <p:sp>
            <p:nvSpPr>
              <p:cNvPr id="21" name="文本框 20"/>
              <p:cNvSpPr txBox="1">
                <a:spLocks noRot="1" noChangeAspect="1" noMove="1" noResize="1" noEditPoints="1" noAdjustHandles="1" noChangeArrowheads="1" noChangeShapeType="1" noTextEdit="1"/>
              </p:cNvSpPr>
              <p:nvPr/>
            </p:nvSpPr>
            <p:spPr>
              <a:xfrm>
                <a:off x="789305" y="4021455"/>
                <a:ext cx="10224135" cy="735330"/>
              </a:xfrm>
              <a:prstGeom prst="rect">
                <a:avLst/>
              </a:prstGeom>
              <a:blipFill rotWithShape="1">
                <a:blip r:embed="rId4"/>
                <a:stretch>
                  <a:fillRect/>
                </a:stretch>
              </a:blipFill>
            </p:spPr>
            <p:txBody>
              <a:bodyPr/>
              <a:lstStyle/>
              <a:p>
                <a:r>
                  <a:rPr lang="zh-CN" altLang="en-US">
                    <a:noFill/>
                  </a:rPr>
                  <a:t> </a:t>
                </a:r>
              </a:p>
            </p:txBody>
          </p:sp>
        </mc:Fallback>
      </mc:AlternateContent>
      <p:pic>
        <p:nvPicPr>
          <p:cNvPr id="22" name="图片 21"/>
          <p:cNvPicPr>
            <a:picLocks noChangeAspect="1"/>
          </p:cNvPicPr>
          <p:nvPr/>
        </p:nvPicPr>
        <p:blipFill>
          <a:blip r:embed="rId5"/>
          <a:stretch>
            <a:fillRect/>
          </a:stretch>
        </p:blipFill>
        <p:spPr>
          <a:xfrm>
            <a:off x="1343660" y="4707255"/>
            <a:ext cx="8955405" cy="711835"/>
          </a:xfrm>
          <a:prstGeom prst="rect">
            <a:avLst/>
          </a:prstGeom>
        </p:spPr>
      </p:pic>
      <p:sp>
        <p:nvSpPr>
          <p:cNvPr id="23" name="文本框 22"/>
          <p:cNvSpPr txBox="1"/>
          <p:nvPr/>
        </p:nvSpPr>
        <p:spPr>
          <a:xfrm>
            <a:off x="10674985" y="4768215"/>
            <a:ext cx="54292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(12)</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a:blip r:embed="rId1" cstate="print">
            <a:clrChange>
              <a:clrFrom>
                <a:srgbClr val="FFFFFF"/>
              </a:clrFrom>
              <a:clrTo>
                <a:srgbClr val="FFFFFF">
                  <a:alpha val="0"/>
                </a:srgbClr>
              </a:clrTo>
            </a:clrChange>
            <a:extLst>
              <a:ext uri="{BEBA8EAE-BF5A-486C-A8C5-ECC9F3942E4B}">
                <a14:imgProps xmlns:a14="http://schemas.microsoft.com/office/drawing/2010/main">
                  <a14:imgLayer r:embed="rId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 name="组合 3"/>
          <p:cNvGrpSpPr/>
          <p:nvPr/>
        </p:nvGrpSpPr>
        <p:grpSpPr>
          <a:xfrm>
            <a:off x="-23999" y="1960245"/>
            <a:ext cx="12239891" cy="2045019"/>
            <a:chOff x="1522095" y="1960245"/>
            <a:chExt cx="9147810"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2725780" y="2283460"/>
              <a:ext cx="6740520" cy="737235"/>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MAVEN: Multi-Agent Variational Exploration</a:t>
              </a:r>
              <a:endPar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3" name="文本框 2"/>
            <p:cNvSpPr txBox="1"/>
            <p:nvPr/>
          </p:nvSpPr>
          <p:spPr>
            <a:xfrm>
              <a:off x="1683454" y="3629660"/>
              <a:ext cx="5336700" cy="337185"/>
            </a:xfrm>
            <a:prstGeom prst="rect">
              <a:avLst/>
            </a:prstGeom>
            <a:noFill/>
          </p:spPr>
          <p:txBody>
            <a:bodyPr wrap="square" rtlCol="0">
              <a:spAutoFit/>
            </a:bodyPr>
            <a:lstStyle/>
            <a:p>
              <a:r>
                <a:rPr lang="en-US" altLang="zh-CN" sz="1600">
                  <a:solidFill>
                    <a:schemeClr val="bg1"/>
                  </a:solidFill>
                  <a:latin typeface="Arial" panose="020B0604020202020204" pitchFamily="34" charset="0"/>
                  <a:cs typeface="Arial" panose="020B0604020202020204" pitchFamily="34" charset="0"/>
                </a:rPr>
                <a:t>Anuj Mahajan</a:t>
              </a:r>
              <a:r>
                <a:rPr lang="en-US" altLang="zh-CN" sz="1600" dirty="0">
                  <a:solidFill>
                    <a:schemeClr val="bg1"/>
                  </a:solidFill>
                  <a:latin typeface="Arial" panose="020B0604020202020204" pitchFamily="34" charset="0"/>
                  <a:cs typeface="Arial" panose="020B0604020202020204" pitchFamily="34" charset="0"/>
                </a:rPr>
                <a:t>, </a:t>
              </a:r>
              <a:r>
                <a:rPr lang="en-US" altLang="zh-CN" sz="1600" b="1">
                  <a:solidFill>
                    <a:schemeClr val="bg1"/>
                  </a:solidFill>
                  <a:latin typeface="Arial" panose="020B0604020202020204" pitchFamily="34" charset="0"/>
                  <a:cs typeface="Arial" panose="020B0604020202020204" pitchFamily="34" charset="0"/>
                </a:rPr>
                <a:t>Tabish Rashid</a:t>
              </a:r>
              <a:r>
                <a:rPr lang="en-US" altLang="zh-CN" sz="1600" dirty="0">
                  <a:solidFill>
                    <a:schemeClr val="bg1"/>
                  </a:solidFill>
                  <a:latin typeface="Arial" panose="020B0604020202020204" pitchFamily="34" charset="0"/>
                  <a:cs typeface="Arial" panose="020B0604020202020204" pitchFamily="34" charset="0"/>
                </a:rPr>
                <a:t>, </a:t>
              </a:r>
              <a:r>
                <a:rPr lang="en-US" altLang="zh-CN" sz="1600">
                  <a:solidFill>
                    <a:schemeClr val="bg1"/>
                  </a:solidFill>
                  <a:latin typeface="Arial" panose="020B0604020202020204" pitchFamily="34" charset="0"/>
                  <a:cs typeface="Arial" panose="020B0604020202020204" pitchFamily="34" charset="0"/>
                </a:rPr>
                <a:t>Mikayel Samvelyan</a:t>
              </a:r>
              <a:r>
                <a:rPr lang="en-US" altLang="zh-CN" sz="1600" dirty="0">
                  <a:solidFill>
                    <a:schemeClr val="bg1"/>
                  </a:solidFill>
                  <a:latin typeface="Arial" panose="020B0604020202020204" pitchFamily="34" charset="0"/>
                  <a:cs typeface="Arial" panose="020B0604020202020204" pitchFamily="34" charset="0"/>
                </a:rPr>
                <a:t>, </a:t>
              </a:r>
              <a:r>
                <a:rPr lang="en-US" altLang="zh-CN" sz="1600">
                  <a:solidFill>
                    <a:schemeClr val="bg1"/>
                  </a:solidFill>
                  <a:latin typeface="Arial" panose="020B0604020202020204" pitchFamily="34" charset="0"/>
                  <a:cs typeface="Arial" panose="020B0604020202020204" pitchFamily="34" charset="0"/>
                </a:rPr>
                <a:t>Shimon Whiteson</a:t>
              </a:r>
              <a:endParaRPr lang="zh-CN" altLang="en-US" sz="1600" dirty="0">
                <a:solidFill>
                  <a:schemeClr val="bg1"/>
                </a:solidFill>
                <a:latin typeface="Arial" panose="020B0604020202020204" pitchFamily="34" charset="0"/>
                <a:cs typeface="Arial" panose="020B0604020202020204" pitchFamily="34" charset="0"/>
              </a:endParaRPr>
            </a:p>
          </p:txBody>
        </p:sp>
      </p:grpSp>
      <p:sp>
        <p:nvSpPr>
          <p:cNvPr id="5" name="文本框 4"/>
          <p:cNvSpPr txBox="1"/>
          <p:nvPr/>
        </p:nvSpPr>
        <p:spPr>
          <a:xfrm>
            <a:off x="387985" y="4549775"/>
            <a:ext cx="11214735" cy="36830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 Journal/Conference:</a:t>
            </a:r>
            <a:r>
              <a:rPr lang="en-US" altLang="zh-CN" dirty="0">
                <a:latin typeface="Arial" panose="020B0604020202020204" pitchFamily="34" charset="0"/>
                <a:cs typeface="Arial" panose="020B0604020202020204" pitchFamily="34" charset="0"/>
              </a:rPr>
              <a:t> 33rd Conference on Neural Information Processing Systems (NeurIPS 2019)</a:t>
            </a:r>
            <a:endParaRPr lang="en-US" altLang="zh-CN" dirty="0">
              <a:latin typeface="Arial" panose="020B0604020202020204" pitchFamily="34" charset="0"/>
              <a:cs typeface="Arial" panose="020B0604020202020204" pitchFamily="34" charset="0"/>
            </a:endParaRPr>
          </a:p>
        </p:txBody>
      </p:sp>
      <p:sp>
        <p:nvSpPr>
          <p:cNvPr id="2" name="文本框 1"/>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1</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p:cNvGrpSpPr/>
          <p:nvPr/>
        </p:nvGrpSpPr>
        <p:grpSpPr>
          <a:xfrm>
            <a:off x="-1" y="6553200"/>
            <a:ext cx="12192001" cy="304800"/>
            <a:chOff x="0" y="6569404"/>
            <a:chExt cx="9144000" cy="288000"/>
          </a:xfrm>
        </p:grpSpPr>
        <p:sp>
          <p:nvSpPr>
            <p:cNvPr id="17" name="矩形 1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6580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238079"/>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pic>
        <p:nvPicPr>
          <p:cNvPr id="2" name="图片 1"/>
          <p:cNvPicPr>
            <a:picLocks noChangeAspect="1"/>
          </p:cNvPicPr>
          <p:nvPr/>
        </p:nvPicPr>
        <p:blipFill>
          <a:blip r:embed="rId1"/>
          <a:stretch>
            <a:fillRect/>
          </a:stretch>
        </p:blipFill>
        <p:spPr>
          <a:xfrm>
            <a:off x="1538605" y="1413510"/>
            <a:ext cx="8790940" cy="683895"/>
          </a:xfrm>
          <a:prstGeom prst="rect">
            <a:avLst/>
          </a:prstGeom>
        </p:spPr>
      </p:pic>
      <p:sp>
        <p:nvSpPr>
          <p:cNvPr id="17" name="文本框 16"/>
          <p:cNvSpPr txBox="1"/>
          <p:nvPr/>
        </p:nvSpPr>
        <p:spPr>
          <a:xfrm>
            <a:off x="822325" y="897255"/>
            <a:ext cx="10224135" cy="39878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To facilitate the optimization of VoI, we rewrite it as an expectation over state</a:t>
            </a:r>
            <a:r>
              <a:rPr lang="en-US" altLang="zh-CN" sz="2000">
                <a:latin typeface="Times New Roman" panose="02020603050405020304" pitchFamily="18" charset="0"/>
                <a:cs typeface="Times New Roman" panose="02020603050405020304" pitchFamily="18" charset="0"/>
              </a:rPr>
              <a:t>-</a:t>
            </a:r>
            <a:r>
              <a:rPr lang="zh-CN" altLang="en-US" sz="2000">
                <a:latin typeface="Times New Roman" panose="02020603050405020304" pitchFamily="18" charset="0"/>
                <a:cs typeface="Times New Roman" panose="02020603050405020304" pitchFamily="18" charset="0"/>
              </a:rPr>
              <a:t>action trajectories.</a:t>
            </a:r>
            <a:endParaRPr lang="zh-CN" altLang="en-US" sz="2000">
              <a:latin typeface="Times New Roman" panose="02020603050405020304" pitchFamily="18" charset="0"/>
              <a:cs typeface="Times New Roman" panose="02020603050405020304" pitchFamily="18" charset="0"/>
            </a:endParaRPr>
          </a:p>
        </p:txBody>
      </p:sp>
      <p:sp>
        <p:nvSpPr>
          <p:cNvPr id="23" name="文本框 22"/>
          <p:cNvSpPr txBox="1"/>
          <p:nvPr/>
        </p:nvSpPr>
        <p:spPr>
          <a:xfrm>
            <a:off x="10631805" y="1595120"/>
            <a:ext cx="54292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(13)</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文本框 2"/>
              <p:cNvSpPr txBox="1"/>
              <p:nvPr/>
            </p:nvSpPr>
            <p:spPr>
              <a:xfrm>
                <a:off x="805815" y="2100580"/>
                <a:ext cx="10224135" cy="399415"/>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where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acc>
                          <m:accPr>
                            <m:chr m:val="̃"/>
                            <m:ctrlPr>
                              <a:rPr lang="en-US" altLang="zh-CN" sz="2000" i="1">
                                <a:latin typeface="Cambria Math" panose="02040503050406030204" pitchFamily="18" charset="0"/>
                                <a:cs typeface="Cambria Math" panose="02040503050406030204" pitchFamily="18" charset="0"/>
                              </a:rPr>
                            </m:ctrlPr>
                          </m:accPr>
                          <m:e>
                            <m:r>
                              <a:rPr lang="en-US" altLang="zh-CN" sz="2000" i="1">
                                <a:latin typeface="Cambria Math" panose="02040503050406030204" pitchFamily="18" charset="0"/>
                                <a:cs typeface="Cambria Math" panose="02040503050406030204" pitchFamily="18" charset="0"/>
                              </a:rPr>
                              <m:t>𝑟</m:t>
                            </m:r>
                          </m:e>
                        </m:acc>
                      </m:e>
                      <m:sub>
                        <m:r>
                          <a:rPr lang="en-US" altLang="zh-CN" sz="2000" i="1">
                            <a:latin typeface="Cambria Math" panose="02040503050406030204" pitchFamily="18" charset="0"/>
                            <a:cs typeface="Cambria Math" panose="02040503050406030204" pitchFamily="18" charset="0"/>
                          </a:rPr>
                          <m:t>2</m:t>
                        </m:r>
                      </m:sub>
                      <m:sup>
                        <m:r>
                          <a:rPr lang="en-US" altLang="zh-CN" sz="2000" i="1">
                            <a:latin typeface="Cambria Math" panose="02040503050406030204" pitchFamily="18" charset="0"/>
                            <a:cs typeface="Cambria Math" panose="02040503050406030204" pitchFamily="18" charset="0"/>
                          </a:rPr>
                          <m:t>𝜋</m:t>
                        </m:r>
                      </m:sup>
                    </m:sSubSup>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2</m:t>
                        </m:r>
                      </m:sub>
                    </m:sSub>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𝑎</m:t>
                        </m:r>
                      </m:e>
                      <m:sub>
                        <m:r>
                          <a:rPr lang="en-US" altLang="zh-CN" sz="2000" i="1">
                            <a:latin typeface="Cambria Math" panose="02040503050406030204" pitchFamily="18" charset="0"/>
                            <a:cs typeface="Cambria Math" panose="02040503050406030204" pitchFamily="18" charset="0"/>
                          </a:rPr>
                          <m:t>2</m:t>
                        </m:r>
                      </m:sub>
                    </m:sSub>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the counterfactual immediate reward.</a:t>
                </a:r>
                <a:endParaRPr lang="zh-CN" altLang="en-US" sz="2000">
                  <a:latin typeface="Times New Roman" panose="02020603050405020304" pitchFamily="18" charset="0"/>
                  <a:cs typeface="Times New Roman" panose="02020603050405020304" pitchFamily="18"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805815" y="2100580"/>
                <a:ext cx="10224135" cy="399415"/>
              </a:xfrm>
              <a:prstGeom prst="rect">
                <a:avLst/>
              </a:prstGeom>
              <a:blipFill rotWithShape="1">
                <a:blip r:embed="rId2"/>
                <a:stretch>
                  <a:fillRect/>
                </a:stretch>
              </a:blipFill>
            </p:spPr>
            <p:txBody>
              <a:bodyPr/>
              <a:lstStyle/>
              <a:p>
                <a:r>
                  <a:rPr lang="zh-CN" altLang="en-US">
                    <a:noFill/>
                  </a:rPr>
                  <a:t> </a:t>
                </a:r>
              </a:p>
            </p:txBody>
          </p:sp>
        </mc:Fallback>
      </mc:AlternateContent>
      <p:sp>
        <p:nvSpPr>
          <p:cNvPr id="9" name="文本框 8"/>
          <p:cNvSpPr txBox="1"/>
          <p:nvPr/>
        </p:nvSpPr>
        <p:spPr>
          <a:xfrm>
            <a:off x="4799965" y="1507490"/>
            <a:ext cx="2028825" cy="492125"/>
          </a:xfrm>
          <a:prstGeom prst="rect">
            <a:avLst/>
          </a:prstGeom>
          <a:noFill/>
          <a:ln>
            <a:solidFill>
              <a:srgbClr val="FF0000"/>
            </a:solidFill>
          </a:ln>
        </p:spPr>
        <p:txBody>
          <a:bodyPr wrap="square" rtlCol="0">
            <a:noAutofit/>
          </a:bodyPr>
          <a:p>
            <a:endParaRPr lang="zh-CN" altLang="en-US"/>
          </a:p>
        </p:txBody>
      </p:sp>
      <p:sp>
        <p:nvSpPr>
          <p:cNvPr id="10" name="文本框 9"/>
          <p:cNvSpPr txBox="1"/>
          <p:nvPr/>
        </p:nvSpPr>
        <p:spPr>
          <a:xfrm>
            <a:off x="7392035" y="1430020"/>
            <a:ext cx="1822450" cy="679450"/>
          </a:xfrm>
          <a:prstGeom prst="rect">
            <a:avLst/>
          </a:prstGeom>
          <a:noFill/>
          <a:ln>
            <a:solidFill>
              <a:schemeClr val="accent1">
                <a:lumMod val="50000"/>
              </a:schemeClr>
            </a:solidFill>
          </a:ln>
        </p:spPr>
        <p:txBody>
          <a:bodyPr wrap="square" rtlCol="0">
            <a:noAutofit/>
          </a:bodyPr>
          <a:p>
            <a:endParaRPr lang="zh-CN" altLang="en-US"/>
          </a:p>
        </p:txBody>
      </p:sp>
      <p:pic>
        <p:nvPicPr>
          <p:cNvPr id="18" name="图片 17"/>
          <p:cNvPicPr>
            <a:picLocks noChangeAspect="1"/>
          </p:cNvPicPr>
          <p:nvPr/>
        </p:nvPicPr>
        <p:blipFill>
          <a:blip r:embed="rId3"/>
          <a:stretch>
            <a:fillRect/>
          </a:stretch>
        </p:blipFill>
        <p:spPr>
          <a:xfrm>
            <a:off x="3288030" y="2637155"/>
            <a:ext cx="5768975" cy="641985"/>
          </a:xfrm>
          <a:prstGeom prst="rect">
            <a:avLst/>
          </a:prstGeom>
        </p:spPr>
      </p:pic>
      <p:sp>
        <p:nvSpPr>
          <p:cNvPr id="19" name="文本框 18"/>
          <p:cNvSpPr txBox="1"/>
          <p:nvPr/>
        </p:nvSpPr>
        <p:spPr>
          <a:xfrm>
            <a:off x="10704195" y="2709545"/>
            <a:ext cx="54292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(14)</a:t>
            </a:r>
            <a:endParaRPr lang="en-US" altLang="zh-CN">
              <a:latin typeface="Times New Roman" panose="02020603050405020304" pitchFamily="18" charset="0"/>
              <a:cs typeface="Times New Roman" panose="02020603050405020304" pitchFamily="18" charset="0"/>
            </a:endParaRPr>
          </a:p>
        </p:txBody>
      </p:sp>
      <p:pic>
        <p:nvPicPr>
          <p:cNvPr id="20" name="图片 19"/>
          <p:cNvPicPr>
            <a:picLocks noChangeAspect="1"/>
          </p:cNvPicPr>
          <p:nvPr/>
        </p:nvPicPr>
        <p:blipFill>
          <a:blip r:embed="rId4"/>
          <a:stretch>
            <a:fillRect/>
          </a:stretch>
        </p:blipFill>
        <p:spPr>
          <a:xfrm>
            <a:off x="2361565" y="3357245"/>
            <a:ext cx="7621905" cy="681355"/>
          </a:xfrm>
          <a:prstGeom prst="rect">
            <a:avLst/>
          </a:prstGeom>
        </p:spPr>
      </p:pic>
      <p:sp>
        <p:nvSpPr>
          <p:cNvPr id="21" name="文本框 20"/>
          <p:cNvSpPr txBox="1"/>
          <p:nvPr/>
        </p:nvSpPr>
        <p:spPr>
          <a:xfrm>
            <a:off x="10759440" y="3510280"/>
            <a:ext cx="54292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(15)</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25" name="文本框 24"/>
              <p:cNvSpPr txBox="1"/>
              <p:nvPr/>
            </p:nvSpPr>
            <p:spPr>
              <a:xfrm>
                <a:off x="805815" y="4109720"/>
                <a:ext cx="10224135" cy="706755"/>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where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𝑟</m:t>
                        </m:r>
                      </m:e>
                      <m:sub>
                        <m:r>
                          <a:rPr lang="en-US" altLang="zh-CN" sz="2000" i="1">
                            <a:latin typeface="Cambria Math" panose="02040503050406030204" pitchFamily="18" charset="0"/>
                            <a:cs typeface="Cambria Math" panose="02040503050406030204" pitchFamily="18" charset="0"/>
                          </a:rPr>
                          <m:t>2</m:t>
                        </m:r>
                      </m:sub>
                      <m:sup>
                        <m:r>
                          <a:rPr lang="en-US" altLang="zh-CN" sz="2000" i="1">
                            <a:latin typeface="Cambria Math" panose="02040503050406030204" pitchFamily="18" charset="0"/>
                            <a:cs typeface="Cambria Math" panose="02040503050406030204" pitchFamily="18" charset="0"/>
                          </a:rPr>
                          <m:t>−</m:t>
                        </m:r>
                      </m:sup>
                    </m:sSubSup>
                  </m:oMath>
                </a14:m>
                <a:r>
                  <a:rPr lang="zh-CN" altLang="en-US" sz="2000">
                    <a:latin typeface="Times New Roman" panose="02020603050405020304" pitchFamily="18" charset="0"/>
                    <a:cs typeface="Times New Roman" panose="02020603050405020304" pitchFamily="18" charset="0"/>
                  </a:rPr>
                  <a:t>,</a:t>
                </a:r>
                <a:r>
                  <a:rPr lang="en-US" altLang="zh-CN" sz="2000">
                    <a:latin typeface="Times New Roman" panose="02020603050405020304" pitchFamily="18" charset="0"/>
                    <a:cs typeface="Times New Roman" panose="02020603050405020304" pitchFamily="18" charset="0"/>
                  </a:rPr>
                  <a:t> </a:t>
                </a:r>
                <a14:m>
                  <m:oMath xmlns:m="http://schemas.openxmlformats.org/officeDocument/2006/math">
                    <m:sSup>
                      <m:sSupPr>
                        <m:ctrlPr>
                          <a:rPr lang="en-US" altLang="zh-CN" sz="2000" i="1">
                            <a:latin typeface="Cambria Math" panose="02040503050406030204" pitchFamily="18" charset="0"/>
                            <a:cs typeface="Cambria Math" panose="02040503050406030204" pitchFamily="18" charset="0"/>
                          </a:rPr>
                        </m:ctrlPr>
                      </m:sSupPr>
                      <m:e>
                        <m:r>
                          <a:rPr lang="en-US" altLang="zh-CN" sz="2000" i="1">
                            <a:latin typeface="Cambria Math" panose="02040503050406030204" pitchFamily="18" charset="0"/>
                            <a:cs typeface="Cambria Math" panose="02040503050406030204" pitchFamily="18" charset="0"/>
                          </a:rPr>
                          <m:t>𝑝</m:t>
                        </m:r>
                      </m:e>
                      <m:sup>
                        <m:r>
                          <a:rPr lang="en-US" altLang="zh-CN" sz="2000" i="1">
                            <a:latin typeface="Cambria Math" panose="02040503050406030204" pitchFamily="18" charset="0"/>
                            <a:cs typeface="Cambria Math" panose="02040503050406030204" pitchFamily="18" charset="0"/>
                          </a:rPr>
                          <m:t>−</m:t>
                        </m:r>
                      </m:sup>
                    </m:sSup>
                  </m:oMath>
                </a14:m>
                <a:r>
                  <a:rPr lang="en-US" altLang="zh-CN" sz="2000">
                    <a:latin typeface="Times New Roman" panose="02020603050405020304" pitchFamily="18" charset="0"/>
                    <a:cs typeface="Times New Roman" panose="02020603050405020304" pitchFamily="18" charset="0"/>
                  </a:rPr>
                  <a:t>,</a:t>
                </a:r>
                <a:r>
                  <a:rPr lang="zh-CN" altLang="en-US" sz="2000">
                    <a:latin typeface="Times New Roman" panose="02020603050405020304" pitchFamily="18" charset="0"/>
                    <a:cs typeface="Times New Roman" panose="02020603050405020304" pitchFamily="18" charset="0"/>
                  </a:rPr>
                  <a:t> and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𝑉</m:t>
                        </m:r>
                      </m:e>
                      <m:sub>
                        <m:r>
                          <a:rPr lang="en-US" altLang="zh-CN" sz="2000" i="1">
                            <a:latin typeface="Cambria Math" panose="02040503050406030204" pitchFamily="18" charset="0"/>
                            <a:cs typeface="Cambria Math" panose="02040503050406030204" pitchFamily="18" charset="0"/>
                          </a:rPr>
                          <m:t>2</m:t>
                        </m:r>
                      </m:sub>
                      <m:sup>
                        <m:r>
                          <a:rPr lang="en-US" altLang="zh-CN" sz="2000" i="1">
                            <a:latin typeface="Cambria Math" panose="02040503050406030204" pitchFamily="18" charset="0"/>
                            <a:cs typeface="Cambria Math" panose="02040503050406030204" pitchFamily="18" charset="0"/>
                          </a:rPr>
                          <m:t>−</m:t>
                        </m:r>
                      </m:sup>
                    </m:sSubSup>
                  </m:oMath>
                </a14:m>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are corresponding target functions. As these target functions are only periodically updated during the learning, their gradients over </a:t>
                </a:r>
                <a14:m>
                  <m:oMath xmlns:m="http://schemas.openxmlformats.org/officeDocument/2006/math">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𝜃</m:t>
                        </m:r>
                      </m:e>
                      <m:sub>
                        <m:r>
                          <a:rPr lang="en-US" altLang="zh-CN" sz="2000" i="1">
                            <a:latin typeface="Cambria Math" panose="02040503050406030204" pitchFamily="18" charset="0"/>
                            <a:cs typeface="Cambria Math" panose="02040503050406030204" pitchFamily="18" charset="0"/>
                          </a:rPr>
                          <m:t>1</m:t>
                        </m:r>
                      </m:sub>
                    </m:sSub>
                  </m:oMath>
                </a14:m>
                <a:r>
                  <a:rPr lang="zh-CN" altLang="en-US" sz="2000">
                    <a:latin typeface="Times New Roman" panose="02020603050405020304" pitchFamily="18" charset="0"/>
                    <a:cs typeface="Times New Roman" panose="02020603050405020304" pitchFamily="18" charset="0"/>
                  </a:rPr>
                  <a:t> can be approximately ignored.</a:t>
                </a:r>
                <a:endParaRPr lang="zh-CN" altLang="en-US" sz="2000">
                  <a:latin typeface="Times New Roman" panose="02020603050405020304" pitchFamily="18" charset="0"/>
                  <a:cs typeface="Times New Roman" panose="02020603050405020304" pitchFamily="18" charset="0"/>
                </a:endParaRPr>
              </a:p>
            </p:txBody>
          </p:sp>
        </mc:Choice>
        <mc:Fallback>
          <p:sp>
            <p:nvSpPr>
              <p:cNvPr id="25" name="文本框 24"/>
              <p:cNvSpPr txBox="1">
                <a:spLocks noRot="1" noChangeAspect="1" noMove="1" noResize="1" noEditPoints="1" noAdjustHandles="1" noChangeArrowheads="1" noChangeShapeType="1" noTextEdit="1"/>
              </p:cNvSpPr>
              <p:nvPr/>
            </p:nvSpPr>
            <p:spPr>
              <a:xfrm>
                <a:off x="805815" y="4109720"/>
                <a:ext cx="10224135" cy="706755"/>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6580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238079"/>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pic>
        <p:nvPicPr>
          <p:cNvPr id="9" name="图片 8"/>
          <p:cNvPicPr>
            <a:picLocks noChangeAspect="1"/>
          </p:cNvPicPr>
          <p:nvPr/>
        </p:nvPicPr>
        <p:blipFill>
          <a:blip r:embed="rId1"/>
          <a:stretch>
            <a:fillRect/>
          </a:stretch>
        </p:blipFill>
        <p:spPr>
          <a:xfrm>
            <a:off x="3538220" y="1485265"/>
            <a:ext cx="4914265" cy="565150"/>
          </a:xfrm>
          <a:prstGeom prst="rect">
            <a:avLst/>
          </a:prstGeom>
        </p:spPr>
      </p:pic>
      <p:pic>
        <p:nvPicPr>
          <p:cNvPr id="10" name="图片 9"/>
          <p:cNvPicPr>
            <a:picLocks noChangeAspect="1"/>
          </p:cNvPicPr>
          <p:nvPr/>
        </p:nvPicPr>
        <p:blipFill>
          <a:blip r:embed="rId2"/>
          <a:stretch>
            <a:fillRect/>
          </a:stretch>
        </p:blipFill>
        <p:spPr>
          <a:xfrm>
            <a:off x="2280285" y="2894965"/>
            <a:ext cx="7167880" cy="850265"/>
          </a:xfrm>
          <a:prstGeom prst="rect">
            <a:avLst/>
          </a:prstGeom>
        </p:spPr>
      </p:pic>
      <mc:AlternateContent xmlns:mc="http://schemas.openxmlformats.org/markup-compatibility/2006">
        <mc:Choice xmlns:a14="http://schemas.microsoft.com/office/drawing/2010/main" Requires="a14">
          <p:sp>
            <p:nvSpPr>
              <p:cNvPr id="17" name="文本框 16"/>
              <p:cNvSpPr txBox="1"/>
              <p:nvPr/>
            </p:nvSpPr>
            <p:spPr>
              <a:xfrm>
                <a:off x="822325" y="897255"/>
                <a:ext cx="10224135" cy="41021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Similar to the calculation of </a:t>
                </a:r>
                <a14:m>
                  <m:oMath xmlns:m="http://schemas.openxmlformats.org/officeDocument/2006/math">
                    <m:sSub>
                      <m:sSubPr>
                        <m:ctrlPr>
                          <a:rPr lang="en-US" altLang="zh-CN" sz="2000" i="1">
                            <a:latin typeface="Cambria Math" panose="02040503050406030204" pitchFamily="18" charset="0"/>
                            <a:cs typeface="Cambria Math" panose="02040503050406030204" pitchFamily="18" charset="0"/>
                          </a:rPr>
                        </m:ctrlPr>
                      </m:sSubPr>
                      <m:e>
                        <m:r>
                          <a:rPr lang="en-US" altLang="zh-CN" sz="2000">
                            <a:latin typeface="Cambria Math" panose="02040503050406030204" pitchFamily="18" charset="0"/>
                            <a:cs typeface="Cambria Math" panose="02040503050406030204" pitchFamily="18" charset="0"/>
                          </a:rPr>
                          <m:t>∇</m:t>
                        </m:r>
                      </m:e>
                      <m:sub>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𝜃</m:t>
                            </m:r>
                          </m:e>
                          <m:sub>
                            <m:r>
                              <a:rPr lang="en-US" altLang="zh-CN" sz="2000" i="1">
                                <a:latin typeface="Cambria Math" panose="02040503050406030204" pitchFamily="18" charset="0"/>
                                <a:cs typeface="Cambria Math" panose="02040503050406030204" pitchFamily="18" charset="0"/>
                              </a:rPr>
                              <m:t>𝑖</m:t>
                            </m:r>
                          </m:sub>
                        </m:sSub>
                      </m:sub>
                    </m:sSub>
                    <m:r>
                      <a:rPr lang="en-US" altLang="zh-CN" sz="2000" i="1">
                        <a:latin typeface="Cambria Math" panose="02040503050406030204" pitchFamily="18" charset="0"/>
                        <a:cs typeface="Cambria Math" panose="02040503050406030204" pitchFamily="18" charset="0"/>
                      </a:rPr>
                      <m:t>𝑀𝐼</m:t>
                    </m:r>
                  </m:oMath>
                </a14:m>
                <a:r>
                  <a:rPr lang="zh-CN" altLang="en-US" sz="2000">
                    <a:latin typeface="Times New Roman" panose="02020603050405020304" pitchFamily="18" charset="0"/>
                    <a:cs typeface="Times New Roman" panose="02020603050405020304" pitchFamily="18" charset="0"/>
                  </a:rPr>
                  <a:t>, we get the gradient at every step</a:t>
                </a:r>
                <a:endParaRPr lang="zh-CN" altLang="en-US" sz="2000">
                  <a:latin typeface="Times New Roman" panose="02020603050405020304" pitchFamily="18" charset="0"/>
                  <a:cs typeface="Times New Roman" panose="02020603050405020304" pitchFamily="18" charset="0"/>
                </a:endParaRPr>
              </a:p>
            </p:txBody>
          </p:sp>
        </mc:Choice>
        <mc:Fallback>
          <p:sp>
            <p:nvSpPr>
              <p:cNvPr id="17" name="文本框 16"/>
              <p:cNvSpPr txBox="1">
                <a:spLocks noRot="1" noChangeAspect="1" noMove="1" noResize="1" noEditPoints="1" noAdjustHandles="1" noChangeArrowheads="1" noChangeShapeType="1" noTextEdit="1"/>
              </p:cNvSpPr>
              <p:nvPr/>
            </p:nvSpPr>
            <p:spPr>
              <a:xfrm>
                <a:off x="822325" y="897255"/>
                <a:ext cx="10224135" cy="410210"/>
              </a:xfrm>
              <a:prstGeom prst="rect">
                <a:avLst/>
              </a:prstGeom>
              <a:blipFill rotWithShape="1">
                <a:blip r:embed="rId3"/>
                <a:stretch>
                  <a:fillRect/>
                </a:stretch>
              </a:blipFill>
            </p:spPr>
            <p:txBody>
              <a:bodyPr/>
              <a:lstStyle/>
              <a:p>
                <a:r>
                  <a:rPr lang="zh-CN" altLang="en-US">
                    <a:noFill/>
                  </a:rPr>
                  <a:t> </a:t>
                </a:r>
              </a:p>
            </p:txBody>
          </p:sp>
        </mc:Fallback>
      </mc:AlternateContent>
      <p:sp>
        <p:nvSpPr>
          <p:cNvPr id="21" name="文本框 20"/>
          <p:cNvSpPr txBox="1"/>
          <p:nvPr/>
        </p:nvSpPr>
        <p:spPr>
          <a:xfrm>
            <a:off x="10216515" y="1609725"/>
            <a:ext cx="54292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(16)</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4" name="文本框 13"/>
              <p:cNvSpPr txBox="1"/>
              <p:nvPr/>
            </p:nvSpPr>
            <p:spPr>
              <a:xfrm>
                <a:off x="805815" y="2244090"/>
                <a:ext cx="10224135" cy="49530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where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acc>
                          <m:accPr>
                            <m:ctrlPr>
                              <a:rPr lang="en-US" altLang="zh-CN" sz="2000" i="1">
                                <a:latin typeface="Cambria Math" panose="02040503050406030204" pitchFamily="18" charset="0"/>
                                <a:cs typeface="Cambria Math" panose="02040503050406030204" pitchFamily="18" charset="0"/>
                              </a:rPr>
                            </m:ctrlPr>
                          </m:accPr>
                          <m:e>
                            <m:r>
                              <a:rPr lang="en-US" altLang="zh-CN" sz="2000" i="1">
                                <a:latin typeface="Cambria Math" panose="02040503050406030204" pitchFamily="18" charset="0"/>
                                <a:cs typeface="Cambria Math" panose="02040503050406030204" pitchFamily="18" charset="0"/>
                              </a:rPr>
                              <m:t>𝑉</m:t>
                            </m:r>
                          </m:e>
                        </m:acc>
                      </m:e>
                      <m:sub>
                        <m:r>
                          <a:rPr lang="en-US" altLang="zh-CN" sz="2000" i="1">
                            <a:latin typeface="Cambria Math" panose="02040503050406030204" pitchFamily="18" charset="0"/>
                            <a:cs typeface="Cambria Math" panose="02040503050406030204" pitchFamily="18" charset="0"/>
                          </a:rPr>
                          <m:t>1</m:t>
                        </m:r>
                      </m:sub>
                      <m:sup>
                        <m:r>
                          <a:rPr lang="en-US" altLang="zh-CN" sz="2000" i="1">
                            <a:latin typeface="Cambria Math" panose="02040503050406030204" pitchFamily="18" charset="0"/>
                            <a:cs typeface="Cambria Math" panose="02040503050406030204" pitchFamily="18" charset="0"/>
                          </a:rPr>
                          <m:t>𝜋</m:t>
                        </m:r>
                      </m:sup>
                    </m:sSubSup>
                    <m:r>
                      <a:rPr lang="en-US" altLang="zh-CN" sz="2000" i="1">
                        <a:latin typeface="Cambria Math" panose="02040503050406030204" pitchFamily="18" charset="0"/>
                        <a:cs typeface="Cambria Math" panose="02040503050406030204" pitchFamily="18" charset="0"/>
                      </a:rPr>
                      <m:t>(</m:t>
                    </m:r>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𝑠</m:t>
                        </m:r>
                      </m:e>
                      <m:sub>
                        <m:r>
                          <a:rPr lang="en-US" altLang="zh-CN" sz="2000" i="1">
                            <a:latin typeface="Cambria Math" panose="02040503050406030204" pitchFamily="18" charset="0"/>
                            <a:cs typeface="Cambria Math" panose="02040503050406030204" pitchFamily="18" charset="0"/>
                          </a:rPr>
                          <m:t>𝑡</m:t>
                        </m:r>
                      </m:sub>
                    </m:sSub>
                    <m:r>
                      <a:rPr lang="en-US" altLang="zh-CN" sz="2000" i="1">
                        <a:latin typeface="Cambria Math" panose="02040503050406030204" pitchFamily="18" charset="0"/>
                        <a:cs typeface="Cambria Math" panose="02040503050406030204" pitchFamily="18" charset="0"/>
                      </a:rPr>
                      <m:t>)</m:t>
                    </m:r>
                  </m:oMath>
                </a14:m>
                <a:r>
                  <a:rPr lang="zh-CN" altLang="en-US" sz="2000">
                    <a:latin typeface="Times New Roman" panose="02020603050405020304" pitchFamily="18" charset="0"/>
                    <a:cs typeface="Times New Roman" panose="02020603050405020304" pitchFamily="18" charset="0"/>
                  </a:rPr>
                  <a:t> is an augmented value function regressed towards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acc>
                          <m:accPr>
                            <m:ctrlPr>
                              <a:rPr lang="en-US" altLang="zh-CN" sz="2000" i="1">
                                <a:latin typeface="Cambria Math" panose="02040503050406030204" pitchFamily="18" charset="0"/>
                                <a:cs typeface="Cambria Math" panose="02040503050406030204" pitchFamily="18" charset="0"/>
                              </a:rPr>
                            </m:ctrlPr>
                          </m:accPr>
                          <m:e>
                            <m:r>
                              <a:rPr lang="en-US" altLang="zh-CN" sz="2000" i="1">
                                <a:latin typeface="Cambria Math" panose="02040503050406030204" pitchFamily="18" charset="0"/>
                                <a:cs typeface="Cambria Math" panose="02040503050406030204" pitchFamily="18" charset="0"/>
                              </a:rPr>
                              <m:t>𝑅</m:t>
                            </m:r>
                          </m:e>
                        </m:acc>
                      </m:e>
                      <m:sub>
                        <m:r>
                          <a:rPr lang="en-US" altLang="zh-CN" sz="2000" i="1">
                            <a:latin typeface="Cambria Math" panose="02040503050406030204" pitchFamily="18" charset="0"/>
                            <a:cs typeface="Cambria Math" panose="02040503050406030204" pitchFamily="18" charset="0"/>
                          </a:rPr>
                          <m:t>1</m:t>
                        </m:r>
                      </m:sub>
                      <m:sup>
                        <m:r>
                          <a:rPr lang="en-US" altLang="zh-CN" sz="2000" i="1">
                            <a:latin typeface="Cambria Math" panose="02040503050406030204" pitchFamily="18" charset="0"/>
                            <a:cs typeface="Cambria Math" panose="02040503050406030204" pitchFamily="18" charset="0"/>
                          </a:rPr>
                          <m:t>𝑡</m:t>
                        </m:r>
                      </m:sup>
                    </m:sSubSup>
                    <m:r>
                      <a:rPr lang="en-US" altLang="zh-CN" sz="2000" i="1">
                        <a:latin typeface="Cambria Math" panose="02040503050406030204" pitchFamily="18" charset="0"/>
                        <a:cs typeface="Cambria Math" panose="02040503050406030204" pitchFamily="18" charset="0"/>
                      </a:rPr>
                      <m:t>=</m:t>
                    </m:r>
                    <m:nary>
                      <m:naryPr>
                        <m:chr m:val="∑"/>
                        <m:limLoc m:val="subSup"/>
                        <m:ctrlPr>
                          <a:rPr lang="en-US" altLang="zh-CN" sz="2000" i="1">
                            <a:latin typeface="Cambria Math" panose="02040503050406030204" pitchFamily="18" charset="0"/>
                            <a:cs typeface="Cambria Math" panose="02040503050406030204" pitchFamily="18" charset="0"/>
                          </a:rPr>
                        </m:ctrlPr>
                      </m:naryPr>
                      <m:sub>
                        <m:sSup>
                          <m:sSupPr>
                            <m:ctrlPr>
                              <a:rPr lang="en-US" altLang="zh-CN" sz="2000" i="1">
                                <a:latin typeface="Cambria Math" panose="02040503050406030204" pitchFamily="18" charset="0"/>
                                <a:cs typeface="Cambria Math" panose="02040503050406030204" pitchFamily="18" charset="0"/>
                              </a:rPr>
                            </m:ctrlPr>
                          </m:sSupPr>
                          <m:e>
                            <m:r>
                              <a:rPr lang="en-US" altLang="zh-CN" sz="2000" i="1">
                                <a:latin typeface="Cambria Math" panose="02040503050406030204" pitchFamily="18" charset="0"/>
                                <a:cs typeface="Cambria Math" panose="02040503050406030204" pitchFamily="18" charset="0"/>
                              </a:rPr>
                              <m:t>𝑡</m:t>
                            </m:r>
                          </m:e>
                          <m:sup>
                            <m:r>
                              <a:rPr lang="en-US" altLang="zh-CN" sz="2000" i="1">
                                <a:latin typeface="Cambria Math" panose="02040503050406030204" pitchFamily="18" charset="0"/>
                                <a:cs typeface="Cambria Math" panose="02040503050406030204" pitchFamily="18" charset="0"/>
                              </a:rPr>
                              <m:t>’</m:t>
                            </m:r>
                          </m:sup>
                        </m:sSup>
                        <m:r>
                          <a:rPr lang="en-US" altLang="zh-CN" sz="2000" i="1">
                            <a:latin typeface="Cambria Math" panose="02040503050406030204" pitchFamily="18" charset="0"/>
                            <a:cs typeface="Cambria Math" panose="02040503050406030204" pitchFamily="18" charset="0"/>
                          </a:rPr>
                          <m:t>=</m:t>
                        </m:r>
                        <m:r>
                          <a:rPr lang="en-US" altLang="zh-CN" sz="2000" i="1">
                            <a:latin typeface="Cambria Math" panose="02040503050406030204" pitchFamily="18" charset="0"/>
                            <a:cs typeface="Cambria Math" panose="02040503050406030204" pitchFamily="18" charset="0"/>
                          </a:rPr>
                          <m:t>𝑡</m:t>
                        </m:r>
                      </m:sub>
                      <m:sup>
                        <m:r>
                          <a:rPr lang="en-US" altLang="zh-CN" sz="2000" i="1">
                            <a:latin typeface="Cambria Math" panose="02040503050406030204" pitchFamily="18" charset="0"/>
                            <a:cs typeface="Cambria Math" panose="02040503050406030204" pitchFamily="18" charset="0"/>
                          </a:rPr>
                          <m:t>ℎ</m:t>
                        </m:r>
                      </m:sup>
                      <m:e>
                        <m:sSubSup>
                          <m:sSubSupPr>
                            <m:ctrlPr>
                              <a:rPr lang="en-US" altLang="zh-CN" sz="2000" i="1">
                                <a:latin typeface="Cambria Math" panose="02040503050406030204" pitchFamily="18" charset="0"/>
                                <a:cs typeface="Cambria Math" panose="02040503050406030204" pitchFamily="18" charset="0"/>
                              </a:rPr>
                            </m:ctrlPr>
                          </m:sSubSupPr>
                          <m:e>
                            <m:acc>
                              <m:accPr>
                                <m:ctrlPr>
                                  <a:rPr lang="en-US" altLang="zh-CN" sz="2000" i="1">
                                    <a:latin typeface="Cambria Math" panose="02040503050406030204" pitchFamily="18" charset="0"/>
                                    <a:cs typeface="Cambria Math" panose="02040503050406030204" pitchFamily="18" charset="0"/>
                                  </a:rPr>
                                </m:ctrlPr>
                              </m:accPr>
                              <m:e>
                                <m:r>
                                  <a:rPr lang="en-US" altLang="zh-CN" sz="2000" i="1">
                                    <a:latin typeface="Cambria Math" panose="02040503050406030204" pitchFamily="18" charset="0"/>
                                    <a:cs typeface="Cambria Math" panose="02040503050406030204" pitchFamily="18" charset="0"/>
                                  </a:rPr>
                                  <m:t>𝑟</m:t>
                                </m:r>
                              </m:e>
                            </m:acc>
                          </m:e>
                          <m:sub>
                            <m:r>
                              <a:rPr lang="en-US" altLang="zh-CN" sz="2000" i="1">
                                <a:latin typeface="Cambria Math" panose="02040503050406030204" pitchFamily="18" charset="0"/>
                                <a:cs typeface="Cambria Math" panose="02040503050406030204" pitchFamily="18" charset="0"/>
                              </a:rPr>
                              <m:t>1</m:t>
                            </m:r>
                          </m:sub>
                          <m:sup>
                            <m:sSup>
                              <m:sSupPr>
                                <m:ctrlPr>
                                  <a:rPr lang="en-US" altLang="zh-CN" sz="2000" i="1">
                                    <a:latin typeface="Cambria Math" panose="02040503050406030204" pitchFamily="18" charset="0"/>
                                    <a:cs typeface="Cambria Math" panose="02040503050406030204" pitchFamily="18" charset="0"/>
                                  </a:rPr>
                                </m:ctrlPr>
                              </m:sSupPr>
                              <m:e>
                                <m:r>
                                  <a:rPr lang="en-US" altLang="zh-CN" sz="2000" i="1">
                                    <a:latin typeface="Cambria Math" panose="02040503050406030204" pitchFamily="18" charset="0"/>
                                    <a:cs typeface="Cambria Math" panose="02040503050406030204" pitchFamily="18" charset="0"/>
                                  </a:rPr>
                                  <m:t>𝑡</m:t>
                                </m:r>
                              </m:e>
                              <m:sup>
                                <m:r>
                                  <a:rPr lang="en-US" altLang="zh-CN" sz="2000" i="1">
                                    <a:latin typeface="Cambria Math" panose="02040503050406030204" pitchFamily="18" charset="0"/>
                                    <a:cs typeface="Cambria Math" panose="02040503050406030204" pitchFamily="18" charset="0"/>
                                  </a:rPr>
                                  <m:t>’</m:t>
                                </m:r>
                              </m:sup>
                            </m:sSup>
                          </m:sup>
                        </m:sSubSup>
                      </m:e>
                    </m:nary>
                  </m:oMath>
                </a14:m>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and</a:t>
                </a:r>
                <a:endParaRPr lang="zh-CN" altLang="en-US" sz="2000">
                  <a:latin typeface="Times New Roman" panose="02020603050405020304" pitchFamily="18" charset="0"/>
                  <a:cs typeface="Times New Roman" panose="02020603050405020304" pitchFamily="18" charset="0"/>
                </a:endParaRPr>
              </a:p>
            </p:txBody>
          </p:sp>
        </mc:Choice>
        <mc:Fallback>
          <p:sp>
            <p:nvSpPr>
              <p:cNvPr id="14" name="文本框 13"/>
              <p:cNvSpPr txBox="1">
                <a:spLocks noRot="1" noChangeAspect="1" noMove="1" noResize="1" noEditPoints="1" noAdjustHandles="1" noChangeArrowheads="1" noChangeShapeType="1" noTextEdit="1"/>
              </p:cNvSpPr>
              <p:nvPr/>
            </p:nvSpPr>
            <p:spPr>
              <a:xfrm>
                <a:off x="805815" y="2244090"/>
                <a:ext cx="10224135" cy="495300"/>
              </a:xfrm>
              <a:prstGeom prst="rect">
                <a:avLst/>
              </a:prstGeom>
              <a:blipFill rotWithShape="1">
                <a:blip r:embed="rId4"/>
                <a:stretch>
                  <a:fillRect/>
                </a:stretch>
              </a:blipFill>
            </p:spPr>
            <p:txBody>
              <a:bodyPr/>
              <a:lstStyle/>
              <a:p>
                <a:r>
                  <a:rPr lang="zh-CN" altLang="en-US">
                    <a:noFill/>
                  </a:rPr>
                  <a:t> </a:t>
                </a:r>
              </a:p>
            </p:txBody>
          </p:sp>
        </mc:Fallback>
      </mc:AlternateContent>
      <p:sp>
        <p:nvSpPr>
          <p:cNvPr id="18" name="文本框 17"/>
          <p:cNvSpPr txBox="1"/>
          <p:nvPr/>
        </p:nvSpPr>
        <p:spPr>
          <a:xfrm>
            <a:off x="10200005" y="3140710"/>
            <a:ext cx="54292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(17)</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04</a:t>
                </a:r>
                <a:endParaRPr lang="zh-CN" altLang="en-US" sz="2700" dirty="0">
                  <a:solidFill>
                    <a:srgbClr val="D0CECE"/>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Experiment Results</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3" name="Freeform 306"/>
          <p:cNvSpPr>
            <a:spLocks noEditPoints="1"/>
          </p:cNvSpPr>
          <p:nvPr>
            <p:custDataLst>
              <p:tags r:id="rId1"/>
            </p:custDataLst>
          </p:nvPr>
        </p:nvSpPr>
        <p:spPr bwMode="auto">
          <a:xfrm>
            <a:off x="5378259"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4" name="Freeform 71"/>
          <p:cNvSpPr>
            <a:spLocks noEditPoints="1"/>
          </p:cNvSpPr>
          <p:nvPr>
            <p:custDataLst>
              <p:tags r:id="rId2"/>
            </p:custDataLst>
          </p:nvPr>
        </p:nvSpPr>
        <p:spPr bwMode="auto">
          <a:xfrm>
            <a:off x="5374788"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nvGrpSpPr>
          <p:cNvPr id="6" name="组合 5"/>
          <p:cNvGrpSpPr/>
          <p:nvPr/>
        </p:nvGrpSpPr>
        <p:grpSpPr>
          <a:xfrm>
            <a:off x="-1" y="6553200"/>
            <a:ext cx="12192001" cy="304800"/>
            <a:chOff x="0" y="6569404"/>
            <a:chExt cx="9144000" cy="288000"/>
          </a:xfrm>
        </p:grpSpPr>
        <p:sp>
          <p:nvSpPr>
            <p:cNvPr id="7" name="矩形 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1" name="图片 20"/>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3"/>
          <a:stretch>
            <a:fillRect/>
          </a:stretch>
        </p:blipFill>
        <p:spPr>
          <a:xfrm>
            <a:off x="3120390" y="836930"/>
            <a:ext cx="5951220" cy="5448300"/>
          </a:xfrm>
          <a:prstGeom prst="rect">
            <a:avLst/>
          </a:prstGeom>
        </p:spPr>
      </p:pic>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3"/>
          <a:stretch>
            <a:fillRect/>
          </a:stretch>
        </p:blipFill>
        <p:spPr>
          <a:xfrm>
            <a:off x="2352040" y="1163320"/>
            <a:ext cx="7612380" cy="4827905"/>
          </a:xfrm>
          <a:prstGeom prst="rect">
            <a:avLst/>
          </a:prstGeom>
        </p:spPr>
      </p:pic>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03</a:t>
                </a:r>
                <a:endParaRPr lang="zh-CN" altLang="en-US" sz="2700" dirty="0">
                  <a:solidFill>
                    <a:srgbClr val="D0CECE"/>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D0CECE"/>
                </a:solidFill>
                <a:latin typeface="Times New Roman" panose="02020603050405020304" pitchFamily="18" charset="0"/>
                <a:ea typeface="微软雅黑" panose="020B0503020204020204" charset="-122"/>
              </a:rPr>
              <a:t>Experiment Results</a:t>
            </a:r>
            <a:endParaRPr lang="zh-CN" altLang="en-US" sz="2400" b="1" dirty="0">
              <a:solidFill>
                <a:srgbClr val="D0CECE"/>
              </a:solidFill>
              <a:latin typeface="Times New Roman" panose="02020603050405020304" pitchFamily="18" charset="0"/>
              <a:ea typeface="微软雅黑" panose="020B0503020204020204" charset="-122"/>
            </a:endParaRPr>
          </a:p>
        </p:txBody>
      </p:sp>
      <p:sp>
        <p:nvSpPr>
          <p:cNvPr id="5" name="Freeform 306"/>
          <p:cNvSpPr>
            <a:spLocks noEditPoints="1"/>
          </p:cNvSpPr>
          <p:nvPr>
            <p:custDataLst>
              <p:tags r:id="rId1"/>
            </p:custDataLst>
          </p:nvPr>
        </p:nvSpPr>
        <p:spPr bwMode="auto">
          <a:xfrm>
            <a:off x="5361558"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sp>
        <p:nvSpPr>
          <p:cNvPr id="6" name="Freeform 71"/>
          <p:cNvSpPr>
            <a:spLocks noEditPoints="1"/>
          </p:cNvSpPr>
          <p:nvPr/>
        </p:nvSpPr>
        <p:spPr bwMode="auto">
          <a:xfrm>
            <a:off x="5372987"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7" name="灯片编号占位符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8" name="组合 7"/>
          <p:cNvGrpSpPr/>
          <p:nvPr/>
        </p:nvGrpSpPr>
        <p:grpSpPr>
          <a:xfrm>
            <a:off x="-1" y="6553200"/>
            <a:ext cx="12192001" cy="304800"/>
            <a:chOff x="0" y="6569404"/>
            <a:chExt cx="9144000" cy="288000"/>
          </a:xfrm>
        </p:grpSpPr>
        <p:sp>
          <p:nvSpPr>
            <p:cNvPr id="9" name="矩形 8"/>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4" name="图片 23"/>
          <p:cNvPicPr>
            <a:picLocks noChangeAspect="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0" name="组合 19"/>
          <p:cNvGrpSpPr/>
          <p:nvPr/>
        </p:nvGrpSpPr>
        <p:grpSpPr>
          <a:xfrm>
            <a:off x="-1" y="6553200"/>
            <a:ext cx="12192001" cy="304800"/>
            <a:chOff x="0" y="6569404"/>
            <a:chExt cx="9144000" cy="288000"/>
          </a:xfrm>
        </p:grpSpPr>
        <p:sp>
          <p:nvSpPr>
            <p:cNvPr id="21" name="矩形 2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4" name="矩形 3"/>
          <p:cNvSpPr/>
          <p:nvPr/>
        </p:nvSpPr>
        <p:spPr>
          <a:xfrm>
            <a:off x="1889751" y="1083178"/>
            <a:ext cx="8366297" cy="1379734"/>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5" name="矩形 4"/>
          <p:cNvSpPr/>
          <p:nvPr/>
        </p:nvSpPr>
        <p:spPr>
          <a:xfrm>
            <a:off x="1976111" y="823461"/>
            <a:ext cx="1033145"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①</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6" name="矩形 5"/>
          <p:cNvSpPr/>
          <p:nvPr/>
        </p:nvSpPr>
        <p:spPr>
          <a:xfrm>
            <a:off x="1889752" y="3039324"/>
            <a:ext cx="8366297" cy="1378800"/>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7" name="矩形 6"/>
          <p:cNvSpPr/>
          <p:nvPr/>
        </p:nvSpPr>
        <p:spPr>
          <a:xfrm>
            <a:off x="2075259" y="2779608"/>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②</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8" name="文本框 7"/>
          <p:cNvSpPr txBox="1"/>
          <p:nvPr/>
        </p:nvSpPr>
        <p:spPr>
          <a:xfrm>
            <a:off x="2121459" y="3121799"/>
            <a:ext cx="7949082" cy="1294072"/>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b="1" dirty="0"/>
              <a:t>Optimized Encoding Tree</a:t>
            </a:r>
            <a:r>
              <a:rPr lang="en-US" altLang="zh-CN" dirty="0"/>
              <a:t>: The optimized multi-level encoding tree enables flexible role assignments, allowing agents to adapt to varying task complexities and improve task performance.</a:t>
            </a:r>
            <a:endParaRPr lang="zh-CN" altLang="en-US" dirty="0"/>
          </a:p>
        </p:txBody>
      </p:sp>
      <p:sp>
        <p:nvSpPr>
          <p:cNvPr id="9" name="文本框 8"/>
          <p:cNvSpPr txBox="1"/>
          <p:nvPr/>
        </p:nvSpPr>
        <p:spPr>
          <a:xfrm>
            <a:off x="2132624" y="1094762"/>
            <a:ext cx="8037064" cy="1287532"/>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US" altLang="zh-CN" b="1" dirty="0"/>
              <a:t>Effective Role Discovery: </a:t>
            </a:r>
            <a:r>
              <a:rPr lang="en-US" altLang="zh-CN" dirty="0"/>
              <a:t>The SIRD method successfully utilizes structural entropy to automatically discover roles, enhancing multi-agent coordination and efficiency.</a:t>
            </a:r>
            <a:endParaRPr lang="zh-CN" altLang="en-US" dirty="0"/>
          </a:p>
        </p:txBody>
      </p:sp>
      <p:sp>
        <p:nvSpPr>
          <p:cNvPr id="10" name="矩形 9"/>
          <p:cNvSpPr/>
          <p:nvPr/>
        </p:nvSpPr>
        <p:spPr>
          <a:xfrm>
            <a:off x="1889752" y="4989885"/>
            <a:ext cx="8366297" cy="1378800"/>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1" name="矩形 10"/>
          <p:cNvSpPr/>
          <p:nvPr/>
        </p:nvSpPr>
        <p:spPr>
          <a:xfrm>
            <a:off x="2075259" y="4730169"/>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③</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2" name="文本框 11"/>
          <p:cNvSpPr txBox="1"/>
          <p:nvPr/>
        </p:nvSpPr>
        <p:spPr>
          <a:xfrm>
            <a:off x="2121459" y="5072360"/>
            <a:ext cx="7949082" cy="1294072"/>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b="1" dirty="0"/>
              <a:t>Broad Applicability: </a:t>
            </a:r>
            <a:r>
              <a:rPr lang="en-US" altLang="zh-CN" dirty="0"/>
              <a:t>SR-MARL shows strong performance across diverse environments (e.g., StarCraft II), proving its adaptability and effectiveness for complex multi-agent tasks.</a:t>
            </a:r>
            <a:endParaRPr lang="zh-CN" altLang="en-US" dirty="0"/>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578" y="1960245"/>
            <a:ext cx="12182846" cy="2045335"/>
            <a:chOff x="1535503" y="1960245"/>
            <a:chExt cx="9147810" cy="2045019"/>
          </a:xfrm>
        </p:grpSpPr>
        <p:sp>
          <p:nvSpPr>
            <p:cNvPr id="8" name="矩形 7"/>
            <p:cNvSpPr/>
            <p:nvPr/>
          </p:nvSpPr>
          <p:spPr>
            <a:xfrm>
              <a:off x="1535503"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1717138" y="2434322"/>
              <a:ext cx="8830115" cy="645060"/>
            </a:xfrm>
            <a:prstGeom prst="rect">
              <a:avLst/>
            </a:prstGeom>
            <a:noFill/>
          </p:spPr>
          <p:txBody>
            <a:bodyPr wrap="square" rtlCol="0" anchor="ctr">
              <a:spAutoFit/>
            </a:bodyPr>
            <a:lstStyle/>
            <a:p>
              <a:pPr algn="ctr">
                <a:lnSpc>
                  <a:spcPct val="150000"/>
                </a:lnSpc>
              </a:pPr>
              <a:r>
                <a:rPr lang="en-US" altLang="zh-CN" sz="2400" b="1" dirty="0">
                  <a:solidFill>
                    <a:schemeClr val="bg1"/>
                  </a:solidFill>
                  <a:latin typeface="Arial" panose="020B0604020202020204" pitchFamily="34" charset="0"/>
                  <a:ea typeface="微软雅黑" panose="020B0503020204020204" charset="-122"/>
                  <a:cs typeface="Arial" panose="020B0604020202020204" pitchFamily="34" charset="0"/>
                </a:rPr>
                <a:t>Settling Decentralized Multi-Agent Coordinated Exploration by Novelty Sharing</a:t>
              </a:r>
              <a:endParaRPr lang="en-US" altLang="zh-CN" sz="2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3" name="文本框 2"/>
            <p:cNvSpPr txBox="1"/>
            <p:nvPr/>
          </p:nvSpPr>
          <p:spPr>
            <a:xfrm>
              <a:off x="1687604" y="3654798"/>
              <a:ext cx="2924254" cy="337133"/>
            </a:xfrm>
            <a:prstGeom prst="rect">
              <a:avLst/>
            </a:prstGeom>
            <a:noFill/>
          </p:spPr>
          <p:txBody>
            <a:bodyPr wrap="square" rtlCol="0">
              <a:spAutoFit/>
            </a:bodyPr>
            <a:lstStyle/>
            <a:p>
              <a:r>
                <a:rPr lang="en-US" altLang="zh-CN" sz="1600">
                  <a:solidFill>
                    <a:schemeClr val="bg1"/>
                  </a:solidFill>
                  <a:latin typeface="Arial" panose="020B0604020202020204" pitchFamily="34" charset="0"/>
                  <a:cs typeface="Arial" panose="020B0604020202020204" pitchFamily="34" charset="0"/>
                </a:rPr>
                <a:t>Haobin Jiang, Ziluo Ding, Zongqing Lu</a:t>
              </a:r>
              <a:endParaRPr lang="en-US" altLang="zh-CN" sz="1600">
                <a:solidFill>
                  <a:schemeClr val="bg1"/>
                </a:solidFill>
                <a:latin typeface="Arial" panose="020B0604020202020204" pitchFamily="34" charset="0"/>
                <a:cs typeface="Arial" panose="020B0604020202020204" pitchFamily="34" charset="0"/>
              </a:endParaRPr>
            </a:p>
          </p:txBody>
        </p:sp>
      </p:grpSp>
      <p:sp>
        <p:nvSpPr>
          <p:cNvPr id="2" name="文本框 1"/>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3</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p:cNvGrpSpPr/>
          <p:nvPr/>
        </p:nvGrpSpPr>
        <p:grpSpPr>
          <a:xfrm>
            <a:off x="-1" y="6553200"/>
            <a:ext cx="12192001" cy="304800"/>
            <a:chOff x="0" y="6569404"/>
            <a:chExt cx="9144000" cy="288000"/>
          </a:xfrm>
        </p:grpSpPr>
        <p:sp>
          <p:nvSpPr>
            <p:cNvPr id="17" name="矩形 1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12" name="文本框 11"/>
          <p:cNvSpPr txBox="1"/>
          <p:nvPr/>
        </p:nvSpPr>
        <p:spPr>
          <a:xfrm>
            <a:off x="351876" y="4596014"/>
            <a:ext cx="10352124" cy="36830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 Journal: </a:t>
            </a:r>
            <a:r>
              <a:rPr lang="en-US" altLang="zh-CN" dirty="0">
                <a:latin typeface="Arial" panose="020B0604020202020204" pitchFamily="34" charset="0"/>
                <a:cs typeface="Arial" panose="020B0604020202020204" pitchFamily="34" charset="0"/>
              </a:rPr>
              <a:t>The Thirty-Eighth AAAI Conference on Artificial Intelligence (AAAI-24)</a:t>
            </a:r>
            <a:endParaRPr lang="en-US" altLang="zh-CN" dirty="0">
              <a:latin typeface="Arial" panose="020B0604020202020204" pitchFamily="34" charset="0"/>
              <a:cs typeface="Arial" panose="020B0604020202020204" pitchFamily="34" charset="0"/>
            </a:endParaRPr>
          </a:p>
        </p:txBody>
      </p:sp>
      <p:pic>
        <p:nvPicPr>
          <p:cNvPr id="15" name="图片 14"/>
          <p:cNvPicPr>
            <a:picLocks noChangeAspect="1"/>
          </p:cNvPicPr>
          <p:nvPr/>
        </p:nvPicPr>
        <p:blipFill>
          <a:blip r:embed="rId1" cstate="print">
            <a:clrChange>
              <a:clrFrom>
                <a:srgbClr val="FFFFFF"/>
              </a:clrFrom>
              <a:clrTo>
                <a:srgbClr val="FFFFFF">
                  <a:alpha val="0"/>
                </a:srgbClr>
              </a:clrTo>
            </a:clrChange>
            <a:extLst>
              <a:ext uri="{BEBA8EAE-BF5A-486C-A8C5-ECC9F3942E4B}">
                <a14:imgProps xmlns:a14="http://schemas.microsoft.com/office/drawing/2010/main">
                  <a14:imgLayer r:embed="rId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15"/>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22"/>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594806"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74658"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976622" y="3235107"/>
                <a:ext cx="33451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74658"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88710"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15"/>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22"/>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5" name="图片 24"/>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sp>
        <p:nvSpPr>
          <p:cNvPr id="9" name="文本框 8"/>
          <p:cNvSpPr txBox="1"/>
          <p:nvPr/>
        </p:nvSpPr>
        <p:spPr>
          <a:xfrm>
            <a:off x="248285" y="765175"/>
            <a:ext cx="11557635" cy="1522730"/>
          </a:xfrm>
          <a:prstGeom prst="rect">
            <a:avLst/>
          </a:prstGeom>
          <a:noFill/>
          <a:ln>
            <a:solidFill>
              <a:srgbClr val="0174AB"/>
            </a:solidFill>
          </a:ln>
        </p:spPr>
        <p:txBody>
          <a:bodyPr wrap="square" rtlCol="0">
            <a:noAutofit/>
          </a:bodyPr>
          <a:lstStyle/>
          <a:p>
            <a:pPr algn="just">
              <a:lnSpc>
                <a:spcPct val="150000"/>
              </a:lnSpc>
            </a:pPr>
            <a:r>
              <a:rPr lang="en-US" altLang="zh-CN" sz="2000" b="1" dirty="0">
                <a:solidFill>
                  <a:srgbClr val="FF0000"/>
                </a:solidFill>
                <a:latin typeface="Times New Roman" panose="02020603050405020304" pitchFamily="18" charset="0"/>
                <a:cs typeface="Times New Roman" panose="02020603050405020304" pitchFamily="18" charset="0"/>
              </a:rPr>
              <a:t>Global state novelty is unavailable: </a:t>
            </a:r>
            <a:r>
              <a:rPr lang="en-US" altLang="zh-CN" sz="2000" b="1" dirty="0">
                <a:solidFill>
                  <a:srgbClr val="000000"/>
                </a:solidFill>
                <a:latin typeface="Times New Roman" panose="02020603050405020304" pitchFamily="18" charset="0"/>
                <a:cs typeface="Times New Roman" panose="02020603050405020304" pitchFamily="18" charset="0"/>
              </a:rPr>
              <a:t>In decentralized environments, agents can only access their own local observations and cannot obtain the novelty of the global state. Such limitations lead to potential biases in decisions made based on local novelty during exploration, which can affect overall exploration efficiency.</a:t>
            </a:r>
            <a:endParaRPr lang="en-US" altLang="zh-CN" sz="2000" b="1" dirty="0">
              <a:solidFill>
                <a:srgbClr val="000000"/>
              </a:solidFill>
              <a:latin typeface="Times New Roman" panose="02020603050405020304" pitchFamily="18" charset="0"/>
              <a:cs typeface="Times New Roman" panose="02020603050405020304" pitchFamily="18" charset="0"/>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 name="文本框 1"/>
          <p:cNvSpPr txBox="1"/>
          <p:nvPr/>
        </p:nvSpPr>
        <p:spPr>
          <a:xfrm>
            <a:off x="246380" y="2421255"/>
            <a:ext cx="11559540" cy="1938020"/>
          </a:xfrm>
          <a:prstGeom prst="rect">
            <a:avLst/>
          </a:prstGeom>
          <a:noFill/>
          <a:ln>
            <a:solidFill>
              <a:srgbClr val="0174AB"/>
            </a:solidFill>
          </a:ln>
        </p:spPr>
        <p:txBody>
          <a:bodyPr wrap="square" rtlCol="0">
            <a:spAutoFit/>
          </a:bodyPr>
          <a:lstStyle/>
          <a:p>
            <a:pPr algn="just">
              <a:lnSpc>
                <a:spcPct val="150000"/>
              </a:lnSpc>
            </a:pPr>
            <a:r>
              <a:rPr lang="en-US" altLang="zh-CN" sz="2000" b="1" dirty="0">
                <a:solidFill>
                  <a:srgbClr val="FF0000"/>
                </a:solidFill>
                <a:latin typeface="Times New Roman" panose="02020603050405020304" pitchFamily="18" charset="0"/>
                <a:cs typeface="Times New Roman" panose="02020603050405020304" pitchFamily="18" charset="0"/>
              </a:rPr>
              <a:t>Agents' ability to coordinate exploration: </a:t>
            </a:r>
            <a:r>
              <a:rPr lang="en-US" altLang="zh-CN" sz="2000" b="1" dirty="0">
                <a:solidFill>
                  <a:srgbClr val="000000"/>
                </a:solidFill>
                <a:latin typeface="Times New Roman" panose="02020603050405020304" pitchFamily="18" charset="0"/>
                <a:cs typeface="Times New Roman" panose="02020603050405020304" pitchFamily="18" charset="0"/>
              </a:rPr>
              <a:t>In multi-agent cooperative tasks, agents need to explore in a coordinated manner to achieve the final goal together. Independent exploration often results in redundant exploration and inefficiency, so agents must consider the observations and actions of other agents to enable more effective cooperation.</a:t>
            </a:r>
            <a:endParaRPr lang="en-US" altLang="zh-CN" sz="2000" b="1" dirty="0">
              <a:solidFill>
                <a:srgbClr val="000000"/>
              </a:solidFill>
              <a:latin typeface="Times New Roman" panose="02020603050405020304" pitchFamily="18" charset="0"/>
              <a:cs typeface="Times New Roman" panose="02020603050405020304" pitchFamily="18" charset="0"/>
            </a:endParaRPr>
          </a:p>
        </p:txBody>
      </p:sp>
      <p:sp>
        <p:nvSpPr>
          <p:cNvPr id="3" name="文本框 2"/>
          <p:cNvSpPr txBox="1"/>
          <p:nvPr/>
        </p:nvSpPr>
        <p:spPr>
          <a:xfrm>
            <a:off x="247650" y="4471670"/>
            <a:ext cx="11557635" cy="1938020"/>
          </a:xfrm>
          <a:prstGeom prst="rect">
            <a:avLst/>
          </a:prstGeom>
          <a:noFill/>
          <a:ln>
            <a:solidFill>
              <a:srgbClr val="0174AB"/>
            </a:solidFill>
          </a:ln>
        </p:spPr>
        <p:txBody>
          <a:bodyPr wrap="square" rtlCol="0">
            <a:spAutoFit/>
          </a:bodyPr>
          <a:p>
            <a:pPr algn="just">
              <a:lnSpc>
                <a:spcPct val="150000"/>
              </a:lnSpc>
            </a:pPr>
            <a:r>
              <a:rPr lang="en-US" altLang="zh-CN" sz="2000" b="1" dirty="0">
                <a:solidFill>
                  <a:srgbClr val="FF0000"/>
                </a:solidFill>
                <a:latin typeface="Times New Roman" panose="02020603050405020304" pitchFamily="18" charset="0"/>
                <a:cs typeface="Times New Roman" panose="02020603050405020304" pitchFamily="18" charset="0"/>
              </a:rPr>
              <a:t>Method: </a:t>
            </a:r>
            <a:r>
              <a:rPr lang="en-US" altLang="zh-CN" sz="2000" b="1" dirty="0">
                <a:solidFill>
                  <a:srgbClr val="000000"/>
                </a:solidFill>
                <a:latin typeface="Times New Roman" panose="02020603050405020304" pitchFamily="18" charset="0"/>
                <a:cs typeface="Times New Roman" panose="02020603050405020304" pitchFamily="18" charset="0"/>
              </a:rPr>
              <a:t>This paper proposes MACE (Multi-Agent Coordinated Exploration), where agents share only local novelty information through a limited communication mechanism to approximate global novelty. It also introduces weighted mutual information to measure the impact of one agent's actions on the accumulated novelty of other agents.</a:t>
            </a:r>
            <a:endParaRPr lang="en-US" altLang="zh-CN" sz="2000" b="1" dirty="0">
              <a:solidFill>
                <a:srgbClr val="000000"/>
              </a:solidFill>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3" name="文本框 2"/>
          <p:cNvSpPr txBox="1"/>
          <p:nvPr/>
        </p:nvSpPr>
        <p:spPr>
          <a:xfrm>
            <a:off x="480000" y="800658"/>
            <a:ext cx="6984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Decentralized Learning</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5" name="直接连接符 4"/>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mc:AlternateContent xmlns:mc="http://schemas.openxmlformats.org/markup-compatibility/2006">
        <mc:Choice xmlns:a14="http://schemas.microsoft.com/office/drawing/2010/main" Requires="a14">
          <p:sp>
            <p:nvSpPr>
              <p:cNvPr id="4" name="文本框 3"/>
              <p:cNvSpPr txBox="1"/>
              <p:nvPr/>
            </p:nvSpPr>
            <p:spPr>
              <a:xfrm>
                <a:off x="552000" y="2035469"/>
                <a:ext cx="10080000" cy="1938020"/>
              </a:xfrm>
              <a:prstGeom prst="rect">
                <a:avLst/>
              </a:prstGeom>
              <a:noFill/>
            </p:spPr>
            <p:txBody>
              <a:bodyPr wrap="square">
                <a:spAutoFit/>
              </a:bodyPr>
              <a:lstStyle/>
              <a:p>
                <a:r>
                  <a:rPr lang="en-US" altLang="zh-CN" sz="2000" dirty="0">
                    <a:latin typeface="Times New Roman" panose="02020603050405020304" pitchFamily="18" charset="0"/>
                    <a:cs typeface="Times New Roman" panose="02020603050405020304" pitchFamily="18" charset="0"/>
                  </a:rPr>
                  <a:t>An </a:t>
                </a:r>
                <a:r>
                  <a:rPr lang="en-US" altLang="zh-CN" sz="2000" i="1" dirty="0">
                    <a:latin typeface="Times New Roman" panose="02020603050405020304" pitchFamily="18" charset="0"/>
                    <a:cs typeface="Times New Roman" panose="02020603050405020304" pitchFamily="18" charset="0"/>
                  </a:rPr>
                  <a:t>N</a:t>
                </a:r>
                <a:r>
                  <a:rPr lang="en-US" altLang="zh-CN" sz="2000" dirty="0">
                    <a:latin typeface="Times New Roman" panose="02020603050405020304" pitchFamily="18" charset="0"/>
                    <a:cs typeface="Times New Roman" panose="02020603050405020304" pitchFamily="18" charset="0"/>
                  </a:rPr>
                  <a:t>-agent Markov decision process (MDP)</a:t>
                </a:r>
                <a14:m>
                  <m:oMath xmlns:m="http://schemas.openxmlformats.org/officeDocument/2006/math">
                    <m:r>
                      <a:rPr lang="en-US" altLang="zh-CN" sz="2000" i="1" dirty="0" smtClean="0">
                        <a:latin typeface="Cambria Math" panose="02040503050406030204" pitchFamily="18" charset="0"/>
                      </a:rPr>
                      <m:t> </m:t>
                    </m:r>
                    <m:r>
                      <a:rPr lang="en-US" altLang="zh-CN" sz="2000" i="1" dirty="0" smtClean="0">
                        <a:latin typeface="Cambria Math" panose="02040503050406030204" pitchFamily="18" charset="0"/>
                      </a:rPr>
                      <m:t>𝑀</m:t>
                    </m:r>
                    <m:r>
                      <a:rPr lang="en-US" altLang="zh-CN" sz="2000" i="1" dirty="0" smtClean="0">
                        <a:latin typeface="Cambria Math" panose="02040503050406030204" pitchFamily="18" charset="0"/>
                      </a:rPr>
                      <m:t>=</m:t>
                    </m:r>
                    <m:d>
                      <m:dPr>
                        <m:begChr m:val="⟨"/>
                        <m:endChr m:val="⟩"/>
                        <m:ctrlPr>
                          <a:rPr lang="en-US" altLang="zh-CN" sz="2000" i="1" dirty="0" smtClean="0">
                            <a:latin typeface="Cambria Math" panose="02040503050406030204" pitchFamily="18" charset="0"/>
                          </a:rPr>
                        </m:ctrlPr>
                      </m:dPr>
                      <m:e>
                        <m:r>
                          <a:rPr lang="zh-CN" altLang="en-US" sz="2000" i="1" dirty="0">
                            <a:latin typeface="Cambria Math" panose="02040503050406030204" pitchFamily="18" charset="0"/>
                          </a:rPr>
                          <m:t>𝑆</m:t>
                        </m:r>
                        <m:r>
                          <a:rPr lang="en-US" altLang="zh-CN" sz="2000" i="1" dirty="0">
                            <a:latin typeface="Cambria Math" panose="02040503050406030204" pitchFamily="18" charset="0"/>
                          </a:rPr>
                          <m:t>,</m:t>
                        </m:r>
                        <m:r>
                          <a:rPr lang="en-US" altLang="zh-CN" sz="2000" b="1" i="1" dirty="0">
                            <a:latin typeface="Cambria Math" panose="02040503050406030204" pitchFamily="18" charset="0"/>
                          </a:rPr>
                          <m:t>𝑶</m:t>
                        </m:r>
                        <m:r>
                          <a:rPr lang="en-US" altLang="zh-CN" sz="2000" i="1" dirty="0">
                            <a:latin typeface="Cambria Math" panose="02040503050406030204" pitchFamily="18" charset="0"/>
                          </a:rPr>
                          <m:t>,</m:t>
                        </m:r>
                        <m:r>
                          <a:rPr lang="zh-CN" altLang="en-US" sz="2000" b="1" i="1" dirty="0">
                            <a:latin typeface="Cambria Math" panose="02040503050406030204" pitchFamily="18" charset="0"/>
                          </a:rPr>
                          <m:t>𝑨</m:t>
                        </m:r>
                        <m:r>
                          <a:rPr lang="en-US" altLang="zh-CN" sz="2000" i="1" dirty="0">
                            <a:latin typeface="Cambria Math" panose="02040503050406030204" pitchFamily="18" charset="0"/>
                          </a:rPr>
                          <m:t>,</m:t>
                        </m:r>
                        <m:r>
                          <a:rPr lang="en-US" altLang="zh-CN" sz="2000" i="1" dirty="0">
                            <a:latin typeface="Cambria Math" panose="02040503050406030204" pitchFamily="18" charset="0"/>
                          </a:rPr>
                          <m:t>𝑅</m:t>
                        </m:r>
                        <m:r>
                          <a:rPr lang="en-US" altLang="zh-CN" sz="2000" i="1" dirty="0">
                            <a:latin typeface="Cambria Math" panose="02040503050406030204" pitchFamily="18" charset="0"/>
                          </a:rPr>
                          <m:t>,</m:t>
                        </m:r>
                        <m:r>
                          <a:rPr lang="zh-CN" altLang="en-US" sz="2000" i="1" dirty="0">
                            <a:latin typeface="Cambria Math" panose="02040503050406030204" pitchFamily="18" charset="0"/>
                          </a:rPr>
                          <m:t>𝑃</m:t>
                        </m:r>
                        <m:r>
                          <a:rPr lang="en-US" altLang="zh-CN" sz="2000" i="1" dirty="0">
                            <a:latin typeface="Cambria Math" panose="02040503050406030204" pitchFamily="18" charset="0"/>
                          </a:rPr>
                          <m:t>,</m:t>
                        </m:r>
                        <m:r>
                          <a:rPr lang="zh-CN" altLang="en-US" sz="2000" i="1" dirty="0">
                            <a:latin typeface="Cambria Math" panose="02040503050406030204" pitchFamily="18" charset="0"/>
                          </a:rPr>
                          <m:t>𝛾</m:t>
                        </m:r>
                      </m:e>
                    </m:d>
                  </m:oMath>
                </a14:m>
                <a:endParaRPr lang="en-US" altLang="zh-CN" sz="2000" dirty="0">
                  <a:latin typeface="Times New Roman" panose="02020603050405020304" pitchFamily="18" charset="0"/>
                </a:endParaRPr>
              </a:p>
              <a:p>
                <a14:m>
                  <m:oMath xmlns:m="http://schemas.openxmlformats.org/officeDocument/2006/math">
                    <m:r>
                      <a:rPr lang="zh-CN" altLang="en-US" sz="2000" b="1" i="1" dirty="0">
                        <a:latin typeface="Cambria Math" panose="02040503050406030204" pitchFamily="18" charset="0"/>
                      </a:rPr>
                      <m:t>𝑨</m:t>
                    </m:r>
                  </m:oMath>
                </a14:m>
                <a:r>
                  <a:rPr lang="en-US" altLang="zh-CN" sz="2000" dirty="0">
                    <a:latin typeface="Times New Roman" panose="02020603050405020304" pitchFamily="18" charset="0"/>
                    <a:cs typeface="Times New Roman" panose="02020603050405020304" pitchFamily="18" charset="0"/>
                  </a:rPr>
                  <a:t>: the joint action space</a:t>
                </a:r>
                <a:endParaRPr lang="en-US" altLang="zh-CN" sz="2000" dirty="0">
                  <a:latin typeface="Times New Roman" panose="02020603050405020304" pitchFamily="18" charset="0"/>
                  <a:cs typeface="Times New Roman" panose="02020603050405020304" pitchFamily="18" charset="0"/>
                </a:endParaRPr>
              </a:p>
              <a:p>
                <a14:m>
                  <m:oMath xmlns:m="http://schemas.openxmlformats.org/officeDocument/2006/math">
                    <m:r>
                      <a:rPr lang="en-US" altLang="zh-CN" sz="2000" b="1" i="1" dirty="0">
                        <a:latin typeface="Cambria Math" panose="02040503050406030204" pitchFamily="18" charset="0"/>
                      </a:rPr>
                      <m:t>𝑶</m:t>
                    </m:r>
                  </m:oMath>
                </a14:m>
                <a:r>
                  <a:rPr lang="en-US" altLang="zh-CN" sz="2000" dirty="0">
                    <a:latin typeface="Times New Roman" panose="02020603050405020304" pitchFamily="18" charset="0"/>
                    <a:cs typeface="Times New Roman" panose="02020603050405020304" pitchFamily="18" charset="0"/>
                  </a:rPr>
                  <a:t>:the state space</a:t>
                </a:r>
                <a:endParaRPr lang="en-US" altLang="zh-CN" sz="2000" dirty="0">
                  <a:latin typeface="Times New Roman" panose="02020603050405020304" pitchFamily="18" charset="0"/>
                  <a:cs typeface="Times New Roman" panose="02020603050405020304" pitchFamily="18" charset="0"/>
                </a:endParaRPr>
              </a:p>
              <a:p>
                <a14:m>
                  <m:oMath xmlns:m="http://schemas.openxmlformats.org/officeDocument/2006/math">
                    <m:sSub>
                      <m:sSubPr>
                        <m:ctrlPr>
                          <a:rPr lang="en-US" altLang="zh-CN" sz="2000" i="1" dirty="0">
                            <a:latin typeface="Cambria Math" panose="02040503050406030204" pitchFamily="18" charset="0"/>
                            <a:cs typeface="Cambria Math" panose="02040503050406030204" pitchFamily="18" charset="0"/>
                            <a:sym typeface="+mn-ea"/>
                          </a:rPr>
                        </m:ctrlPr>
                      </m:sSubPr>
                      <m:e>
                        <m:r>
                          <a:rPr lang="en-US" altLang="zh-CN" sz="2000" i="1" dirty="0">
                            <a:latin typeface="Cambria Math" panose="02040503050406030204" pitchFamily="18" charset="0"/>
                            <a:cs typeface="Cambria Math" panose="02040503050406030204" pitchFamily="18" charset="0"/>
                            <a:sym typeface="+mn-ea"/>
                          </a:rPr>
                          <m:t>𝑜</m:t>
                        </m:r>
                      </m:e>
                      <m:sub>
                        <m:r>
                          <a:rPr lang="en-US" altLang="zh-CN" sz="2000" i="1" dirty="0">
                            <a:latin typeface="Cambria Math" panose="02040503050406030204" pitchFamily="18" charset="0"/>
                            <a:cs typeface="Cambria Math" panose="02040503050406030204" pitchFamily="18" charset="0"/>
                            <a:sym typeface="+mn-ea"/>
                          </a:rPr>
                          <m:t>𝑖</m:t>
                        </m:r>
                      </m:sub>
                    </m:sSub>
                    <m:r>
                      <a:rPr lang="en-US" altLang="zh-CN" sz="2000" i="1" dirty="0">
                        <a:latin typeface="Cambria Math" panose="02040503050406030204" pitchFamily="18" charset="0"/>
                        <a:cs typeface="Cambria Math" panose="02040503050406030204" pitchFamily="18" charset="0"/>
                        <a:sym typeface="+mn-ea"/>
                      </a:rPr>
                      <m:t>∈</m:t>
                    </m:r>
                    <m:sSub>
                      <m:sSubPr>
                        <m:ctrlPr>
                          <a:rPr lang="en-US" altLang="zh-CN" sz="2000" i="1" dirty="0">
                            <a:latin typeface="Cambria Math" panose="02040503050406030204" pitchFamily="18" charset="0"/>
                            <a:cs typeface="Cambria Math" panose="02040503050406030204" pitchFamily="18" charset="0"/>
                            <a:sym typeface="+mn-ea"/>
                          </a:rPr>
                        </m:ctrlPr>
                      </m:sSubPr>
                      <m:e>
                        <m:r>
                          <a:rPr lang="en-US" altLang="zh-CN" sz="2000" i="1" dirty="0">
                            <a:latin typeface="Cambria Math" panose="02040503050406030204" pitchFamily="18" charset="0"/>
                            <a:cs typeface="Cambria Math" panose="02040503050406030204" pitchFamily="18" charset="0"/>
                            <a:sym typeface="+mn-ea"/>
                          </a:rPr>
                          <m:t>𝑂</m:t>
                        </m:r>
                      </m:e>
                      <m:sub>
                        <m:r>
                          <a:rPr lang="en-US" altLang="zh-CN" sz="2000" i="1" dirty="0">
                            <a:latin typeface="Cambria Math" panose="02040503050406030204" pitchFamily="18" charset="0"/>
                            <a:cs typeface="Cambria Math" panose="02040503050406030204" pitchFamily="18" charset="0"/>
                            <a:sym typeface="+mn-ea"/>
                          </a:rPr>
                          <m:t>𝑖</m:t>
                        </m:r>
                      </m:sub>
                    </m:sSub>
                  </m:oMath>
                </a14:m>
                <a:r>
                  <a:rPr lang="en-US" altLang="zh-CN" sz="2000" dirty="0">
                    <a:latin typeface="Times New Roman" panose="02020603050405020304" pitchFamily="18" charset="0"/>
                    <a:cs typeface="Times New Roman" panose="02020603050405020304" pitchFamily="18" charset="0"/>
                    <a:sym typeface="+mn-ea"/>
                  </a:rPr>
                  <a:t>: the local observation</a:t>
                </a:r>
                <a:endParaRPr lang="en-US" altLang="zh-CN" sz="2000" dirty="0">
                  <a:latin typeface="Times New Roman" panose="02020603050405020304" pitchFamily="18" charset="0"/>
                  <a:cs typeface="Times New Roman" panose="02020603050405020304" pitchFamily="18" charset="0"/>
                  <a:sym typeface="+mn-ea"/>
                </a:endParaRPr>
              </a:p>
              <a:p>
                <a14:m>
                  <m:oMath xmlns:m="http://schemas.openxmlformats.org/officeDocument/2006/math">
                    <m:sSub>
                      <m:sSubPr>
                        <m:ctrlPr>
                          <a:rPr lang="en-US" altLang="zh-CN" sz="2000" i="1" dirty="0">
                            <a:latin typeface="Cambria Math" panose="02040503050406030204" pitchFamily="18" charset="0"/>
                            <a:cs typeface="Cambria Math" panose="02040503050406030204" pitchFamily="18" charset="0"/>
                            <a:sym typeface="+mn-ea"/>
                          </a:rPr>
                        </m:ctrlPr>
                      </m:sSubPr>
                      <m:e>
                        <m:r>
                          <a:rPr lang="en-US" altLang="zh-CN" sz="2000" i="1" dirty="0">
                            <a:latin typeface="Cambria Math" panose="02040503050406030204" pitchFamily="18" charset="0"/>
                            <a:cs typeface="Cambria Math" panose="02040503050406030204" pitchFamily="18" charset="0"/>
                            <a:sym typeface="+mn-ea"/>
                          </a:rPr>
                          <m:t>𝜋</m:t>
                        </m:r>
                      </m:e>
                      <m:sub>
                        <m:r>
                          <a:rPr lang="en-US" altLang="zh-CN" sz="2000" i="1" dirty="0">
                            <a:latin typeface="Cambria Math" panose="02040503050406030204" pitchFamily="18" charset="0"/>
                            <a:cs typeface="Cambria Math" panose="02040503050406030204" pitchFamily="18" charset="0"/>
                            <a:sym typeface="+mn-ea"/>
                          </a:rPr>
                          <m:t>𝑖</m:t>
                        </m:r>
                      </m:sub>
                    </m:sSub>
                  </m:oMath>
                </a14:m>
                <a:r>
                  <a:rPr lang="en-US" altLang="zh-CN" sz="2000" dirty="0">
                    <a:latin typeface="Times New Roman" panose="02020603050405020304" pitchFamily="18" charset="0"/>
                    <a:cs typeface="Times New Roman" panose="02020603050405020304" pitchFamily="18" charset="0"/>
                    <a:sym typeface="+mn-ea"/>
                  </a:rPr>
                  <a:t>:the independent policy</a:t>
                </a:r>
                <a:endParaRPr lang="en-US" altLang="zh-CN" sz="2000" dirty="0">
                  <a:latin typeface="Times New Roman" panose="02020603050405020304" pitchFamily="18" charset="0"/>
                  <a:cs typeface="Times New Roman" panose="02020603050405020304" pitchFamily="18" charset="0"/>
                  <a:sym typeface="+mn-ea"/>
                </a:endParaRPr>
              </a:p>
              <a:p>
                <a14:m>
                  <m:oMath xmlns:m="http://schemas.openxmlformats.org/officeDocument/2006/math">
                    <m:r>
                      <a:rPr lang="en-US" altLang="zh-CN" sz="2000" i="1" dirty="0">
                        <a:latin typeface="Cambria Math" panose="02040503050406030204" pitchFamily="18" charset="0"/>
                        <a:cs typeface="Cambria Math" panose="02040503050406030204" pitchFamily="18" charset="0"/>
                        <a:sym typeface="+mn-ea"/>
                      </a:rPr>
                      <m:t>𝑅</m:t>
                    </m:r>
                  </m:oMath>
                </a14:m>
                <a:r>
                  <a:rPr lang="en-US" altLang="zh-CN" sz="2000" dirty="0">
                    <a:latin typeface="Times New Roman" panose="02020603050405020304" pitchFamily="18" charset="0"/>
                    <a:cs typeface="Times New Roman" panose="02020603050405020304" pitchFamily="18" charset="0"/>
                    <a:sym typeface="+mn-ea"/>
                  </a:rPr>
                  <a:t>:the shared reward</a:t>
                </a:r>
                <a:endParaRPr lang="en-US" altLang="zh-CN" sz="2000" dirty="0">
                  <a:latin typeface="Times New Roman" panose="02020603050405020304" pitchFamily="18" charset="0"/>
                  <a:cs typeface="Times New Roman" panose="02020603050405020304" pitchFamily="18" charset="0"/>
                  <a:sym typeface="+mn-ea"/>
                </a:endParaRPr>
              </a:p>
            </p:txBody>
          </p:sp>
        </mc:Choice>
        <mc:Fallback>
          <p:sp>
            <p:nvSpPr>
              <p:cNvPr id="4" name="文本框 3"/>
              <p:cNvSpPr txBox="1">
                <a:spLocks noRot="1" noChangeAspect="1" noMove="1" noResize="1" noEditPoints="1" noAdjustHandles="1" noChangeArrowheads="1" noChangeShapeType="1" noTextEdit="1"/>
              </p:cNvSpPr>
              <p:nvPr/>
            </p:nvSpPr>
            <p:spPr>
              <a:xfrm>
                <a:off x="552000" y="2035469"/>
                <a:ext cx="10080000" cy="1938020"/>
              </a:xfrm>
              <a:prstGeom prst="rect">
                <a:avLst/>
              </a:prstGeom>
              <a:blipFill rotWithShape="1">
                <a:blip r:embed="rId1"/>
                <a:stretch>
                  <a:fillRect l="-2" t="-15" r="2" b="15"/>
                </a:stretch>
              </a:blipFill>
            </p:spPr>
            <p:txBody>
              <a:bodyPr/>
              <a:lstStyle/>
              <a:p>
                <a:r>
                  <a:rPr lang="zh-CN" altLang="en-US">
                    <a:noFill/>
                  </a:rPr>
                  <a:t> </a:t>
                </a:r>
              </a:p>
            </p:txBody>
          </p:sp>
        </mc:Fallback>
      </mc:AlternateContent>
      <p:sp>
        <p:nvSpPr>
          <p:cNvPr id="2" name="文本框 1"/>
          <p:cNvSpPr txBox="1"/>
          <p:nvPr/>
        </p:nvSpPr>
        <p:spPr>
          <a:xfrm>
            <a:off x="662305" y="4313555"/>
            <a:ext cx="10560050" cy="1938020"/>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Note that this setting differs from centralized training and</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decentralized execution (CTDE), where agents can use unlimited extra information to ease training, such as other agents’</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observations and actions, or a centralized value function.</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Besides, our setting is not identical to fully decentralized</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learning,</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where communication is</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forbidden. On top of the fully decentralized learning algorithm, we will show that adding</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communication of novelty during training can enable coordinated exploration of agents to solve sparse-reward tasks.</a:t>
            </a:r>
            <a:endParaRPr lang="zh-CN" altLang="en-US" sz="200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600307"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custDataLst>
              <p:tags r:id="rId8"/>
            </p:custDataLst>
          </p:nvPr>
        </p:nvGrpSpPr>
        <p:grpSpPr>
          <a:xfrm>
            <a:off x="4580159"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03902" y="3235107"/>
                <a:ext cx="35433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80159"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94211"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3" name="组合 2"/>
          <p:cNvGrpSpPr/>
          <p:nvPr/>
        </p:nvGrpSpPr>
        <p:grpSpPr>
          <a:xfrm>
            <a:off x="-1" y="6553200"/>
            <a:ext cx="12192001" cy="304800"/>
            <a:chOff x="0" y="6569404"/>
            <a:chExt cx="9144000" cy="288000"/>
          </a:xfrm>
        </p:grpSpPr>
        <p:sp>
          <p:nvSpPr>
            <p:cNvPr id="4" name="矩形 3"/>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7" name="图片 6"/>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624000" y="905958"/>
            <a:ext cx="4572000" cy="398780"/>
          </a:xfrm>
          <a:prstGeom prst="rect">
            <a:avLst/>
          </a:prstGeom>
          <a:noFill/>
        </p:spPr>
        <p:txBody>
          <a:bodyPr wrap="square" rtlCol="0" anchor="t">
            <a:spAutoFit/>
          </a:bodyPr>
          <a:lstStyle/>
          <a:p>
            <a:r>
              <a:rPr lang="en-US" sz="2000" b="1" dirty="0">
                <a:solidFill>
                  <a:srgbClr val="0174AB"/>
                </a:solidFill>
                <a:latin typeface="Arial" panose="020B0604020202020204" pitchFamily="34" charset="0"/>
                <a:cs typeface="Arial" panose="020B0604020202020204" pitchFamily="34" charset="0"/>
              </a:rPr>
              <a:t>Reward</a:t>
            </a:r>
            <a:r>
              <a:rPr lang="zh-CN" altLang="en-US" sz="2000" b="1" dirty="0">
                <a:solidFill>
                  <a:srgbClr val="0174AB"/>
                </a:solidFill>
                <a:latin typeface="Arial" panose="020B0604020202020204" pitchFamily="34" charset="0"/>
                <a:cs typeface="Arial" panose="020B0604020202020204" pitchFamily="34" charset="0"/>
              </a:rPr>
              <a:t> </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13" name="直接连接符 12"/>
          <p:cNvCxnSpPr/>
          <p:nvPr/>
        </p:nvCxnSpPr>
        <p:spPr>
          <a:xfrm flipV="1">
            <a:off x="624000" y="1225455"/>
            <a:ext cx="10656000" cy="40548"/>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7" name="文本框 6"/>
          <p:cNvSpPr txBox="1"/>
          <p:nvPr/>
        </p:nvSpPr>
        <p:spPr>
          <a:xfrm>
            <a:off x="623999" y="1372185"/>
            <a:ext cx="11181725" cy="645160"/>
          </a:xfrm>
          <a:prstGeom prst="rect">
            <a:avLst/>
          </a:prstGeom>
          <a:noFill/>
        </p:spPr>
        <p:txBody>
          <a:bodyPr wrap="square">
            <a:spAutoFit/>
          </a:bodyPr>
          <a:lstStyle/>
          <a:p>
            <a:pPr algn="just"/>
            <a:r>
              <a:rPr lang="en-US" altLang="zh-CN" sz="1800" dirty="0">
                <a:solidFill>
                  <a:srgbClr val="000000"/>
                </a:solidFill>
                <a:effectLst/>
                <a:latin typeface="Times New Roman" panose="02020603050405020304" pitchFamily="18" charset="0"/>
                <a:cs typeface="Times New Roman" panose="02020603050405020304" pitchFamily="18" charset="0"/>
              </a:rPr>
              <a:t>MACE follows the </a:t>
            </a:r>
            <a:r>
              <a:rPr lang="zh-CN" altLang="en-US" dirty="0">
                <a:latin typeface="Times New Roman" panose="02020603050405020304" pitchFamily="18" charset="0"/>
                <a:cs typeface="Times New Roman" panose="02020603050405020304" pitchFamily="18" charset="0"/>
              </a:rPr>
              <a:t>line of intrinsically motivated exploration</a:t>
            </a:r>
            <a:r>
              <a:rPr lang="en-US" altLang="zh-CN"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that designs intrinsic rewards rint and trains agents via the</a:t>
            </a:r>
            <a:r>
              <a:rPr lang="en-US" altLang="zh-CN"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shaped reward</a:t>
            </a:r>
            <a:endParaRPr lang="zh-CN" altLang="en-US" dirty="0">
              <a:latin typeface="Times New Roman" panose="02020603050405020304" pitchFamily="18" charset="0"/>
              <a:cs typeface="Times New Roman" panose="02020603050405020304" pitchFamily="18" charset="0"/>
            </a:endParaRPr>
          </a:p>
        </p:txBody>
      </p:sp>
      <p:sp>
        <p:nvSpPr>
          <p:cNvPr id="9" name="文本框 8"/>
          <p:cNvSpPr txBox="1"/>
          <p:nvPr/>
        </p:nvSpPr>
        <p:spPr>
          <a:xfrm>
            <a:off x="607490" y="3257363"/>
            <a:ext cx="4572000" cy="398780"/>
          </a:xfrm>
          <a:prstGeom prst="rect">
            <a:avLst/>
          </a:prstGeom>
          <a:noFill/>
        </p:spPr>
        <p:txBody>
          <a:bodyPr wrap="square" rtlCol="0" anchor="t">
            <a:spAutoFit/>
          </a:bodyPr>
          <a:p>
            <a:r>
              <a:rPr lang="en-US" sz="2000" b="1" dirty="0">
                <a:solidFill>
                  <a:srgbClr val="0174AB"/>
                </a:solidFill>
                <a:latin typeface="Arial" panose="020B0604020202020204" pitchFamily="34" charset="0"/>
                <a:cs typeface="Arial" panose="020B0604020202020204" pitchFamily="34" charset="0"/>
              </a:rPr>
              <a:t>Novelty</a:t>
            </a:r>
            <a:endParaRPr lang="en-US" sz="2000" b="1" dirty="0">
              <a:solidFill>
                <a:srgbClr val="0174AB"/>
              </a:solidFill>
              <a:latin typeface="Arial" panose="020B0604020202020204" pitchFamily="34" charset="0"/>
              <a:cs typeface="Arial" panose="020B0604020202020204" pitchFamily="34" charset="0"/>
            </a:endParaRPr>
          </a:p>
        </p:txBody>
      </p:sp>
      <p:cxnSp>
        <p:nvCxnSpPr>
          <p:cNvPr id="14" name="直接连接符 13"/>
          <p:cNvCxnSpPr/>
          <p:nvPr/>
        </p:nvCxnSpPr>
        <p:spPr>
          <a:xfrm flipV="1">
            <a:off x="607490" y="3576860"/>
            <a:ext cx="10656000" cy="40548"/>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15" name="文本框 14"/>
          <p:cNvSpPr txBox="1"/>
          <p:nvPr/>
        </p:nvSpPr>
        <p:spPr>
          <a:xfrm>
            <a:off x="607489" y="3723590"/>
            <a:ext cx="11181725" cy="368300"/>
          </a:xfrm>
          <a:prstGeom prst="rect">
            <a:avLst/>
          </a:prstGeom>
          <a:noFill/>
        </p:spPr>
        <p:txBody>
          <a:bodyPr wrap="square">
            <a:spAutoFit/>
          </a:bodyPr>
          <a:p>
            <a:pPr algn="just"/>
            <a:r>
              <a:rPr lang="en-US" altLang="zh-CN" sz="1800">
                <a:solidFill>
                  <a:srgbClr val="000000"/>
                </a:solidFill>
                <a:effectLst/>
                <a:latin typeface="Times New Roman" panose="02020603050405020304" pitchFamily="18" charset="0"/>
                <a:cs typeface="Times New Roman" panose="02020603050405020304" pitchFamily="18" charset="0"/>
              </a:rPr>
              <a:t>If we only take into account the individual exploration of agent </a:t>
            </a:r>
            <a:r>
              <a:rPr lang="en-US" altLang="zh-CN" sz="1800" i="1">
                <a:solidFill>
                  <a:srgbClr val="000000"/>
                </a:solidFill>
                <a:effectLst/>
                <a:latin typeface="Times New Roman" panose="02020603050405020304" pitchFamily="18" charset="0"/>
                <a:cs typeface="Times New Roman" panose="02020603050405020304" pitchFamily="18" charset="0"/>
              </a:rPr>
              <a:t>i</a:t>
            </a:r>
            <a:r>
              <a:rPr lang="en-US" altLang="zh-CN" sz="1800">
                <a:solidFill>
                  <a:srgbClr val="000000"/>
                </a:solidFill>
                <a:effectLst/>
                <a:latin typeface="Times New Roman" panose="02020603050405020304" pitchFamily="18" charset="0"/>
                <a:cs typeface="Times New Roman" panose="02020603050405020304" pitchFamily="18" charset="0"/>
              </a:rPr>
              <a:t>,</a:t>
            </a:r>
            <a:r>
              <a:rPr lang="en-US" altLang="zh-CN" sz="1800" dirty="0">
                <a:solidFill>
                  <a:srgbClr val="000000"/>
                </a:solidFill>
                <a:effectLst/>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p:pic>
        <p:nvPicPr>
          <p:cNvPr id="17" name="图片 16"/>
          <p:cNvPicPr>
            <a:picLocks noChangeAspect="1"/>
          </p:cNvPicPr>
          <p:nvPr/>
        </p:nvPicPr>
        <p:blipFill>
          <a:blip r:embed="rId1"/>
          <a:stretch>
            <a:fillRect/>
          </a:stretch>
        </p:blipFill>
        <p:spPr>
          <a:xfrm>
            <a:off x="4944110" y="1988820"/>
            <a:ext cx="2103120" cy="355600"/>
          </a:xfrm>
          <a:prstGeom prst="rect">
            <a:avLst/>
          </a:prstGeom>
        </p:spPr>
      </p:pic>
      <p:sp>
        <p:nvSpPr>
          <p:cNvPr id="18" name="文本框 17"/>
          <p:cNvSpPr txBox="1"/>
          <p:nvPr/>
        </p:nvSpPr>
        <p:spPr>
          <a:xfrm>
            <a:off x="10649585" y="1996440"/>
            <a:ext cx="38163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9" name="文本框 18"/>
              <p:cNvSpPr txBox="1"/>
              <p:nvPr/>
            </p:nvSpPr>
            <p:spPr>
              <a:xfrm>
                <a:off x="607489" y="2503755"/>
                <a:ext cx="11181725" cy="368300"/>
              </a:xfrm>
              <a:prstGeom prst="rect">
                <a:avLst/>
              </a:prstGeom>
              <a:noFill/>
            </p:spPr>
            <p:txBody>
              <a:bodyPr wrap="square">
                <a:spAutoFit/>
              </a:bodyPr>
              <a:p>
                <a:pPr algn="just"/>
                <a:r>
                  <a:rPr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i="1" dirty="0">
                            <a:latin typeface="Cambria Math" panose="02040503050406030204" pitchFamily="18" charset="0"/>
                            <a:cs typeface="Cambria Math" panose="02040503050406030204" pitchFamily="18" charset="0"/>
                          </a:rPr>
                        </m:ctrlPr>
                      </m:sSubPr>
                      <m:e>
                        <m:r>
                          <a:rPr lang="en-US" i="1" dirty="0">
                            <a:latin typeface="Cambria Math" panose="02040503050406030204" pitchFamily="18" charset="0"/>
                            <a:cs typeface="Cambria Math" panose="02040503050406030204" pitchFamily="18" charset="0"/>
                          </a:rPr>
                          <m:t>𝑟</m:t>
                        </m:r>
                      </m:e>
                      <m:sub>
                        <m:r>
                          <m:rPr>
                            <m:sty m:val="p"/>
                          </m:rPr>
                          <a:rPr lang="en-US" dirty="0">
                            <a:latin typeface="Cambria Math" panose="02040503050406030204" pitchFamily="18" charset="0"/>
                            <a:cs typeface="Cambria Math" panose="02040503050406030204" pitchFamily="18" charset="0"/>
                          </a:rPr>
                          <m:t>ext</m:t>
                        </m:r>
                      </m:sub>
                    </m:sSub>
                  </m:oMath>
                </a14:m>
                <a:r>
                  <a:rPr dirty="0">
                    <a:latin typeface="Times New Roman" panose="02020603050405020304" pitchFamily="18" charset="0"/>
                    <a:cs typeface="Times New Roman" panose="02020603050405020304" pitchFamily="18" charset="0"/>
                  </a:rPr>
                  <a:t> denotes the extrinsic reward given by the environment.</a:t>
                </a:r>
                <a:endParaRPr dirty="0">
                  <a:latin typeface="Times New Roman" panose="02020603050405020304" pitchFamily="18" charset="0"/>
                  <a:cs typeface="Times New Roman" panose="02020603050405020304" pitchFamily="18" charset="0"/>
                </a:endParaRPr>
              </a:p>
            </p:txBody>
          </p:sp>
        </mc:Choice>
        <mc:Fallback>
          <p:sp>
            <p:nvSpPr>
              <p:cNvPr id="19" name="文本框 18"/>
              <p:cNvSpPr txBox="1">
                <a:spLocks noRot="1" noChangeAspect="1" noMove="1" noResize="1" noEditPoints="1" noAdjustHandles="1" noChangeArrowheads="1" noChangeShapeType="1" noTextEdit="1"/>
              </p:cNvSpPr>
              <p:nvPr/>
            </p:nvSpPr>
            <p:spPr>
              <a:xfrm>
                <a:off x="607489" y="2503755"/>
                <a:ext cx="11181725" cy="368300"/>
              </a:xfrm>
              <a:prstGeom prst="rect">
                <a:avLst/>
              </a:prstGeom>
              <a:blipFill rotWithShape="1">
                <a:blip r:embed="rId2"/>
                <a:stretch>
                  <a:fillRect l="-4" t="-159" r="4" b="159"/>
                </a:stretch>
              </a:blipFill>
            </p:spPr>
            <p:txBody>
              <a:bodyPr/>
              <a:lstStyle/>
              <a:p>
                <a:r>
                  <a:rPr lang="zh-CN" altLang="en-US">
                    <a:noFill/>
                  </a:rPr>
                  <a:t> </a:t>
                </a:r>
              </a:p>
            </p:txBody>
          </p:sp>
        </mc:Fallback>
      </mc:AlternateContent>
      <p:pic>
        <p:nvPicPr>
          <p:cNvPr id="20" name="图片 19"/>
          <p:cNvPicPr>
            <a:picLocks noChangeAspect="1"/>
          </p:cNvPicPr>
          <p:nvPr/>
        </p:nvPicPr>
        <p:blipFill>
          <a:blip r:embed="rId3"/>
          <a:stretch>
            <a:fillRect/>
          </a:stretch>
        </p:blipFill>
        <p:spPr>
          <a:xfrm>
            <a:off x="4728210" y="4159250"/>
            <a:ext cx="2594610" cy="415290"/>
          </a:xfrm>
          <a:prstGeom prst="rect">
            <a:avLst/>
          </a:prstGeom>
        </p:spPr>
      </p:pic>
      <p:sp>
        <p:nvSpPr>
          <p:cNvPr id="21" name="文本框 20"/>
          <p:cNvSpPr txBox="1"/>
          <p:nvPr/>
        </p:nvSpPr>
        <p:spPr>
          <a:xfrm>
            <a:off x="10633075" y="4077335"/>
            <a:ext cx="38163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(2)</a:t>
            </a:r>
            <a:endParaRPr lang="en-US" altLang="zh-CN">
              <a:latin typeface="Times New Roman" panose="02020603050405020304" pitchFamily="18" charset="0"/>
              <a:cs typeface="Times New Roman" panose="02020603050405020304" pitchFamily="18" charset="0"/>
            </a:endParaRPr>
          </a:p>
        </p:txBody>
      </p:sp>
      <p:sp>
        <p:nvSpPr>
          <p:cNvPr id="22" name="文本框 21"/>
          <p:cNvSpPr txBox="1"/>
          <p:nvPr/>
        </p:nvSpPr>
        <p:spPr>
          <a:xfrm>
            <a:off x="590979" y="4653230"/>
            <a:ext cx="11181725" cy="922020"/>
          </a:xfrm>
          <a:prstGeom prst="rect">
            <a:avLst/>
          </a:prstGeom>
          <a:noFill/>
        </p:spPr>
        <p:txBody>
          <a:bodyPr wrap="square">
            <a:spAutoFit/>
          </a:bodyPr>
          <a:p>
            <a:pPr algn="just"/>
            <a:r>
              <a:rPr lang="en-US" altLang="zh-CN" sz="1800" dirty="0">
                <a:solidFill>
                  <a:srgbClr val="000000"/>
                </a:solidFill>
                <a:effectLst/>
                <a:latin typeface="Times New Roman" panose="02020603050405020304" pitchFamily="18" charset="0"/>
                <a:cs typeface="Times New Roman" panose="02020603050405020304" pitchFamily="18" charset="0"/>
              </a:rPr>
              <a:t>can serve as the intrinsic reward to encourage agent i to take actions towards observations it seldom visits. When the observation space is discrete and small, such as the 2-dimension grid (</a:t>
            </a:r>
            <a:r>
              <a:rPr lang="en-US" altLang="zh-CN" sz="1800" i="1" dirty="0">
                <a:solidFill>
                  <a:srgbClr val="000000"/>
                </a:solidFill>
                <a:effectLst/>
                <a:latin typeface="Times New Roman" panose="02020603050405020304" pitchFamily="18" charset="0"/>
                <a:cs typeface="Times New Roman" panose="02020603050405020304" pitchFamily="18" charset="0"/>
              </a:rPr>
              <a:t>x</a:t>
            </a:r>
            <a:r>
              <a:rPr lang="en-US" altLang="zh-CN" sz="1800" dirty="0">
                <a:solidFill>
                  <a:srgbClr val="000000"/>
                </a:solidFill>
                <a:effectLst/>
                <a:latin typeface="Times New Roman" panose="02020603050405020304" pitchFamily="18" charset="0"/>
                <a:cs typeface="Times New Roman" panose="02020603050405020304" pitchFamily="18" charset="0"/>
              </a:rPr>
              <a:t>, </a:t>
            </a:r>
            <a:r>
              <a:rPr lang="en-US" altLang="zh-CN" sz="1800" i="1" dirty="0">
                <a:solidFill>
                  <a:srgbClr val="000000"/>
                </a:solidFill>
                <a:effectLst/>
                <a:latin typeface="Times New Roman" panose="02020603050405020304" pitchFamily="18" charset="0"/>
                <a:cs typeface="Times New Roman" panose="02020603050405020304" pitchFamily="18" charset="0"/>
              </a:rPr>
              <a:t>y</a:t>
            </a:r>
            <a:r>
              <a:rPr lang="en-US" altLang="zh-CN" sz="1800" dirty="0">
                <a:solidFill>
                  <a:srgbClr val="000000"/>
                </a:solidFill>
                <a:effectLst/>
                <a:latin typeface="Times New Roman" panose="02020603050405020304" pitchFamily="18" charset="0"/>
                <a:cs typeface="Times New Roman" panose="02020603050405020304" pitchFamily="18" charset="0"/>
              </a:rPr>
              <a:t>), we could directly record the number of times each observation that agent i has visited before and define</a:t>
            </a:r>
            <a:endParaRPr lang="en-US" altLang="zh-CN" sz="1800" dirty="0">
              <a:solidFill>
                <a:srgbClr val="000000"/>
              </a:solidFill>
              <a:effectLst/>
              <a:latin typeface="Times New Roman" panose="02020603050405020304" pitchFamily="18" charset="0"/>
              <a:cs typeface="Times New Roman" panose="02020603050405020304" pitchFamily="18" charset="0"/>
            </a:endParaRPr>
          </a:p>
        </p:txBody>
      </p:sp>
      <p:pic>
        <p:nvPicPr>
          <p:cNvPr id="23" name="图片 22"/>
          <p:cNvPicPr>
            <a:picLocks noChangeAspect="1"/>
          </p:cNvPicPr>
          <p:nvPr/>
        </p:nvPicPr>
        <p:blipFill>
          <a:blip r:embed="rId4"/>
          <a:stretch>
            <a:fillRect/>
          </a:stretch>
        </p:blipFill>
        <p:spPr>
          <a:xfrm>
            <a:off x="4799965" y="5608955"/>
            <a:ext cx="2578100" cy="371475"/>
          </a:xfrm>
          <a:prstGeom prst="rect">
            <a:avLst/>
          </a:prstGeom>
        </p:spPr>
      </p:pic>
      <p:sp>
        <p:nvSpPr>
          <p:cNvPr id="24" name="文本框 23"/>
          <p:cNvSpPr txBox="1"/>
          <p:nvPr/>
        </p:nvSpPr>
        <p:spPr>
          <a:xfrm>
            <a:off x="10616565" y="5617210"/>
            <a:ext cx="38163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(3)</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25" name="文本框 24"/>
              <p:cNvSpPr txBox="1"/>
              <p:nvPr/>
            </p:nvSpPr>
            <p:spPr>
              <a:xfrm>
                <a:off x="590979" y="6003240"/>
                <a:ext cx="11181725" cy="368300"/>
              </a:xfrm>
              <a:prstGeom prst="rect">
                <a:avLst/>
              </a:prstGeom>
              <a:noFill/>
            </p:spPr>
            <p:txBody>
              <a:bodyPr wrap="square">
                <a:spAutoFit/>
              </a:bodyPr>
              <a:p>
                <a:pPr algn="just"/>
                <a:r>
                  <a:rPr lang="en-US" altLang="zh-CN" sz="1800">
                    <a:solidFill>
                      <a:srgbClr val="000000"/>
                    </a:solidFill>
                    <a:effectLst/>
                    <a:latin typeface="Times New Roman" panose="02020603050405020304" pitchFamily="18" charset="0"/>
                    <a:cs typeface="Times New Roman" panose="02020603050405020304" pitchFamily="18" charset="0"/>
                  </a:rPr>
                  <a:t>where </a:t>
                </a:r>
                <a14:m>
                  <m:oMath xmlns:m="http://schemas.openxmlformats.org/officeDocument/2006/math">
                    <m:r>
                      <a:rPr lang="en-US" altLang="zh-CN" sz="1800" i="1">
                        <a:solidFill>
                          <a:srgbClr val="000000"/>
                        </a:solidFill>
                        <a:effectLst/>
                        <a:latin typeface="Cambria Math" panose="02040503050406030204" pitchFamily="18" charset="0"/>
                        <a:cs typeface="Cambria Math" panose="02040503050406030204" pitchFamily="18" charset="0"/>
                      </a:rPr>
                      <m:t>𝑛</m:t>
                    </m:r>
                    <m:r>
                      <a:rPr lang="en-US" altLang="zh-CN" sz="1800" i="1">
                        <a:solidFill>
                          <a:srgbClr val="000000"/>
                        </a:solidFill>
                        <a:effectLst/>
                        <a:latin typeface="Cambria Math" panose="02040503050406030204" pitchFamily="18" charset="0"/>
                        <a:cs typeface="Cambria Math" panose="02040503050406030204" pitchFamily="18" charset="0"/>
                      </a:rPr>
                      <m:t>(</m:t>
                    </m:r>
                    <m:r>
                      <a:rPr lang="en-US" altLang="zh-CN" sz="1800" i="1">
                        <a:solidFill>
                          <a:srgbClr val="000000"/>
                        </a:solidFill>
                        <a:effectLst/>
                        <a:latin typeface="Cambria Math" panose="02040503050406030204" pitchFamily="18" charset="0"/>
                        <a:cs typeface="Cambria Math" panose="02040503050406030204" pitchFamily="18" charset="0"/>
                      </a:rPr>
                      <m:t>𝑜</m:t>
                    </m:r>
                    <m:r>
                      <a:rPr lang="en-US" altLang="zh-CN" sz="1800" i="1">
                        <a:solidFill>
                          <a:srgbClr val="000000"/>
                        </a:solidFill>
                        <a:effectLst/>
                        <a:latin typeface="Cambria Math" panose="02040503050406030204" pitchFamily="18" charset="0"/>
                        <a:cs typeface="Cambria Math" panose="02040503050406030204" pitchFamily="18" charset="0"/>
                      </a:rPr>
                      <m:t>)</m:t>
                    </m:r>
                  </m:oMath>
                </a14:m>
                <a:r>
                  <a:rPr lang="en-US" altLang="zh-CN" sz="1800">
                    <a:solidFill>
                      <a:srgbClr val="000000"/>
                    </a:solidFill>
                    <a:effectLst/>
                    <a:latin typeface="Times New Roman" panose="02020603050405020304" pitchFamily="18" charset="0"/>
                    <a:cs typeface="Times New Roman" panose="02020603050405020304" pitchFamily="18" charset="0"/>
                  </a:rPr>
                  <a:t> denotes the visit counts.</a:t>
                </a:r>
                <a:endParaRPr lang="en-US" altLang="zh-CN" sz="1800">
                  <a:solidFill>
                    <a:srgbClr val="000000"/>
                  </a:solidFill>
                  <a:effectLst/>
                  <a:latin typeface="Times New Roman" panose="02020603050405020304" pitchFamily="18" charset="0"/>
                  <a:cs typeface="Times New Roman" panose="02020603050405020304" pitchFamily="18" charset="0"/>
                </a:endParaRPr>
              </a:p>
            </p:txBody>
          </p:sp>
        </mc:Choice>
        <mc:Fallback>
          <p:sp>
            <p:nvSpPr>
              <p:cNvPr id="25" name="文本框 24"/>
              <p:cNvSpPr txBox="1">
                <a:spLocks noRot="1" noChangeAspect="1" noMove="1" noResize="1" noEditPoints="1" noAdjustHandles="1" noChangeArrowheads="1" noChangeShapeType="1" noTextEdit="1"/>
              </p:cNvSpPr>
              <p:nvPr/>
            </p:nvSpPr>
            <p:spPr>
              <a:xfrm>
                <a:off x="590979" y="6003240"/>
                <a:ext cx="11181725" cy="368300"/>
              </a:xfrm>
              <a:prstGeom prst="rect">
                <a:avLst/>
              </a:prstGeom>
              <a:blipFill rotWithShape="1">
                <a:blip r:embed="rId5"/>
                <a:stretch>
                  <a:fillRect l="-4" t="-159" r="4" b="159"/>
                </a:stretch>
              </a:blipFill>
            </p:spPr>
            <p:txBody>
              <a:bodyPr/>
              <a:lstStyle/>
              <a:p>
                <a:r>
                  <a:rPr lang="zh-CN" altLang="en-US">
                    <a:noFill/>
                  </a:rPr>
                  <a:t> </a:t>
                </a:r>
              </a:p>
            </p:txBody>
          </p:sp>
        </mc:Fallback>
      </mc:AlternateContent>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624000" y="905958"/>
            <a:ext cx="4572000" cy="398780"/>
          </a:xfrm>
          <a:prstGeom prst="rect">
            <a:avLst/>
          </a:prstGeom>
          <a:noFill/>
        </p:spPr>
        <p:txBody>
          <a:bodyPr wrap="square" rtlCol="0" anchor="t">
            <a:spAutoFit/>
          </a:bodyPr>
          <a:lstStyle/>
          <a:p>
            <a:r>
              <a:rPr lang="en-US" altLang="zh-CN" sz="2000" b="1">
                <a:solidFill>
                  <a:srgbClr val="0174AB"/>
                </a:solidFill>
                <a:latin typeface="Arial" panose="020B0604020202020204" pitchFamily="34" charset="0"/>
                <a:cs typeface="Arial" panose="020B0604020202020204" pitchFamily="34" charset="0"/>
              </a:rPr>
              <a:t>Intrinsic reward </a:t>
            </a:r>
            <a:r>
              <a:rPr lang="en-US" altLang="zh-CN" sz="2000" b="1">
                <a:solidFill>
                  <a:srgbClr val="0174AB"/>
                </a:solidFill>
                <a:latin typeface="Arial" panose="020B0604020202020204" pitchFamily="34" charset="0"/>
                <a:cs typeface="Arial" panose="020B0604020202020204" pitchFamily="34" charset="0"/>
              </a:rPr>
              <a:t>design </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13" name="直接连接符 12"/>
          <p:cNvCxnSpPr/>
          <p:nvPr/>
        </p:nvCxnSpPr>
        <p:spPr>
          <a:xfrm flipV="1">
            <a:off x="624000" y="1225455"/>
            <a:ext cx="10656000" cy="40548"/>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2" name="文本框 1"/>
          <p:cNvSpPr txBox="1"/>
          <p:nvPr/>
        </p:nvSpPr>
        <p:spPr>
          <a:xfrm>
            <a:off x="695960" y="1402715"/>
            <a:ext cx="3948430" cy="398780"/>
          </a:xfrm>
          <a:prstGeom prst="rect">
            <a:avLst/>
          </a:prstGeom>
          <a:noFill/>
        </p:spPr>
        <p:txBody>
          <a:bodyPr wrap="square" rtlCol="0">
            <a:spAutoFit/>
          </a:bodyPr>
          <a:p>
            <a:r>
              <a:rPr lang="zh-CN" altLang="en-US" sz="2000" b="1">
                <a:solidFill>
                  <a:srgbClr val="FF0000"/>
                </a:solidFill>
                <a:latin typeface="Times New Roman" panose="02020603050405020304" pitchFamily="18" charset="0"/>
                <a:cs typeface="Times New Roman" panose="02020603050405020304" pitchFamily="18" charset="0"/>
              </a:rPr>
              <a:t>Approximation to Global Novelty</a:t>
            </a:r>
            <a:endParaRPr lang="zh-CN" altLang="en-US" sz="2000" b="1">
              <a:solidFill>
                <a:srgbClr val="FF0000"/>
              </a:solidFill>
              <a:latin typeface="Times New Roman" panose="02020603050405020304" pitchFamily="18" charset="0"/>
              <a:cs typeface="Times New Roman" panose="02020603050405020304" pitchFamily="18" charset="0"/>
            </a:endParaRPr>
          </a:p>
        </p:txBody>
      </p:sp>
      <p:sp>
        <p:nvSpPr>
          <p:cNvPr id="7" name="文本框 6"/>
          <p:cNvSpPr txBox="1"/>
          <p:nvPr/>
        </p:nvSpPr>
        <p:spPr>
          <a:xfrm>
            <a:off x="822325" y="1901825"/>
            <a:ext cx="10224135" cy="706755"/>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We propose a heuristic that uses the summation</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of all agents’ local novelty as an approximation to the global</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novelty and as the novelty-based intrinsic reward:</a:t>
            </a:r>
            <a:endParaRPr lang="zh-CN" altLang="en-US" sz="2000">
              <a:latin typeface="Times New Roman" panose="02020603050405020304" pitchFamily="18" charset="0"/>
              <a:cs typeface="Times New Roman" panose="02020603050405020304" pitchFamily="18" charset="0"/>
            </a:endParaRPr>
          </a:p>
        </p:txBody>
      </p:sp>
      <p:pic>
        <p:nvPicPr>
          <p:cNvPr id="9" name="图片 8"/>
          <p:cNvPicPr>
            <a:picLocks noChangeAspect="1"/>
          </p:cNvPicPr>
          <p:nvPr/>
        </p:nvPicPr>
        <p:blipFill>
          <a:blip r:embed="rId1"/>
          <a:stretch>
            <a:fillRect/>
          </a:stretch>
        </p:blipFill>
        <p:spPr>
          <a:xfrm>
            <a:off x="4871720" y="2781300"/>
            <a:ext cx="2333625" cy="744220"/>
          </a:xfrm>
          <a:prstGeom prst="rect">
            <a:avLst/>
          </a:prstGeom>
        </p:spPr>
      </p:pic>
      <p:sp>
        <p:nvSpPr>
          <p:cNvPr id="18" name="文本框 17"/>
          <p:cNvSpPr txBox="1"/>
          <p:nvPr/>
        </p:nvSpPr>
        <p:spPr>
          <a:xfrm>
            <a:off x="10631805" y="2853690"/>
            <a:ext cx="38163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(4)</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624000" y="905958"/>
            <a:ext cx="4572000" cy="398780"/>
          </a:xfrm>
          <a:prstGeom prst="rect">
            <a:avLst/>
          </a:prstGeom>
          <a:noFill/>
        </p:spPr>
        <p:txBody>
          <a:bodyPr wrap="square" rtlCol="0" anchor="t">
            <a:spAutoFit/>
          </a:bodyPr>
          <a:lstStyle/>
          <a:p>
            <a:r>
              <a:rPr lang="en-US" altLang="zh-CN" sz="2000" b="1">
                <a:solidFill>
                  <a:srgbClr val="0174AB"/>
                </a:solidFill>
                <a:latin typeface="Arial" panose="020B0604020202020204" pitchFamily="34" charset="0"/>
                <a:cs typeface="Arial" panose="020B0604020202020204" pitchFamily="34" charset="0"/>
                <a:sym typeface="+mn-ea"/>
              </a:rPr>
              <a:t>Intrinsic reward design</a:t>
            </a:r>
            <a:r>
              <a:rPr lang="en-US" altLang="zh-CN" sz="2000" b="1">
                <a:solidFill>
                  <a:srgbClr val="0174AB"/>
                </a:solidFill>
                <a:latin typeface="Arial" panose="020B0604020202020204" pitchFamily="34" charset="0"/>
                <a:cs typeface="Arial" panose="020B0604020202020204" pitchFamily="34" charset="0"/>
              </a:rPr>
              <a:t> </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13" name="直接连接符 12"/>
          <p:cNvCxnSpPr/>
          <p:nvPr/>
        </p:nvCxnSpPr>
        <p:spPr>
          <a:xfrm flipV="1">
            <a:off x="624000" y="1225455"/>
            <a:ext cx="10656000" cy="40548"/>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10" name="文本框 9"/>
          <p:cNvSpPr txBox="1"/>
          <p:nvPr/>
        </p:nvSpPr>
        <p:spPr>
          <a:xfrm>
            <a:off x="695960" y="1420495"/>
            <a:ext cx="3948430" cy="398780"/>
          </a:xfrm>
          <a:prstGeom prst="rect">
            <a:avLst/>
          </a:prstGeom>
          <a:noFill/>
        </p:spPr>
        <p:txBody>
          <a:bodyPr wrap="square" rtlCol="0">
            <a:spAutoFit/>
          </a:bodyPr>
          <a:p>
            <a:r>
              <a:rPr lang="en-US" altLang="zh-CN" sz="2000" b="1">
                <a:solidFill>
                  <a:srgbClr val="FF0000"/>
                </a:solidFill>
                <a:latin typeface="Times New Roman" panose="02020603050405020304" pitchFamily="18" charset="0"/>
                <a:cs typeface="Times New Roman" panose="02020603050405020304" pitchFamily="18" charset="0"/>
              </a:rPr>
              <a:t>H</a:t>
            </a:r>
            <a:r>
              <a:rPr lang="zh-CN" altLang="en-US" sz="2000" b="1">
                <a:solidFill>
                  <a:srgbClr val="FF0000"/>
                </a:solidFill>
                <a:latin typeface="Times New Roman" panose="02020603050405020304" pitchFamily="18" charset="0"/>
                <a:cs typeface="Times New Roman" panose="02020603050405020304" pitchFamily="18" charset="0"/>
              </a:rPr>
              <a:t>indsight-based intrinsic reward</a:t>
            </a:r>
            <a:endParaRPr lang="zh-CN" altLang="en-US" sz="2000" b="1">
              <a:solidFill>
                <a:srgbClr val="FF000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4" name="文本框 13"/>
              <p:cNvSpPr txBox="1"/>
              <p:nvPr/>
            </p:nvSpPr>
            <p:spPr>
              <a:xfrm>
                <a:off x="840105" y="1819275"/>
                <a:ext cx="10224135" cy="2002155"/>
              </a:xfrm>
              <a:prstGeom prst="rect">
                <a:avLst/>
              </a:prstGeom>
              <a:noFill/>
            </p:spPr>
            <p:txBody>
              <a:bodyPr wrap="square" rtlCol="0">
                <a:spAutoFit/>
              </a:bodyPr>
              <a:p>
                <a:pPr algn="just"/>
                <a:r>
                  <a:rPr lang="zh-CN" altLang="en-US" sz="2000">
                    <a:latin typeface="Times New Roman" panose="02020603050405020304" pitchFamily="18" charset="0"/>
                    <a:cs typeface="Times New Roman" panose="02020603050405020304" pitchFamily="18" charset="0"/>
                  </a:rPr>
                  <a:t>To estimate agent </a:t>
                </a:r>
                <a:r>
                  <a:rPr lang="zh-CN" altLang="en-US" sz="2000" i="1">
                    <a:latin typeface="Times New Roman" panose="02020603050405020304" pitchFamily="18" charset="0"/>
                    <a:cs typeface="Times New Roman" panose="02020603050405020304" pitchFamily="18" charset="0"/>
                  </a:rPr>
                  <a:t>i</a:t>
                </a:r>
                <a:r>
                  <a:rPr lang="zh-CN" altLang="en-US" sz="2000">
                    <a:latin typeface="Times New Roman" panose="02020603050405020304" pitchFamily="18" charset="0"/>
                    <a:cs typeface="Times New Roman" panose="02020603050405020304" pitchFamily="18" charset="0"/>
                  </a:rPr>
                  <a:t>’s influence on agent </a:t>
                </a:r>
                <a:r>
                  <a:rPr lang="zh-CN" altLang="en-US" sz="2000" i="1">
                    <a:latin typeface="Times New Roman" panose="02020603050405020304" pitchFamily="18" charset="0"/>
                    <a:cs typeface="Times New Roman" panose="02020603050405020304" pitchFamily="18" charset="0"/>
                  </a:rPr>
                  <a:t>j</a:t>
                </a:r>
                <a:r>
                  <a:rPr lang="zh-CN" altLang="en-US" sz="2000">
                    <a:latin typeface="Times New Roman" panose="02020603050405020304" pitchFamily="18" charset="0"/>
                    <a:cs typeface="Times New Roman" panose="02020603050405020304" pitchFamily="18" charset="0"/>
                  </a:rPr>
                  <a:t>’s</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exploration in a specific observation, we could use mutual</a:t>
                </a:r>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information, to quantify the dependence between agent </a:t>
                </a:r>
                <a:r>
                  <a:rPr lang="zh-CN" altLang="en-US" sz="2000" i="1">
                    <a:latin typeface="Times New Roman" panose="02020603050405020304" pitchFamily="18" charset="0"/>
                    <a:cs typeface="Times New Roman" panose="02020603050405020304" pitchFamily="18" charset="0"/>
                  </a:rPr>
                  <a:t>i</a:t>
                </a:r>
                <a:r>
                  <a:rPr lang="zh-CN" altLang="en-US" sz="2000">
                    <a:latin typeface="Times New Roman" panose="02020603050405020304" pitchFamily="18" charset="0"/>
                    <a:cs typeface="Times New Roman" panose="02020603050405020304" pitchFamily="18" charset="0"/>
                  </a:rPr>
                  <a:t>’s action</a:t>
                </a:r>
                <a:r>
                  <a:rPr lang="en-US" altLang="zh-CN" sz="2000">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𝑎</m:t>
                        </m:r>
                      </m:e>
                      <m:sub>
                        <m:r>
                          <a:rPr lang="en-US" altLang="zh-CN" sz="2000" i="1">
                            <a:latin typeface="Cambria Math" panose="02040503050406030204" pitchFamily="18" charset="0"/>
                            <a:cs typeface="Cambria Math" panose="02040503050406030204" pitchFamily="18" charset="0"/>
                          </a:rPr>
                          <m:t>𝑡</m:t>
                        </m:r>
                      </m:sub>
                      <m:sup>
                        <m:r>
                          <a:rPr lang="en-US" altLang="zh-CN" sz="2000" i="1">
                            <a:latin typeface="Cambria Math" panose="02040503050406030204" pitchFamily="18" charset="0"/>
                            <a:cs typeface="Cambria Math" panose="02040503050406030204" pitchFamily="18" charset="0"/>
                          </a:rPr>
                          <m:t>𝑖</m:t>
                        </m:r>
                      </m:sup>
                    </m:sSubSup>
                  </m:oMath>
                </a14:m>
                <a:r>
                  <a:rPr lang="en-US" altLang="zh-CN" sz="2000">
                    <a:latin typeface="Times New Roman" panose="02020603050405020304" pitchFamily="18" charset="0"/>
                    <a:cs typeface="Times New Roman" panose="02020603050405020304" pitchFamily="18" charset="0"/>
                  </a:rPr>
                  <a:t> </a:t>
                </a:r>
                <a:r>
                  <a:rPr lang="zh-CN" altLang="en-US" sz="2000">
                    <a:latin typeface="Times New Roman" panose="02020603050405020304" pitchFamily="18" charset="0"/>
                    <a:cs typeface="Times New Roman" panose="02020603050405020304" pitchFamily="18" charset="0"/>
                  </a:rPr>
                  <a:t>and agent </a:t>
                </a:r>
                <a:r>
                  <a:rPr lang="zh-CN" altLang="en-US" sz="2000" i="1">
                    <a:latin typeface="Times New Roman" panose="02020603050405020304" pitchFamily="18" charset="0"/>
                    <a:cs typeface="Times New Roman" panose="02020603050405020304" pitchFamily="18" charset="0"/>
                  </a:rPr>
                  <a:t>j</a:t>
                </a:r>
                <a:r>
                  <a:rPr lang="zh-CN" altLang="en-US" sz="2000">
                    <a:latin typeface="Times New Roman" panose="02020603050405020304" pitchFamily="18" charset="0"/>
                    <a:cs typeface="Times New Roman" panose="02020603050405020304" pitchFamily="18" charset="0"/>
                  </a:rPr>
                  <a:t>’s accumulated novelty</a:t>
                </a:r>
                <a:endParaRPr lang="zh-CN" altLang="en-US" sz="2000">
                  <a:latin typeface="Times New Roman" panose="02020603050405020304" pitchFamily="18" charset="0"/>
                  <a:cs typeface="Times New Roman" panose="02020603050405020304" pitchFamily="18" charset="0"/>
                </a:endParaRPr>
              </a:p>
              <a:p>
                <a:pPr algn="just"/>
                <a:endParaRPr lang="zh-CN" altLang="en-US" sz="2000">
                  <a:latin typeface="Times New Roman" panose="02020603050405020304" pitchFamily="18" charset="0"/>
                  <a:cs typeface="Times New Roman" panose="02020603050405020304" pitchFamily="18" charset="0"/>
                </a:endParaRPr>
              </a:p>
              <a:p>
                <a:pPr algn="just"/>
                <a:endParaRPr lang="en-US" altLang="zh-CN" sz="2000">
                  <a:latin typeface="Times New Roman" panose="02020603050405020304" pitchFamily="18" charset="0"/>
                  <a:cs typeface="Times New Roman" panose="02020603050405020304" pitchFamily="18" charset="0"/>
                </a:endParaRPr>
              </a:p>
              <a:p>
                <a:pPr algn="just"/>
                <a:r>
                  <a:rPr lang="zh-CN" altLang="en-US" sz="2000">
                    <a:latin typeface="Times New Roman" panose="02020603050405020304" pitchFamily="18" charset="0"/>
                    <a:cs typeface="Times New Roman" panose="02020603050405020304" pitchFamily="18" charset="0"/>
                  </a:rPr>
                  <a:t>given agent i’s observation </a:t>
                </a:r>
                <a14:m>
                  <m:oMath xmlns:m="http://schemas.openxmlformats.org/officeDocument/2006/math">
                    <m:sSubSup>
                      <m:sSubSupPr>
                        <m:ctrlPr>
                          <a:rPr lang="en-US" altLang="zh-CN" sz="2000" i="1">
                            <a:latin typeface="Cambria Math" panose="02040503050406030204" pitchFamily="18" charset="0"/>
                            <a:cs typeface="Cambria Math" panose="02040503050406030204" pitchFamily="18" charset="0"/>
                          </a:rPr>
                        </m:ctrlPr>
                      </m:sSubSupPr>
                      <m:e>
                        <m:r>
                          <a:rPr lang="en-US" altLang="zh-CN" sz="2000" i="1">
                            <a:latin typeface="Cambria Math" panose="02040503050406030204" pitchFamily="18" charset="0"/>
                            <a:cs typeface="Cambria Math" panose="02040503050406030204" pitchFamily="18" charset="0"/>
                          </a:rPr>
                          <m:t>𝑜</m:t>
                        </m:r>
                      </m:e>
                      <m:sub>
                        <m:r>
                          <a:rPr lang="en-US" altLang="zh-CN" sz="2000" i="1">
                            <a:latin typeface="Cambria Math" panose="02040503050406030204" pitchFamily="18" charset="0"/>
                            <a:cs typeface="Cambria Math" panose="02040503050406030204" pitchFamily="18" charset="0"/>
                          </a:rPr>
                          <m:t>𝑡</m:t>
                        </m:r>
                      </m:sub>
                      <m:sup>
                        <m:r>
                          <a:rPr lang="en-US" altLang="zh-CN" sz="2000" i="1">
                            <a:latin typeface="Cambria Math" panose="02040503050406030204" pitchFamily="18" charset="0"/>
                            <a:cs typeface="Cambria Math" panose="02040503050406030204" pitchFamily="18" charset="0"/>
                          </a:rPr>
                          <m:t>𝑖</m:t>
                        </m:r>
                      </m:sup>
                    </m:sSubSup>
                  </m:oMath>
                </a14:m>
                <a:r>
                  <a:rPr lang="zh-CN" altLang="en-US" sz="2000">
                    <a:latin typeface="Times New Roman" panose="02020603050405020304" pitchFamily="18" charset="0"/>
                    <a:cs typeface="Times New Roman" panose="02020603050405020304" pitchFamily="18" charset="0"/>
                  </a:rPr>
                  <a:t>:</a:t>
                </a:r>
                <a:endParaRPr lang="zh-CN" altLang="en-US" sz="2000">
                  <a:latin typeface="Times New Roman" panose="02020603050405020304" pitchFamily="18" charset="0"/>
                  <a:cs typeface="Times New Roman" panose="02020603050405020304" pitchFamily="18" charset="0"/>
                </a:endParaRPr>
              </a:p>
            </p:txBody>
          </p:sp>
        </mc:Choice>
        <mc:Fallback>
          <p:sp>
            <p:nvSpPr>
              <p:cNvPr id="14" name="文本框 13"/>
              <p:cNvSpPr txBox="1">
                <a:spLocks noRot="1" noChangeAspect="1" noMove="1" noResize="1" noEditPoints="1" noAdjustHandles="1" noChangeArrowheads="1" noChangeShapeType="1" noTextEdit="1"/>
              </p:cNvSpPr>
              <p:nvPr/>
            </p:nvSpPr>
            <p:spPr>
              <a:xfrm>
                <a:off x="840105" y="1819275"/>
                <a:ext cx="10224135" cy="2002155"/>
              </a:xfrm>
              <a:prstGeom prst="rect">
                <a:avLst/>
              </a:prstGeom>
              <a:blipFill rotWithShape="1">
                <a:blip r:embed="rId1"/>
                <a:stretch>
                  <a:fillRect/>
                </a:stretch>
              </a:blipFill>
            </p:spPr>
            <p:txBody>
              <a:bodyPr/>
              <a:lstStyle/>
              <a:p>
                <a:r>
                  <a:rPr lang="zh-CN" altLang="en-US">
                    <a:noFill/>
                  </a:rPr>
                  <a:t> </a:t>
                </a:r>
              </a:p>
            </p:txBody>
          </p:sp>
        </mc:Fallback>
      </mc:AlternateContent>
      <p:pic>
        <p:nvPicPr>
          <p:cNvPr id="16" name="图片 15"/>
          <p:cNvPicPr>
            <a:picLocks noChangeAspect="1"/>
          </p:cNvPicPr>
          <p:nvPr/>
        </p:nvPicPr>
        <p:blipFill>
          <a:blip r:embed="rId2"/>
          <a:stretch>
            <a:fillRect/>
          </a:stretch>
        </p:blipFill>
        <p:spPr>
          <a:xfrm>
            <a:off x="4799965" y="2860675"/>
            <a:ext cx="2305685" cy="424180"/>
          </a:xfrm>
          <a:prstGeom prst="rect">
            <a:avLst/>
          </a:prstGeom>
        </p:spPr>
      </p:pic>
      <p:sp>
        <p:nvSpPr>
          <p:cNvPr id="19" name="文本框 18"/>
          <p:cNvSpPr txBox="1"/>
          <p:nvPr/>
        </p:nvSpPr>
        <p:spPr>
          <a:xfrm>
            <a:off x="10703560" y="2872105"/>
            <a:ext cx="38163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(5)</a:t>
            </a:r>
            <a:endParaRPr lang="en-US" altLang="zh-CN">
              <a:latin typeface="Times New Roman" panose="02020603050405020304" pitchFamily="18" charset="0"/>
              <a:cs typeface="Times New Roman" panose="02020603050405020304" pitchFamily="18" charset="0"/>
            </a:endParaRPr>
          </a:p>
        </p:txBody>
      </p:sp>
      <p:pic>
        <p:nvPicPr>
          <p:cNvPr id="2" name="图片 1"/>
          <p:cNvPicPr>
            <a:picLocks noChangeAspect="1"/>
          </p:cNvPicPr>
          <p:nvPr/>
        </p:nvPicPr>
        <p:blipFill>
          <a:blip r:embed="rId3"/>
          <a:stretch>
            <a:fillRect/>
          </a:stretch>
        </p:blipFill>
        <p:spPr>
          <a:xfrm>
            <a:off x="3234055" y="3821430"/>
            <a:ext cx="5706745" cy="969645"/>
          </a:xfrm>
          <a:prstGeom prst="rect">
            <a:avLst/>
          </a:prstGeom>
        </p:spPr>
      </p:pic>
      <p:sp>
        <p:nvSpPr>
          <p:cNvPr id="3" name="文本框 2"/>
          <p:cNvSpPr txBox="1"/>
          <p:nvPr/>
        </p:nvSpPr>
        <p:spPr>
          <a:xfrm>
            <a:off x="10687050" y="4149090"/>
            <a:ext cx="38163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(6)</a:t>
            </a:r>
            <a:endParaRPr lang="en-US" altLang="zh-CN">
              <a:latin typeface="Times New Roman" panose="02020603050405020304" pitchFamily="18" charset="0"/>
              <a:cs typeface="Times New Roman" panose="02020603050405020304" pitchFamily="18" charset="0"/>
            </a:endParaRPr>
          </a:p>
        </p:txBody>
      </p:sp>
      <p:pic>
        <p:nvPicPr>
          <p:cNvPr id="8" name="图片 7"/>
          <p:cNvPicPr>
            <a:picLocks noChangeAspect="1"/>
          </p:cNvPicPr>
          <p:nvPr/>
        </p:nvPicPr>
        <p:blipFill>
          <a:blip r:embed="rId4"/>
          <a:stretch>
            <a:fillRect/>
          </a:stretch>
        </p:blipFill>
        <p:spPr>
          <a:xfrm>
            <a:off x="3791585" y="5085080"/>
            <a:ext cx="4533900" cy="1059180"/>
          </a:xfrm>
          <a:prstGeom prst="rect">
            <a:avLst/>
          </a:prstGeom>
        </p:spPr>
      </p:pic>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pic>
        <p:nvPicPr>
          <p:cNvPr id="2" name="图片 1"/>
          <p:cNvPicPr>
            <a:picLocks noChangeAspect="1"/>
          </p:cNvPicPr>
          <p:nvPr/>
        </p:nvPicPr>
        <p:blipFill>
          <a:blip r:embed="rId1"/>
          <a:stretch>
            <a:fillRect/>
          </a:stretch>
        </p:blipFill>
        <p:spPr>
          <a:xfrm>
            <a:off x="6096000" y="2859405"/>
            <a:ext cx="4998720" cy="3329940"/>
          </a:xfrm>
          <a:prstGeom prst="rect">
            <a:avLst/>
          </a:prstGeom>
        </p:spPr>
      </p:pic>
      <p:pic>
        <p:nvPicPr>
          <p:cNvPr id="7" name="图片 6"/>
          <p:cNvPicPr>
            <a:picLocks noChangeAspect="1"/>
          </p:cNvPicPr>
          <p:nvPr/>
        </p:nvPicPr>
        <p:blipFill>
          <a:blip r:embed="rId2"/>
          <a:stretch>
            <a:fillRect/>
          </a:stretch>
        </p:blipFill>
        <p:spPr>
          <a:xfrm>
            <a:off x="695960" y="3213100"/>
            <a:ext cx="5298440" cy="2552065"/>
          </a:xfrm>
          <a:prstGeom prst="rect">
            <a:avLst/>
          </a:prstGeom>
        </p:spPr>
      </p:pic>
      <mc:AlternateContent xmlns:mc="http://schemas.openxmlformats.org/markup-compatibility/2006">
        <mc:Choice xmlns:a14="http://schemas.microsoft.com/office/drawing/2010/main" Requires="a14">
          <p:sp>
            <p:nvSpPr>
              <p:cNvPr id="15" name="文本框 14"/>
              <p:cNvSpPr txBox="1"/>
              <p:nvPr/>
            </p:nvSpPr>
            <p:spPr>
              <a:xfrm>
                <a:off x="407464" y="1125170"/>
                <a:ext cx="11181725" cy="1082040"/>
              </a:xfrm>
              <a:prstGeom prst="rect">
                <a:avLst/>
              </a:prstGeom>
              <a:noFill/>
            </p:spPr>
            <p:txBody>
              <a:bodyPr wrap="square">
                <a:spAutoFit/>
              </a:bodyPr>
              <a:p>
                <a:pPr algn="just"/>
                <a:r>
                  <a:rPr lang="en-US" altLang="zh-CN" sz="1800">
                    <a:solidFill>
                      <a:srgbClr val="000000"/>
                    </a:solidFill>
                    <a:effectLst/>
                    <a:latin typeface="Times New Roman" panose="02020603050405020304" pitchFamily="18" charset="0"/>
                    <a:cs typeface="Times New Roman" panose="02020603050405020304" pitchFamily="18" charset="0"/>
                  </a:rPr>
                  <a:t>However, mutual information ignores the magnitude of </a:t>
                </a:r>
                <a:r>
                  <a:rPr lang="en-US" altLang="zh-CN" sz="1800" dirty="0">
                    <a:solidFill>
                      <a:srgbClr val="000000"/>
                    </a:solidFill>
                    <a:effectLst/>
                    <a:latin typeface="Times New Roman" panose="02020603050405020304" pitchFamily="18" charset="0"/>
                    <a:cs typeface="Times New Roman" panose="02020603050405020304" pitchFamily="18" charset="0"/>
                  </a:rPr>
                  <a:t>agent </a:t>
                </a:r>
                <a:r>
                  <a:rPr lang="en-US" altLang="zh-CN" sz="1800" i="1" dirty="0">
                    <a:solidFill>
                      <a:srgbClr val="000000"/>
                    </a:solidFill>
                    <a:effectLst/>
                    <a:latin typeface="Times New Roman" panose="02020603050405020304" pitchFamily="18" charset="0"/>
                    <a:cs typeface="Times New Roman" panose="02020603050405020304" pitchFamily="18" charset="0"/>
                  </a:rPr>
                  <a:t>j</a:t>
                </a:r>
                <a:r>
                  <a:rPr lang="en-US" altLang="zh-CN" sz="1800" dirty="0">
                    <a:solidFill>
                      <a:srgbClr val="000000"/>
                    </a:solidFill>
                    <a:effectLst/>
                    <a:latin typeface="Times New Roman" panose="02020603050405020304" pitchFamily="18" charset="0"/>
                    <a:cs typeface="Times New Roman" panose="02020603050405020304" pitchFamily="18" charset="0"/>
                  </a:rPr>
                  <a:t>’s accumulated novelty </a:t>
                </a:r>
                <a14:m>
                  <m:oMath xmlns:m="http://schemas.openxmlformats.org/officeDocument/2006/math">
                    <m:sSubSup>
                      <m:sSubSupPr>
                        <m:ctrlPr>
                          <a:rPr lang="en-US" altLang="zh-CN" sz="1800" i="1" dirty="0">
                            <a:solidFill>
                              <a:srgbClr val="000000"/>
                            </a:solidFill>
                            <a:effectLst/>
                            <a:latin typeface="Cambria Math" panose="02040503050406030204" pitchFamily="18" charset="0"/>
                            <a:cs typeface="Cambria Math" panose="02040503050406030204" pitchFamily="18" charset="0"/>
                          </a:rPr>
                        </m:ctrlPr>
                      </m:sSubSupPr>
                      <m:e>
                        <m:r>
                          <a:rPr lang="en-US" altLang="zh-CN" sz="1800" i="1" dirty="0">
                            <a:solidFill>
                              <a:srgbClr val="000000"/>
                            </a:solidFill>
                            <a:effectLst/>
                            <a:latin typeface="Cambria Math" panose="02040503050406030204" pitchFamily="18" charset="0"/>
                            <a:cs typeface="Cambria Math" panose="02040503050406030204" pitchFamily="18" charset="0"/>
                          </a:rPr>
                          <m:t>𝑧</m:t>
                        </m:r>
                      </m:e>
                      <m:sub>
                        <m:r>
                          <a:rPr lang="en-US" altLang="zh-CN" sz="1800" i="1" dirty="0">
                            <a:solidFill>
                              <a:srgbClr val="000000"/>
                            </a:solidFill>
                            <a:effectLst/>
                            <a:latin typeface="Cambria Math" panose="02040503050406030204" pitchFamily="18" charset="0"/>
                            <a:cs typeface="Cambria Math" panose="02040503050406030204" pitchFamily="18" charset="0"/>
                          </a:rPr>
                          <m:t>𝑡</m:t>
                        </m:r>
                      </m:sub>
                      <m:sup>
                        <m:r>
                          <a:rPr lang="en-US" altLang="zh-CN" sz="1800" i="1" dirty="0">
                            <a:solidFill>
                              <a:srgbClr val="000000"/>
                            </a:solidFill>
                            <a:effectLst/>
                            <a:latin typeface="Cambria Math" panose="02040503050406030204" pitchFamily="18" charset="0"/>
                            <a:cs typeface="Cambria Math" panose="02040503050406030204" pitchFamily="18" charset="0"/>
                          </a:rPr>
                          <m:t>𝑗</m:t>
                        </m:r>
                      </m:sup>
                    </m:sSubSup>
                  </m:oMath>
                </a14:m>
                <a:r>
                  <a:rPr lang="en-US" altLang="zh-CN" sz="1800" dirty="0">
                    <a:solidFill>
                      <a:srgbClr val="000000"/>
                    </a:solidFill>
                    <a:effectLst/>
                    <a:latin typeface="Times New Roman" panose="02020603050405020304" pitchFamily="18" charset="0"/>
                    <a:cs typeface="Times New Roman" panose="02020603050405020304" pitchFamily="18" charset="0"/>
                  </a:rPr>
                  <a:t>. So it would give similar</a:t>
                </a:r>
                <a:endParaRPr lang="en-US" altLang="zh-CN" sz="1800" dirty="0">
                  <a:solidFill>
                    <a:srgbClr val="000000"/>
                  </a:solidFill>
                  <a:effectLst/>
                  <a:latin typeface="Times New Roman" panose="02020603050405020304" pitchFamily="18" charset="0"/>
                  <a:cs typeface="Times New Roman" panose="02020603050405020304" pitchFamily="18" charset="0"/>
                </a:endParaRPr>
              </a:p>
              <a:p>
                <a:pPr algn="just"/>
                <a:r>
                  <a:rPr lang="en-US" altLang="zh-CN" sz="1800" dirty="0">
                    <a:solidFill>
                      <a:srgbClr val="000000"/>
                    </a:solidFill>
                    <a:effectLst/>
                    <a:latin typeface="Times New Roman" panose="02020603050405020304" pitchFamily="18" charset="0"/>
                    <a:cs typeface="Times New Roman" panose="02020603050405020304" pitchFamily="18" charset="0"/>
                  </a:rPr>
                  <a:t>measurements for observation </a:t>
                </a:r>
                <a14:m>
                  <m:oMath xmlns:m="http://schemas.openxmlformats.org/officeDocument/2006/math">
                    <m:sSubSup>
                      <m:sSubSupPr>
                        <m:ctrlPr>
                          <a:rPr lang="en-US" altLang="zh-CN" sz="1800" i="1" dirty="0">
                            <a:solidFill>
                              <a:srgbClr val="000000"/>
                            </a:solidFill>
                            <a:effectLst/>
                            <a:latin typeface="Cambria Math" panose="02040503050406030204" pitchFamily="18" charset="0"/>
                            <a:cs typeface="Cambria Math" panose="02040503050406030204" pitchFamily="18" charset="0"/>
                          </a:rPr>
                        </m:ctrlPr>
                      </m:sSubSupPr>
                      <m:e>
                        <m:r>
                          <a:rPr lang="en-US" altLang="zh-CN" sz="1800" i="1" dirty="0">
                            <a:solidFill>
                              <a:srgbClr val="000000"/>
                            </a:solidFill>
                            <a:effectLst/>
                            <a:latin typeface="Cambria Math" panose="02040503050406030204" pitchFamily="18" charset="0"/>
                            <a:cs typeface="Cambria Math" panose="02040503050406030204" pitchFamily="18" charset="0"/>
                          </a:rPr>
                          <m:t>𝑜</m:t>
                        </m:r>
                      </m:e>
                      <m:sub>
                        <m:r>
                          <a:rPr lang="en-US" altLang="zh-CN" sz="1800" i="1" dirty="0">
                            <a:solidFill>
                              <a:srgbClr val="000000"/>
                            </a:solidFill>
                            <a:effectLst/>
                            <a:latin typeface="Cambria Math" panose="02040503050406030204" pitchFamily="18" charset="0"/>
                            <a:cs typeface="Cambria Math" panose="02040503050406030204" pitchFamily="18" charset="0"/>
                          </a:rPr>
                          <m:t>1</m:t>
                        </m:r>
                      </m:sub>
                      <m:sup>
                        <m:r>
                          <a:rPr lang="en-US" altLang="zh-CN" sz="1800" i="1" dirty="0">
                            <a:solidFill>
                              <a:srgbClr val="000000"/>
                            </a:solidFill>
                            <a:effectLst/>
                            <a:latin typeface="Cambria Math" panose="02040503050406030204" pitchFamily="18" charset="0"/>
                            <a:cs typeface="Cambria Math" panose="02040503050406030204" pitchFamily="18" charset="0"/>
                          </a:rPr>
                          <m:t>𝑖</m:t>
                        </m:r>
                      </m:sup>
                    </m:sSubSup>
                  </m:oMath>
                </a14:m>
                <a:r>
                  <a:rPr lang="en-US" altLang="zh-CN" sz="1800" dirty="0">
                    <a:solidFill>
                      <a:srgbClr val="000000"/>
                    </a:solidFill>
                    <a:effectLst/>
                    <a:latin typeface="Times New Roman" panose="02020603050405020304" pitchFamily="18" charset="0"/>
                    <a:cs typeface="Times New Roman" panose="02020603050405020304" pitchFamily="18" charset="0"/>
                  </a:rPr>
                  <a:t> where </a:t>
                </a:r>
                <a14:m>
                  <m:oMath xmlns:m="http://schemas.openxmlformats.org/officeDocument/2006/math">
                    <m:sSubSup>
                      <m:sSubSupPr>
                        <m:ctrlPr>
                          <a:rPr lang="en-US" altLang="zh-CN" sz="1800" i="1" dirty="0">
                            <a:solidFill>
                              <a:srgbClr val="000000"/>
                            </a:solidFill>
                            <a:effectLst/>
                            <a:latin typeface="Cambria Math" panose="02040503050406030204" pitchFamily="18" charset="0"/>
                            <a:cs typeface="Cambria Math" panose="02040503050406030204" pitchFamily="18" charset="0"/>
                          </a:rPr>
                        </m:ctrlPr>
                      </m:sSubSupPr>
                      <m:e>
                        <m:r>
                          <a:rPr lang="en-US" altLang="zh-CN" sz="1800" i="1" dirty="0">
                            <a:solidFill>
                              <a:srgbClr val="000000"/>
                            </a:solidFill>
                            <a:effectLst/>
                            <a:latin typeface="Cambria Math" panose="02040503050406030204" pitchFamily="18" charset="0"/>
                            <a:cs typeface="Cambria Math" panose="02040503050406030204" pitchFamily="18" charset="0"/>
                          </a:rPr>
                          <m:t>𝑎</m:t>
                        </m:r>
                      </m:e>
                      <m:sub>
                        <m:r>
                          <a:rPr lang="en-US" altLang="zh-CN" sz="1800" i="1" dirty="0">
                            <a:solidFill>
                              <a:srgbClr val="000000"/>
                            </a:solidFill>
                            <a:effectLst/>
                            <a:latin typeface="Cambria Math" panose="02040503050406030204" pitchFamily="18" charset="0"/>
                            <a:cs typeface="Cambria Math" panose="02040503050406030204" pitchFamily="18" charset="0"/>
                          </a:rPr>
                          <m:t>𝑡</m:t>
                        </m:r>
                      </m:sub>
                      <m:sup>
                        <m:r>
                          <a:rPr lang="en-US" altLang="zh-CN" sz="1800" i="1" dirty="0">
                            <a:solidFill>
                              <a:srgbClr val="000000"/>
                            </a:solidFill>
                            <a:effectLst/>
                            <a:latin typeface="Cambria Math" panose="02040503050406030204" pitchFamily="18" charset="0"/>
                            <a:cs typeface="Cambria Math" panose="02040503050406030204" pitchFamily="18" charset="0"/>
                          </a:rPr>
                          <m:t>𝑖</m:t>
                        </m:r>
                      </m:sup>
                    </m:sSubSup>
                  </m:oMath>
                </a14:m>
                <a:r>
                  <a:rPr lang="en-US" altLang="zh-CN" sz="1800" dirty="0">
                    <a:solidFill>
                      <a:srgbClr val="000000"/>
                    </a:solidFill>
                    <a:effectLst/>
                    <a:latin typeface="Times New Roman" panose="02020603050405020304" pitchFamily="18" charset="0"/>
                    <a:cs typeface="Times New Roman" panose="02020603050405020304" pitchFamily="18" charset="0"/>
                  </a:rPr>
                  <a:t> is related to some low-value </a:t>
                </a:r>
                <a14:m>
                  <m:oMath xmlns:m="http://schemas.openxmlformats.org/officeDocument/2006/math">
                    <m:sSubSup>
                      <m:sSubSupPr>
                        <m:ctrlPr>
                          <a:rPr lang="en-US" altLang="zh-CN" i="1" dirty="0">
                            <a:solidFill>
                              <a:srgbClr val="000000"/>
                            </a:solidFill>
                            <a:effectLst/>
                            <a:latin typeface="Cambria Math" panose="02040503050406030204" pitchFamily="18" charset="0"/>
                            <a:cs typeface="Cambria Math" panose="02040503050406030204" pitchFamily="18" charset="0"/>
                          </a:rPr>
                        </m:ctrlPr>
                      </m:sSubSupPr>
                      <m:e>
                        <m:r>
                          <a:rPr lang="en-US" altLang="zh-CN" i="1" dirty="0">
                            <a:solidFill>
                              <a:srgbClr val="000000"/>
                            </a:solidFill>
                            <a:effectLst/>
                            <a:latin typeface="Cambria Math" panose="02040503050406030204" pitchFamily="18" charset="0"/>
                            <a:cs typeface="Cambria Math" panose="02040503050406030204" pitchFamily="18" charset="0"/>
                          </a:rPr>
                          <m:t>𝑧</m:t>
                        </m:r>
                      </m:e>
                      <m:sub>
                        <m:r>
                          <a:rPr lang="en-US" altLang="zh-CN" i="1" dirty="0">
                            <a:solidFill>
                              <a:srgbClr val="000000"/>
                            </a:solidFill>
                            <a:effectLst/>
                            <a:latin typeface="Cambria Math" panose="02040503050406030204" pitchFamily="18" charset="0"/>
                            <a:cs typeface="Cambria Math" panose="02040503050406030204" pitchFamily="18" charset="0"/>
                          </a:rPr>
                          <m:t>𝑡</m:t>
                        </m:r>
                      </m:sub>
                      <m:sup>
                        <m:r>
                          <a:rPr lang="en-US" altLang="zh-CN" i="1" dirty="0">
                            <a:solidFill>
                              <a:srgbClr val="000000"/>
                            </a:solidFill>
                            <a:effectLst/>
                            <a:latin typeface="Cambria Math" panose="02040503050406030204" pitchFamily="18" charset="0"/>
                            <a:cs typeface="Cambria Math" panose="02040503050406030204" pitchFamily="18" charset="0"/>
                          </a:rPr>
                          <m:t>𝑗</m:t>
                        </m:r>
                      </m:sup>
                    </m:sSubSup>
                  </m:oMath>
                </a14:m>
                <a:r>
                  <a:rPr lang="en-US" altLang="zh-CN" sz="1800" dirty="0">
                    <a:solidFill>
                      <a:srgbClr val="000000"/>
                    </a:solidFill>
                    <a:effectLst/>
                    <a:latin typeface="Times New Roman" panose="02020603050405020304" pitchFamily="18" charset="0"/>
                    <a:cs typeface="Times New Roman" panose="02020603050405020304" pitchFamily="18" charset="0"/>
                  </a:rPr>
                  <a:t>, and observation </a:t>
                </a:r>
                <a14:m>
                  <m:oMath xmlns:m="http://schemas.openxmlformats.org/officeDocument/2006/math">
                    <m:sSubSup>
                      <m:sSubSupPr>
                        <m:ctrlPr>
                          <a:rPr lang="en-US" altLang="zh-CN" i="1" dirty="0">
                            <a:solidFill>
                              <a:srgbClr val="000000"/>
                            </a:solidFill>
                            <a:effectLst/>
                            <a:latin typeface="Cambria Math" panose="02040503050406030204" pitchFamily="18" charset="0"/>
                            <a:cs typeface="Cambria Math" panose="02040503050406030204" pitchFamily="18" charset="0"/>
                          </a:rPr>
                        </m:ctrlPr>
                      </m:sSubSupPr>
                      <m:e>
                        <m:r>
                          <a:rPr lang="en-US" altLang="zh-CN" i="1" dirty="0">
                            <a:solidFill>
                              <a:srgbClr val="000000"/>
                            </a:solidFill>
                            <a:effectLst/>
                            <a:latin typeface="Cambria Math" panose="02040503050406030204" pitchFamily="18" charset="0"/>
                            <a:cs typeface="Cambria Math" panose="02040503050406030204" pitchFamily="18" charset="0"/>
                          </a:rPr>
                          <m:t>𝑜</m:t>
                        </m:r>
                      </m:e>
                      <m:sub>
                        <m:r>
                          <a:rPr lang="en-US" altLang="zh-CN" i="1" dirty="0">
                            <a:solidFill>
                              <a:srgbClr val="000000"/>
                            </a:solidFill>
                            <a:effectLst/>
                            <a:latin typeface="Cambria Math" panose="02040503050406030204" pitchFamily="18" charset="0"/>
                            <a:cs typeface="Cambria Math" panose="02040503050406030204" pitchFamily="18" charset="0"/>
                          </a:rPr>
                          <m:t>2</m:t>
                        </m:r>
                      </m:sub>
                      <m:sup>
                        <m:r>
                          <a:rPr lang="en-US" altLang="zh-CN" i="1" dirty="0">
                            <a:solidFill>
                              <a:srgbClr val="000000"/>
                            </a:solidFill>
                            <a:effectLst/>
                            <a:latin typeface="Cambria Math" panose="02040503050406030204" pitchFamily="18" charset="0"/>
                            <a:cs typeface="Cambria Math" panose="02040503050406030204" pitchFamily="18" charset="0"/>
                          </a:rPr>
                          <m:t>𝑖</m:t>
                        </m:r>
                      </m:sup>
                    </m:sSubSup>
                  </m:oMath>
                </a14:m>
                <a:r>
                  <a:rPr lang="en-US" altLang="zh-CN" sz="1800" dirty="0">
                    <a:solidFill>
                      <a:srgbClr val="000000"/>
                    </a:solidFill>
                    <a:effectLst/>
                    <a:latin typeface="Times New Roman" panose="02020603050405020304" pitchFamily="18" charset="0"/>
                    <a:cs typeface="Times New Roman" panose="02020603050405020304" pitchFamily="18" charset="0"/>
                  </a:rPr>
                  <a:t> where </a:t>
                </a:r>
                <a14:m>
                  <m:oMath xmlns:m="http://schemas.openxmlformats.org/officeDocument/2006/math">
                    <m:sSubSup>
                      <m:sSubSupPr>
                        <m:ctrlPr>
                          <a:rPr lang="en-US" altLang="zh-CN" i="1" dirty="0">
                            <a:solidFill>
                              <a:srgbClr val="000000"/>
                            </a:solidFill>
                            <a:effectLst/>
                            <a:latin typeface="Cambria Math" panose="02040503050406030204" pitchFamily="18" charset="0"/>
                            <a:cs typeface="Cambria Math" panose="02040503050406030204" pitchFamily="18" charset="0"/>
                          </a:rPr>
                        </m:ctrlPr>
                      </m:sSubSupPr>
                      <m:e>
                        <m:r>
                          <a:rPr lang="en-US" altLang="zh-CN" i="1" dirty="0">
                            <a:solidFill>
                              <a:srgbClr val="000000"/>
                            </a:solidFill>
                            <a:effectLst/>
                            <a:latin typeface="Cambria Math" panose="02040503050406030204" pitchFamily="18" charset="0"/>
                            <a:cs typeface="Cambria Math" panose="02040503050406030204" pitchFamily="18" charset="0"/>
                          </a:rPr>
                          <m:t>𝑎</m:t>
                        </m:r>
                      </m:e>
                      <m:sub>
                        <m:r>
                          <a:rPr lang="en-US" altLang="zh-CN" i="1" dirty="0">
                            <a:solidFill>
                              <a:srgbClr val="000000"/>
                            </a:solidFill>
                            <a:effectLst/>
                            <a:latin typeface="Cambria Math" panose="02040503050406030204" pitchFamily="18" charset="0"/>
                            <a:cs typeface="Cambria Math" panose="02040503050406030204" pitchFamily="18" charset="0"/>
                          </a:rPr>
                          <m:t>𝑡</m:t>
                        </m:r>
                      </m:sub>
                      <m:sup>
                        <m:r>
                          <a:rPr lang="en-US" altLang="zh-CN" i="1" dirty="0">
                            <a:solidFill>
                              <a:srgbClr val="000000"/>
                            </a:solidFill>
                            <a:effectLst/>
                            <a:latin typeface="Cambria Math" panose="02040503050406030204" pitchFamily="18" charset="0"/>
                            <a:cs typeface="Cambria Math" panose="02040503050406030204" pitchFamily="18" charset="0"/>
                          </a:rPr>
                          <m:t>𝑖</m:t>
                        </m:r>
                      </m:sup>
                    </m:sSubSup>
                  </m:oMath>
                </a14:m>
                <a:r>
                  <a:rPr lang="en-US" altLang="zh-CN" sz="1800" dirty="0">
                    <a:solidFill>
                      <a:srgbClr val="000000"/>
                    </a:solidFill>
                    <a:effectLst/>
                    <a:latin typeface="Times New Roman" panose="02020603050405020304" pitchFamily="18" charset="0"/>
                    <a:cs typeface="Times New Roman" panose="02020603050405020304" pitchFamily="18" charset="0"/>
                  </a:rPr>
                  <a:t> is related to some high-value </a:t>
                </a:r>
                <a14:m>
                  <m:oMath xmlns:m="http://schemas.openxmlformats.org/officeDocument/2006/math">
                    <m:sSubSup>
                      <m:sSubSupPr>
                        <m:ctrlPr>
                          <a:rPr lang="en-US" altLang="zh-CN" i="1" dirty="0">
                            <a:solidFill>
                              <a:srgbClr val="000000"/>
                            </a:solidFill>
                            <a:effectLst/>
                            <a:latin typeface="Cambria Math" panose="02040503050406030204" pitchFamily="18" charset="0"/>
                            <a:cs typeface="Cambria Math" panose="02040503050406030204" pitchFamily="18" charset="0"/>
                          </a:rPr>
                        </m:ctrlPr>
                      </m:sSubSupPr>
                      <m:e>
                        <m:r>
                          <a:rPr lang="en-US" altLang="zh-CN" i="1" dirty="0">
                            <a:solidFill>
                              <a:srgbClr val="000000"/>
                            </a:solidFill>
                            <a:effectLst/>
                            <a:latin typeface="Cambria Math" panose="02040503050406030204" pitchFamily="18" charset="0"/>
                            <a:cs typeface="Cambria Math" panose="02040503050406030204" pitchFamily="18" charset="0"/>
                          </a:rPr>
                          <m:t>𝑧</m:t>
                        </m:r>
                      </m:e>
                      <m:sub>
                        <m:r>
                          <a:rPr lang="en-US" altLang="zh-CN" i="1" dirty="0">
                            <a:solidFill>
                              <a:srgbClr val="000000"/>
                            </a:solidFill>
                            <a:effectLst/>
                            <a:latin typeface="Cambria Math" panose="02040503050406030204" pitchFamily="18" charset="0"/>
                            <a:cs typeface="Cambria Math" panose="02040503050406030204" pitchFamily="18" charset="0"/>
                          </a:rPr>
                          <m:t>𝑡</m:t>
                        </m:r>
                      </m:sub>
                      <m:sup>
                        <m:r>
                          <a:rPr lang="en-US" altLang="zh-CN" i="1" dirty="0">
                            <a:solidFill>
                              <a:srgbClr val="000000"/>
                            </a:solidFill>
                            <a:effectLst/>
                            <a:latin typeface="Cambria Math" panose="02040503050406030204" pitchFamily="18" charset="0"/>
                            <a:cs typeface="Cambria Math" panose="02040503050406030204" pitchFamily="18" charset="0"/>
                          </a:rPr>
                          <m:t>𝑗</m:t>
                        </m:r>
                      </m:sup>
                    </m:sSubSup>
                  </m:oMath>
                </a14:m>
                <a:r>
                  <a:rPr lang="en-US" altLang="zh-CN" sz="1800" dirty="0">
                    <a:solidFill>
                      <a:srgbClr val="000000"/>
                    </a:solidFill>
                    <a:effectLst/>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mc:Choice>
        <mc:Fallback>
          <p:sp>
            <p:nvSpPr>
              <p:cNvPr id="15" name="文本框 14"/>
              <p:cNvSpPr txBox="1">
                <a:spLocks noRot="1" noChangeAspect="1" noMove="1" noResize="1" noEditPoints="1" noAdjustHandles="1" noChangeArrowheads="1" noChangeShapeType="1" noTextEdit="1"/>
              </p:cNvSpPr>
              <p:nvPr/>
            </p:nvSpPr>
            <p:spPr>
              <a:xfrm>
                <a:off x="407464" y="1125170"/>
                <a:ext cx="11181725" cy="1082040"/>
              </a:xfrm>
              <a:prstGeom prst="rect">
                <a:avLst/>
              </a:prstGeom>
              <a:blipFill rotWithShape="1">
                <a:blip r:embed="rId3"/>
                <a:stretch>
                  <a:fillRect l="-4" t="-54" r="4" b="54"/>
                </a:stretch>
              </a:blipFill>
            </p:spPr>
            <p:txBody>
              <a:bodyPr/>
              <a:lstStyle/>
              <a:p>
                <a:r>
                  <a:rPr lang="zh-CN" altLang="en-US">
                    <a:noFill/>
                  </a:rPr>
                  <a:t> </a:t>
                </a:r>
              </a:p>
            </p:txBody>
          </p:sp>
        </mc:Fallback>
      </mc:AlternateContent>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直接连接符 12"/>
          <p:cNvCxnSpPr/>
          <p:nvPr/>
        </p:nvCxnSpPr>
        <p:spPr>
          <a:xfrm flipV="1">
            <a:off x="624000" y="1225455"/>
            <a:ext cx="10656000" cy="40548"/>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8" name="文本框 7"/>
          <p:cNvSpPr txBox="1"/>
          <p:nvPr/>
        </p:nvSpPr>
        <p:spPr>
          <a:xfrm>
            <a:off x="521602" y="830450"/>
            <a:ext cx="6582397"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Weighted mutual information</a:t>
            </a:r>
            <a:endParaRPr lang="en-US" altLang="zh-CN" sz="2000" b="1" dirty="0">
              <a:solidFill>
                <a:srgbClr val="0174AB"/>
              </a:solidFill>
              <a:latin typeface="Arial" panose="020B0604020202020204" pitchFamily="34" charset="0"/>
              <a:cs typeface="Arial" panose="020B0604020202020204" pitchFamily="34" charset="0"/>
            </a:endParaRPr>
          </a:p>
        </p:txBody>
      </p:sp>
      <p:pic>
        <p:nvPicPr>
          <p:cNvPr id="2" name="图片 1"/>
          <p:cNvPicPr>
            <a:picLocks noChangeAspect="1"/>
          </p:cNvPicPr>
          <p:nvPr/>
        </p:nvPicPr>
        <p:blipFill>
          <a:blip r:embed="rId1"/>
          <a:stretch>
            <a:fillRect/>
          </a:stretch>
        </p:blipFill>
        <p:spPr>
          <a:xfrm>
            <a:off x="3141980" y="1485265"/>
            <a:ext cx="5619750" cy="851535"/>
          </a:xfrm>
          <a:prstGeom prst="rect">
            <a:avLst/>
          </a:prstGeom>
        </p:spPr>
      </p:pic>
      <p:sp>
        <p:nvSpPr>
          <p:cNvPr id="3" name="文本框 2"/>
          <p:cNvSpPr txBox="1"/>
          <p:nvPr/>
        </p:nvSpPr>
        <p:spPr>
          <a:xfrm>
            <a:off x="10560050" y="1772920"/>
            <a:ext cx="38163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(7)</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0" name="文本框 9"/>
              <p:cNvSpPr txBox="1"/>
              <p:nvPr/>
            </p:nvSpPr>
            <p:spPr>
              <a:xfrm>
                <a:off x="407464" y="2488515"/>
                <a:ext cx="11181725" cy="698500"/>
              </a:xfrm>
              <a:prstGeom prst="rect">
                <a:avLst/>
              </a:prstGeom>
              <a:noFill/>
            </p:spPr>
            <p:txBody>
              <a:bodyPr wrap="square">
                <a:spAutoFit/>
              </a:bodyPr>
              <a:p>
                <a:pPr algn="just"/>
                <a:r>
                  <a:rPr lang="en-US" altLang="zh-CN" sz="1800" dirty="0">
                    <a:solidFill>
                      <a:srgbClr val="000000"/>
                    </a:solidFill>
                    <a:effectLst/>
                    <a:latin typeface="Times New Roman" panose="02020603050405020304" pitchFamily="18" charset="0"/>
                    <a:cs typeface="Times New Roman" panose="02020603050405020304" pitchFamily="18" charset="0"/>
                  </a:rPr>
                  <a:t>where </a:t>
                </a:r>
                <a:r>
                  <a:rPr lang="en-US" altLang="zh-CN" sz="1800" i="1" dirty="0">
                    <a:solidFill>
                      <a:srgbClr val="000000"/>
                    </a:solidFill>
                    <a:effectLst/>
                    <a:latin typeface="Times New Roman" panose="02020603050405020304" pitchFamily="18" charset="0"/>
                    <a:cs typeface="Times New Roman" panose="02020603050405020304" pitchFamily="18" charset="0"/>
                  </a:rPr>
                  <a:t>ω</a:t>
                </a:r>
                <a:r>
                  <a:rPr lang="en-US" altLang="zh-CN" sz="1800" dirty="0">
                    <a:solidFill>
                      <a:srgbClr val="000000"/>
                    </a:solidFill>
                    <a:effectLst/>
                    <a:latin typeface="Times New Roman" panose="02020603050405020304" pitchFamily="18" charset="0"/>
                    <a:cs typeface="Times New Roman" panose="02020603050405020304" pitchFamily="18" charset="0"/>
                  </a:rPr>
                  <a:t>(·, ·) denotes the weight placed on the pair of </a:t>
                </a:r>
                <a14:m>
                  <m:oMath xmlns:m="http://schemas.openxmlformats.org/officeDocument/2006/math">
                    <m:sSubSup>
                      <m:sSubSupPr>
                        <m:ctrlPr>
                          <a:rPr lang="en-US" altLang="zh-CN" sz="1800" i="1" dirty="0">
                            <a:solidFill>
                              <a:srgbClr val="000000"/>
                            </a:solidFill>
                            <a:effectLst/>
                            <a:latin typeface="Cambria Math" panose="02040503050406030204" pitchFamily="18" charset="0"/>
                            <a:cs typeface="Cambria Math" panose="02040503050406030204" pitchFamily="18" charset="0"/>
                          </a:rPr>
                        </m:ctrlPr>
                      </m:sSubSupPr>
                      <m:e>
                        <m:r>
                          <a:rPr lang="en-US" altLang="zh-CN" sz="1800" i="1" dirty="0">
                            <a:solidFill>
                              <a:srgbClr val="000000"/>
                            </a:solidFill>
                            <a:effectLst/>
                            <a:latin typeface="Cambria Math" panose="02040503050406030204" pitchFamily="18" charset="0"/>
                            <a:cs typeface="Cambria Math" panose="02040503050406030204" pitchFamily="18" charset="0"/>
                          </a:rPr>
                          <m:t>𝑎</m:t>
                        </m:r>
                      </m:e>
                      <m:sub>
                        <m:r>
                          <a:rPr lang="en-US" altLang="zh-CN" sz="1800" i="1" dirty="0">
                            <a:solidFill>
                              <a:srgbClr val="000000"/>
                            </a:solidFill>
                            <a:effectLst/>
                            <a:latin typeface="Cambria Math" panose="02040503050406030204" pitchFamily="18" charset="0"/>
                            <a:cs typeface="Cambria Math" panose="02040503050406030204" pitchFamily="18" charset="0"/>
                          </a:rPr>
                          <m:t>𝑡</m:t>
                        </m:r>
                      </m:sub>
                      <m:sup>
                        <m:r>
                          <a:rPr lang="en-US" altLang="zh-CN" sz="1800" i="1" dirty="0">
                            <a:solidFill>
                              <a:srgbClr val="000000"/>
                            </a:solidFill>
                            <a:effectLst/>
                            <a:latin typeface="Cambria Math" panose="02040503050406030204" pitchFamily="18" charset="0"/>
                            <a:cs typeface="Cambria Math" panose="02040503050406030204" pitchFamily="18" charset="0"/>
                          </a:rPr>
                          <m:t>𝑖</m:t>
                        </m:r>
                      </m:sup>
                    </m:sSubSup>
                  </m:oMath>
                </a14:m>
                <a:r>
                  <a:rPr lang="en-US" altLang="zh-CN" sz="1800" dirty="0">
                    <a:solidFill>
                      <a:srgbClr val="000000"/>
                    </a:solidFill>
                    <a:effectLst/>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and</a:t>
                </a:r>
                <a:r>
                  <a:rPr lang="en-US" altLang="zh-CN" dirty="0">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altLang="zh-CN" i="1" dirty="0">
                            <a:solidFill>
                              <a:srgbClr val="000000"/>
                            </a:solidFill>
                            <a:effectLst/>
                            <a:latin typeface="Cambria Math" panose="02040503050406030204" pitchFamily="18" charset="0"/>
                            <a:cs typeface="Cambria Math" panose="02040503050406030204" pitchFamily="18" charset="0"/>
                          </a:rPr>
                        </m:ctrlPr>
                      </m:sSubSupPr>
                      <m:e>
                        <m:r>
                          <a:rPr lang="en-US" altLang="zh-CN" i="1" dirty="0">
                            <a:solidFill>
                              <a:srgbClr val="000000"/>
                            </a:solidFill>
                            <a:effectLst/>
                            <a:latin typeface="Cambria Math" panose="02040503050406030204" pitchFamily="18" charset="0"/>
                            <a:cs typeface="Cambria Math" panose="02040503050406030204" pitchFamily="18" charset="0"/>
                          </a:rPr>
                          <m:t>𝑧</m:t>
                        </m:r>
                      </m:e>
                      <m:sub>
                        <m:r>
                          <a:rPr lang="en-US" altLang="zh-CN" i="1" dirty="0">
                            <a:solidFill>
                              <a:srgbClr val="000000"/>
                            </a:solidFill>
                            <a:effectLst/>
                            <a:latin typeface="Cambria Math" panose="02040503050406030204" pitchFamily="18" charset="0"/>
                            <a:cs typeface="Cambria Math" panose="02040503050406030204" pitchFamily="18" charset="0"/>
                          </a:rPr>
                          <m:t>𝑡</m:t>
                        </m:r>
                      </m:sub>
                      <m:sup>
                        <m:r>
                          <a:rPr lang="en-US" altLang="zh-CN" i="1" dirty="0">
                            <a:solidFill>
                              <a:srgbClr val="000000"/>
                            </a:solidFill>
                            <a:effectLst/>
                            <a:latin typeface="Cambria Math" panose="02040503050406030204" pitchFamily="18" charset="0"/>
                            <a:cs typeface="Cambria Math" panose="02040503050406030204" pitchFamily="18" charset="0"/>
                          </a:rPr>
                          <m:t>𝑗</m:t>
                        </m:r>
                      </m:sup>
                    </m:sSubSup>
                  </m:oMath>
                </a14:m>
                <a:r>
                  <a:rPr lang="zh-CN" altLang="en-US" dirty="0">
                    <a:latin typeface="Times New Roman" panose="02020603050405020304" pitchFamily="18" charset="0"/>
                    <a:cs typeface="Times New Roman" panose="02020603050405020304" pitchFamily="18" charset="0"/>
                  </a:rPr>
                  <a:t>. By introducing weights, pairs of </a:t>
                </a:r>
                <a14:m>
                  <m:oMath xmlns:m="http://schemas.openxmlformats.org/officeDocument/2006/math">
                    <m:sSubSup>
                      <m:sSubSupPr>
                        <m:ctrlPr>
                          <a:rPr lang="en-US" altLang="zh-CN" i="1" dirty="0">
                            <a:solidFill>
                              <a:srgbClr val="000000"/>
                            </a:solidFill>
                            <a:effectLst/>
                            <a:latin typeface="Cambria Math" panose="02040503050406030204" pitchFamily="18" charset="0"/>
                            <a:cs typeface="Cambria Math" panose="02040503050406030204" pitchFamily="18" charset="0"/>
                          </a:rPr>
                        </m:ctrlPr>
                      </m:sSubSupPr>
                      <m:e>
                        <m:r>
                          <a:rPr lang="en-US" altLang="zh-CN" i="1" dirty="0">
                            <a:solidFill>
                              <a:srgbClr val="000000"/>
                            </a:solidFill>
                            <a:effectLst/>
                            <a:latin typeface="Cambria Math" panose="02040503050406030204" pitchFamily="18" charset="0"/>
                            <a:cs typeface="Cambria Math" panose="02040503050406030204" pitchFamily="18" charset="0"/>
                          </a:rPr>
                          <m:t>𝑎</m:t>
                        </m:r>
                      </m:e>
                      <m:sub>
                        <m:r>
                          <a:rPr lang="en-US" altLang="zh-CN" i="1" dirty="0">
                            <a:solidFill>
                              <a:srgbClr val="000000"/>
                            </a:solidFill>
                            <a:effectLst/>
                            <a:latin typeface="Cambria Math" panose="02040503050406030204" pitchFamily="18" charset="0"/>
                            <a:cs typeface="Cambria Math" panose="02040503050406030204" pitchFamily="18" charset="0"/>
                          </a:rPr>
                          <m:t>𝑡</m:t>
                        </m:r>
                      </m:sub>
                      <m:sup>
                        <m:r>
                          <a:rPr lang="en-US" altLang="zh-CN" i="1" dirty="0">
                            <a:solidFill>
                              <a:srgbClr val="000000"/>
                            </a:solidFill>
                            <a:effectLst/>
                            <a:latin typeface="Cambria Math" panose="02040503050406030204" pitchFamily="18" charset="0"/>
                            <a:cs typeface="Cambria Math" panose="02040503050406030204" pitchFamily="18" charset="0"/>
                          </a:rPr>
                          <m:t>𝑖</m:t>
                        </m:r>
                      </m:sup>
                    </m:sSubSup>
                  </m:oMath>
                </a14:m>
                <a:r>
                  <a:rPr lang="en-US" altLang="zh-CN" dirty="0">
                    <a:solidFill>
                      <a:srgbClr val="000000"/>
                    </a:solidFill>
                    <a:effectLst/>
                    <a:latin typeface="Times New Roman" panose="02020603050405020304" pitchFamily="18" charset="0"/>
                    <a:cs typeface="Times New Roman" panose="02020603050405020304" pitchFamily="18" charset="0"/>
                    <a:sym typeface="+mn-ea"/>
                  </a:rPr>
                  <a:t> </a:t>
                </a:r>
                <a:r>
                  <a:rPr lang="zh-CN" altLang="en-US" dirty="0">
                    <a:latin typeface="Times New Roman" panose="02020603050405020304" pitchFamily="18" charset="0"/>
                    <a:cs typeface="Times New Roman" panose="02020603050405020304" pitchFamily="18" charset="0"/>
                    <a:sym typeface="+mn-ea"/>
                  </a:rPr>
                  <a:t>and</a:t>
                </a:r>
                <a:r>
                  <a:rPr lang="en-US" altLang="zh-CN" dirty="0">
                    <a:latin typeface="Times New Roman" panose="02020603050405020304" pitchFamily="18" charset="0"/>
                    <a:cs typeface="Times New Roman" panose="02020603050405020304" pitchFamily="18" charset="0"/>
                    <a:sym typeface="+mn-ea"/>
                  </a:rPr>
                  <a:t> </a:t>
                </a:r>
                <a14:m>
                  <m:oMath xmlns:m="http://schemas.openxmlformats.org/officeDocument/2006/math">
                    <m:sSubSup>
                      <m:sSubSupPr>
                        <m:ctrlPr>
                          <a:rPr lang="en-US" altLang="zh-CN" i="1" dirty="0">
                            <a:solidFill>
                              <a:srgbClr val="000000"/>
                            </a:solidFill>
                            <a:effectLst/>
                            <a:latin typeface="Cambria Math" panose="02040503050406030204" pitchFamily="18" charset="0"/>
                            <a:cs typeface="Cambria Math" panose="02040503050406030204" pitchFamily="18" charset="0"/>
                          </a:rPr>
                        </m:ctrlPr>
                      </m:sSubSupPr>
                      <m:e>
                        <m:r>
                          <a:rPr lang="en-US" altLang="zh-CN" i="1" dirty="0">
                            <a:solidFill>
                              <a:srgbClr val="000000"/>
                            </a:solidFill>
                            <a:effectLst/>
                            <a:latin typeface="Cambria Math" panose="02040503050406030204" pitchFamily="18" charset="0"/>
                            <a:cs typeface="Cambria Math" panose="02040503050406030204" pitchFamily="18" charset="0"/>
                          </a:rPr>
                          <m:t>𝑧</m:t>
                        </m:r>
                      </m:e>
                      <m:sub>
                        <m:r>
                          <a:rPr lang="en-US" altLang="zh-CN" i="1" dirty="0">
                            <a:solidFill>
                              <a:srgbClr val="000000"/>
                            </a:solidFill>
                            <a:effectLst/>
                            <a:latin typeface="Cambria Math" panose="02040503050406030204" pitchFamily="18" charset="0"/>
                            <a:cs typeface="Cambria Math" panose="02040503050406030204" pitchFamily="18" charset="0"/>
                          </a:rPr>
                          <m:t>𝑡</m:t>
                        </m:r>
                      </m:sub>
                      <m:sup>
                        <m:r>
                          <a:rPr lang="en-US" altLang="zh-CN" i="1" dirty="0">
                            <a:solidFill>
                              <a:srgbClr val="000000"/>
                            </a:solidFill>
                            <a:effectLst/>
                            <a:latin typeface="Cambria Math" panose="02040503050406030204" pitchFamily="18" charset="0"/>
                            <a:cs typeface="Cambria Math" panose="02040503050406030204" pitchFamily="18" charset="0"/>
                          </a:rPr>
                          <m:t>𝑗</m:t>
                        </m:r>
                      </m:sup>
                    </m:sSubSup>
                  </m:oMath>
                </a14:m>
                <a:r>
                  <a:rPr lang="zh-CN" altLang="en-US" dirty="0">
                    <a:latin typeface="Times New Roman" panose="02020603050405020304" pitchFamily="18" charset="0"/>
                    <a:cs typeface="Times New Roman" panose="02020603050405020304" pitchFamily="18" charset="0"/>
                  </a:rPr>
                  <a:t> would have</a:t>
                </a:r>
                <a:r>
                  <a:rPr lang="en-US" altLang="zh-CN"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different informativeness. We set</a:t>
                </a:r>
                <a:endParaRPr lang="zh-CN" altLang="en-US" dirty="0">
                  <a:latin typeface="Times New Roman" panose="02020603050405020304" pitchFamily="18" charset="0"/>
                  <a:cs typeface="Times New Roman" panose="02020603050405020304" pitchFamily="18" charset="0"/>
                </a:endParaRPr>
              </a:p>
            </p:txBody>
          </p:sp>
        </mc:Choice>
        <mc:Fallback>
          <p:sp>
            <p:nvSpPr>
              <p:cNvPr id="10" name="文本框 9"/>
              <p:cNvSpPr txBox="1">
                <a:spLocks noRot="1" noChangeAspect="1" noMove="1" noResize="1" noEditPoints="1" noAdjustHandles="1" noChangeArrowheads="1" noChangeShapeType="1" noTextEdit="1"/>
              </p:cNvSpPr>
              <p:nvPr/>
            </p:nvSpPr>
            <p:spPr>
              <a:xfrm>
                <a:off x="407464" y="2488515"/>
                <a:ext cx="11181725" cy="698500"/>
              </a:xfrm>
              <a:prstGeom prst="rect">
                <a:avLst/>
              </a:prstGeom>
              <a:blipFill rotWithShape="1">
                <a:blip r:embed="rId2"/>
                <a:stretch>
                  <a:fillRect l="-4" t="-84" r="4" b="84"/>
                </a:stretch>
              </a:blipFill>
            </p:spPr>
            <p:txBody>
              <a:bodyPr/>
              <a:lstStyle/>
              <a:p>
                <a:r>
                  <a:rPr lang="zh-CN" altLang="en-US">
                    <a:noFill/>
                  </a:rPr>
                  <a:t> </a:t>
                </a:r>
              </a:p>
            </p:txBody>
          </p:sp>
        </mc:Fallback>
      </mc:AlternateContent>
      <p:pic>
        <p:nvPicPr>
          <p:cNvPr id="11" name="图片 10"/>
          <p:cNvPicPr>
            <a:picLocks noChangeAspect="1"/>
          </p:cNvPicPr>
          <p:nvPr/>
        </p:nvPicPr>
        <p:blipFill>
          <a:blip r:embed="rId3"/>
          <a:stretch>
            <a:fillRect/>
          </a:stretch>
        </p:blipFill>
        <p:spPr>
          <a:xfrm>
            <a:off x="5074920" y="3317240"/>
            <a:ext cx="1656080" cy="326390"/>
          </a:xfrm>
          <a:prstGeom prst="rect">
            <a:avLst/>
          </a:prstGeom>
        </p:spPr>
      </p:pic>
      <p:sp>
        <p:nvSpPr>
          <p:cNvPr id="14" name="文本框 13"/>
          <p:cNvSpPr txBox="1"/>
          <p:nvPr/>
        </p:nvSpPr>
        <p:spPr>
          <a:xfrm>
            <a:off x="10560050" y="3247390"/>
            <a:ext cx="38163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(8)</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6" name="文本框 15"/>
              <p:cNvSpPr txBox="1"/>
              <p:nvPr/>
            </p:nvSpPr>
            <p:spPr>
              <a:xfrm>
                <a:off x="390954" y="3691840"/>
                <a:ext cx="11181725" cy="663575"/>
              </a:xfrm>
              <a:prstGeom prst="rect">
                <a:avLst/>
              </a:prstGeom>
              <a:noFill/>
            </p:spPr>
            <p:txBody>
              <a:bodyPr wrap="square">
                <a:spAutoFit/>
              </a:bodyPr>
              <a:p>
                <a:pPr algn="just"/>
                <a:r>
                  <a:rPr lang="zh-CN" altLang="en-US" dirty="0">
                    <a:latin typeface="Times New Roman" panose="02020603050405020304" pitchFamily="18" charset="0"/>
                    <a:cs typeface="Times New Roman" panose="02020603050405020304" pitchFamily="18" charset="0"/>
                  </a:rPr>
                  <a:t>To encourage each agent </a:t>
                </a:r>
                <a:r>
                  <a:rPr lang="zh-CN" altLang="en-US" i="1" dirty="0">
                    <a:latin typeface="Times New Roman" panose="02020603050405020304" pitchFamily="18" charset="0"/>
                    <a:cs typeface="Times New Roman" panose="02020603050405020304" pitchFamily="18" charset="0"/>
                  </a:rPr>
                  <a:t>i</a:t>
                </a:r>
                <a:r>
                  <a:rPr lang="zh-CN" altLang="en-US" dirty="0">
                    <a:latin typeface="Times New Roman" panose="02020603050405020304" pitchFamily="18" charset="0"/>
                    <a:cs typeface="Times New Roman" panose="02020603050405020304" pitchFamily="18" charset="0"/>
                  </a:rPr>
                  <a:t> to visit observations with high</a:t>
                </a:r>
                <a:r>
                  <a:rPr lang="en-US" altLang="zh-CN"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weighted mutual information, we define an intrinsic reward</a:t>
                </a:r>
                <a:endParaRPr lang="zh-CN" altLang="en-US" dirty="0">
                  <a:latin typeface="Times New Roman" panose="02020603050405020304" pitchFamily="18" charset="0"/>
                  <a:cs typeface="Times New Roman" panose="02020603050405020304" pitchFamily="18" charset="0"/>
                </a:endParaRPr>
              </a:p>
              <a:p>
                <a:pPr algn="just"/>
                <a14:m>
                  <m:oMath xmlns:m="http://schemas.openxmlformats.org/officeDocument/2006/math">
                    <m:sSubSup>
                      <m:sSubSupPr>
                        <m:ctrlPr>
                          <a:rPr lang="en-US" altLang="zh-CN" i="1" dirty="0">
                            <a:latin typeface="Cambria Math" panose="02040503050406030204" pitchFamily="18" charset="0"/>
                            <a:cs typeface="Cambria Math" panose="02040503050406030204" pitchFamily="18" charset="0"/>
                          </a:rPr>
                        </m:ctrlPr>
                      </m:sSubSupPr>
                      <m:e>
                        <m:r>
                          <a:rPr lang="en-US" altLang="zh-CN" i="1" dirty="0">
                            <a:latin typeface="Cambria Math" panose="02040503050406030204" pitchFamily="18" charset="0"/>
                            <a:cs typeface="Cambria Math" panose="02040503050406030204" pitchFamily="18" charset="0"/>
                          </a:rPr>
                          <m:t>𝑟</m:t>
                        </m:r>
                      </m:e>
                      <m:sub>
                        <m:r>
                          <m:rPr>
                            <m:sty m:val="p"/>
                          </m:rPr>
                          <a:rPr lang="en-US" altLang="zh-CN" dirty="0">
                            <a:latin typeface="Cambria Math" panose="02040503050406030204" pitchFamily="18" charset="0"/>
                            <a:cs typeface="Cambria Math" panose="02040503050406030204" pitchFamily="18" charset="0"/>
                          </a:rPr>
                          <m:t>wmi</m:t>
                        </m:r>
                      </m:sub>
                      <m:sup>
                        <m:r>
                          <a:rPr lang="en-US" altLang="zh-CN" i="1" dirty="0">
                            <a:latin typeface="Cambria Math" panose="02040503050406030204" pitchFamily="18" charset="0"/>
                            <a:cs typeface="Cambria Math" panose="02040503050406030204" pitchFamily="18" charset="0"/>
                          </a:rPr>
                          <m:t>𝑖</m:t>
                        </m:r>
                      </m:sup>
                    </m:sSubSup>
                  </m:oMath>
                </a14:m>
                <a:r>
                  <a:rPr lang="zh-CN" altLang="en-US" dirty="0">
                    <a:latin typeface="Times New Roman" panose="02020603050405020304" pitchFamily="18" charset="0"/>
                    <a:cs typeface="Times New Roman" panose="02020603050405020304" pitchFamily="18" charset="0"/>
                  </a:rPr>
                  <a:t> of its observation </a:t>
                </a:r>
                <a14:m>
                  <m:oMath xmlns:m="http://schemas.openxmlformats.org/officeDocument/2006/math">
                    <m:sSubSup>
                      <m:sSubSupPr>
                        <m:ctrlPr>
                          <a:rPr lang="en-US" altLang="zh-CN" i="1" dirty="0">
                            <a:latin typeface="Cambria Math" panose="02040503050406030204" pitchFamily="18" charset="0"/>
                            <a:cs typeface="Cambria Math" panose="02040503050406030204" pitchFamily="18" charset="0"/>
                          </a:rPr>
                        </m:ctrlPr>
                      </m:sSubSupPr>
                      <m:e>
                        <m:r>
                          <a:rPr lang="en-US" altLang="zh-CN" i="1" dirty="0">
                            <a:latin typeface="Cambria Math" panose="02040503050406030204" pitchFamily="18" charset="0"/>
                            <a:cs typeface="Cambria Math" panose="02040503050406030204" pitchFamily="18" charset="0"/>
                          </a:rPr>
                          <m:t>𝑜</m:t>
                        </m:r>
                      </m:e>
                      <m:sub>
                        <m:r>
                          <a:rPr lang="en-US" altLang="zh-CN" i="1" dirty="0">
                            <a:latin typeface="Cambria Math" panose="02040503050406030204" pitchFamily="18" charset="0"/>
                            <a:cs typeface="Cambria Math" panose="02040503050406030204" pitchFamily="18" charset="0"/>
                          </a:rPr>
                          <m:t>𝑡</m:t>
                        </m:r>
                      </m:sub>
                      <m:sup>
                        <m:r>
                          <a:rPr lang="en-US" altLang="zh-CN" i="1" dirty="0">
                            <a:latin typeface="Cambria Math" panose="02040503050406030204" pitchFamily="18" charset="0"/>
                            <a:cs typeface="Cambria Math" panose="02040503050406030204" pitchFamily="18" charset="0"/>
                          </a:rPr>
                          <m:t>𝑖</m:t>
                        </m:r>
                      </m:sup>
                    </m:sSubSup>
                  </m:oMath>
                </a14:m>
                <a:r>
                  <a:rPr lang="en-US" altLang="zh-CN"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as:</a:t>
                </a:r>
                <a:endParaRPr lang="zh-CN" altLang="en-US" dirty="0">
                  <a:latin typeface="Times New Roman" panose="02020603050405020304" pitchFamily="18" charset="0"/>
                  <a:cs typeface="Times New Roman" panose="02020603050405020304" pitchFamily="18" charset="0"/>
                </a:endParaRPr>
              </a:p>
            </p:txBody>
          </p:sp>
        </mc:Choice>
        <mc:Fallback>
          <p:sp>
            <p:nvSpPr>
              <p:cNvPr id="16" name="文本框 15"/>
              <p:cNvSpPr txBox="1">
                <a:spLocks noRot="1" noChangeAspect="1" noMove="1" noResize="1" noEditPoints="1" noAdjustHandles="1" noChangeArrowheads="1" noChangeShapeType="1" noTextEdit="1"/>
              </p:cNvSpPr>
              <p:nvPr/>
            </p:nvSpPr>
            <p:spPr>
              <a:xfrm>
                <a:off x="390954" y="3691840"/>
                <a:ext cx="11181725" cy="663575"/>
              </a:xfrm>
              <a:prstGeom prst="rect">
                <a:avLst/>
              </a:prstGeom>
              <a:blipFill rotWithShape="1">
                <a:blip r:embed="rId4"/>
                <a:stretch>
                  <a:fillRect l="-4" t="-88" r="4" b="88"/>
                </a:stretch>
              </a:blipFill>
            </p:spPr>
            <p:txBody>
              <a:bodyPr/>
              <a:lstStyle/>
              <a:p>
                <a:r>
                  <a:rPr lang="zh-CN" altLang="en-US">
                    <a:noFill/>
                  </a:rPr>
                  <a:t> </a:t>
                </a:r>
              </a:p>
            </p:txBody>
          </p:sp>
        </mc:Fallback>
      </mc:AlternateContent>
      <p:pic>
        <p:nvPicPr>
          <p:cNvPr id="17" name="图片 16"/>
          <p:cNvPicPr>
            <a:picLocks noChangeAspect="1"/>
          </p:cNvPicPr>
          <p:nvPr/>
        </p:nvPicPr>
        <p:blipFill>
          <a:blip r:embed="rId5"/>
          <a:stretch>
            <a:fillRect/>
          </a:stretch>
        </p:blipFill>
        <p:spPr>
          <a:xfrm>
            <a:off x="3935730" y="4509135"/>
            <a:ext cx="4363720" cy="675640"/>
          </a:xfrm>
          <a:prstGeom prst="rect">
            <a:avLst/>
          </a:prstGeom>
        </p:spPr>
      </p:pic>
      <p:sp>
        <p:nvSpPr>
          <p:cNvPr id="19" name="文本框 18"/>
          <p:cNvSpPr txBox="1"/>
          <p:nvPr/>
        </p:nvSpPr>
        <p:spPr>
          <a:xfrm>
            <a:off x="10543540" y="4653280"/>
            <a:ext cx="38163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(9)</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20" name="文本框 19"/>
              <p:cNvSpPr txBox="1"/>
              <p:nvPr/>
            </p:nvSpPr>
            <p:spPr>
              <a:xfrm>
                <a:off x="374444" y="5469205"/>
                <a:ext cx="11181725" cy="703580"/>
              </a:xfrm>
              <a:prstGeom prst="rect">
                <a:avLst/>
              </a:prstGeom>
              <a:noFill/>
            </p:spPr>
            <p:txBody>
              <a:bodyPr wrap="square">
                <a:spAutoFit/>
              </a:bodyPr>
              <a:p>
                <a:pPr algn="just"/>
                <a14:m>
                  <m:oMath xmlns:m="http://schemas.openxmlformats.org/officeDocument/2006/math">
                    <m:sSubSup>
                      <m:sSubSupPr>
                        <m:ctrlPr>
                          <a:rPr lang="en-US" altLang="zh-CN" i="1" dirty="0">
                            <a:latin typeface="Cambria Math" panose="02040503050406030204" pitchFamily="18" charset="0"/>
                            <a:cs typeface="Cambria Math" panose="02040503050406030204" pitchFamily="18" charset="0"/>
                          </a:rPr>
                        </m:ctrlPr>
                      </m:sSubSupPr>
                      <m:e>
                        <m:r>
                          <a:rPr lang="en-US" altLang="zh-CN" i="1" dirty="0">
                            <a:latin typeface="Cambria Math" panose="02040503050406030204" pitchFamily="18" charset="0"/>
                            <a:cs typeface="Cambria Math" panose="02040503050406030204" pitchFamily="18" charset="0"/>
                          </a:rPr>
                          <m:t>𝑟</m:t>
                        </m:r>
                      </m:e>
                      <m:sub>
                        <m:r>
                          <m:rPr>
                            <m:sty m:val="p"/>
                          </m:rPr>
                          <a:rPr lang="en-US" altLang="zh-CN" dirty="0">
                            <a:latin typeface="Cambria Math" panose="02040503050406030204" pitchFamily="18" charset="0"/>
                            <a:cs typeface="Cambria Math" panose="02040503050406030204" pitchFamily="18" charset="0"/>
                          </a:rPr>
                          <m:t>wmi</m:t>
                        </m:r>
                      </m:sub>
                      <m:sup>
                        <m:r>
                          <a:rPr lang="en-US" altLang="zh-CN" i="1" dirty="0">
                            <a:latin typeface="Cambria Math" panose="02040503050406030204" pitchFamily="18" charset="0"/>
                            <a:cs typeface="Cambria Math" panose="02040503050406030204" pitchFamily="18" charset="0"/>
                          </a:rPr>
                          <m:t>𝑖</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𝑗</m:t>
                        </m:r>
                      </m:sup>
                    </m:sSubSup>
                  </m:oMath>
                </a14:m>
                <a:r>
                  <a:rPr lang="zh-CN" altLang="en-US" dirty="0">
                    <a:latin typeface="Times New Roman" panose="02020603050405020304" pitchFamily="18" charset="0"/>
                    <a:cs typeface="Times New Roman" panose="02020603050405020304" pitchFamily="18" charset="0"/>
                  </a:rPr>
                  <a:t> denotes the intrinsic reward given to agent </a:t>
                </a:r>
                <a:r>
                  <a:rPr lang="zh-CN" altLang="en-US" i="1" dirty="0">
                    <a:latin typeface="Times New Roman" panose="02020603050405020304" pitchFamily="18" charset="0"/>
                    <a:cs typeface="Times New Roman" panose="02020603050405020304" pitchFamily="18" charset="0"/>
                  </a:rPr>
                  <a:t>i</a:t>
                </a:r>
                <a:r>
                  <a:rPr lang="zh-CN" altLang="en-US" dirty="0">
                    <a:latin typeface="Times New Roman" panose="02020603050405020304" pitchFamily="18" charset="0"/>
                    <a:cs typeface="Times New Roman" panose="02020603050405020304" pitchFamily="18" charset="0"/>
                  </a:rPr>
                  <a:t> corresponding to its influence on agent </a:t>
                </a:r>
                <a:r>
                  <a:rPr lang="zh-CN" altLang="en-US" i="1" dirty="0">
                    <a:latin typeface="Times New Roman" panose="02020603050405020304" pitchFamily="18" charset="0"/>
                    <a:cs typeface="Times New Roman" panose="02020603050405020304" pitchFamily="18" charset="0"/>
                  </a:rPr>
                  <a:t>j</a:t>
                </a:r>
                <a:r>
                  <a:rPr lang="zh-CN" altLang="en-US" dirty="0">
                    <a:latin typeface="Times New Roman" panose="02020603050405020304" pitchFamily="18" charset="0"/>
                    <a:cs typeface="Times New Roman" panose="02020603050405020304" pitchFamily="18" charset="0"/>
                  </a:rPr>
                  <a:t>’s exploration measured</a:t>
                </a:r>
                <a:endParaRPr lang="zh-CN" altLang="en-US" dirty="0">
                  <a:latin typeface="Times New Roman" panose="02020603050405020304" pitchFamily="18" charset="0"/>
                  <a:cs typeface="Times New Roman" panose="02020603050405020304" pitchFamily="18" charset="0"/>
                </a:endParaRPr>
              </a:p>
              <a:p>
                <a:pPr algn="just"/>
                <a:r>
                  <a:rPr lang="zh-CN" altLang="en-US" dirty="0">
                    <a:latin typeface="Times New Roman" panose="02020603050405020304" pitchFamily="18" charset="0"/>
                    <a:cs typeface="Times New Roman" panose="02020603050405020304" pitchFamily="18" charset="0"/>
                  </a:rPr>
                  <a:t>by weighted mutual information.</a:t>
                </a:r>
                <a:endParaRPr lang="zh-CN" altLang="en-US" dirty="0">
                  <a:latin typeface="Times New Roman" panose="02020603050405020304" pitchFamily="18" charset="0"/>
                  <a:cs typeface="Times New Roman" panose="02020603050405020304" pitchFamily="18" charset="0"/>
                </a:endParaRPr>
              </a:p>
            </p:txBody>
          </p:sp>
        </mc:Choice>
        <mc:Fallback>
          <p:sp>
            <p:nvSpPr>
              <p:cNvPr id="20" name="文本框 19"/>
              <p:cNvSpPr txBox="1">
                <a:spLocks noRot="1" noChangeAspect="1" noMove="1" noResize="1" noEditPoints="1" noAdjustHandles="1" noChangeArrowheads="1" noChangeShapeType="1" noTextEdit="1"/>
              </p:cNvSpPr>
              <p:nvPr/>
            </p:nvSpPr>
            <p:spPr>
              <a:xfrm>
                <a:off x="374444" y="5469205"/>
                <a:ext cx="11181725" cy="703580"/>
              </a:xfrm>
              <a:prstGeom prst="rect">
                <a:avLst/>
              </a:prstGeom>
              <a:blipFill rotWithShape="1">
                <a:blip r:embed="rId6"/>
                <a:stretch>
                  <a:fillRect l="-4" t="-83" r="4" b="83"/>
                </a:stretch>
              </a:blipFill>
            </p:spPr>
            <p:txBody>
              <a:bodyPr/>
              <a:lstStyle/>
              <a:p>
                <a:r>
                  <a:rPr lang="zh-CN" altLang="en-US">
                    <a:noFill/>
                  </a:rPr>
                  <a:t> </a:t>
                </a:r>
              </a:p>
            </p:txBody>
          </p:sp>
        </mc:Fallback>
      </mc:AlternateContent>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pic>
        <p:nvPicPr>
          <p:cNvPr id="2" name="图片 1"/>
          <p:cNvPicPr>
            <a:picLocks noChangeAspect="1"/>
          </p:cNvPicPr>
          <p:nvPr/>
        </p:nvPicPr>
        <p:blipFill>
          <a:blip r:embed="rId1"/>
          <a:stretch>
            <a:fillRect/>
          </a:stretch>
        </p:blipFill>
        <p:spPr>
          <a:xfrm>
            <a:off x="3360420" y="981075"/>
            <a:ext cx="5085080" cy="971550"/>
          </a:xfrm>
          <a:prstGeom prst="rect">
            <a:avLst/>
          </a:prstGeom>
        </p:spPr>
      </p:pic>
      <p:sp>
        <p:nvSpPr>
          <p:cNvPr id="19" name="文本框 18"/>
          <p:cNvSpPr txBox="1"/>
          <p:nvPr/>
        </p:nvSpPr>
        <p:spPr>
          <a:xfrm>
            <a:off x="10415905" y="128270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(10)</a:t>
            </a:r>
            <a:endParaRPr lang="en-US" altLang="zh-CN">
              <a:latin typeface="Times New Roman" panose="02020603050405020304" pitchFamily="18" charset="0"/>
              <a:cs typeface="Times New Roman" panose="02020603050405020304" pitchFamily="18" charset="0"/>
            </a:endParaRPr>
          </a:p>
        </p:txBody>
      </p:sp>
      <p:sp>
        <p:nvSpPr>
          <p:cNvPr id="20" name="文本框 19"/>
          <p:cNvSpPr txBox="1"/>
          <p:nvPr/>
        </p:nvSpPr>
        <p:spPr>
          <a:xfrm>
            <a:off x="551609" y="1988770"/>
            <a:ext cx="11181725" cy="368300"/>
          </a:xfrm>
          <a:prstGeom prst="rect">
            <a:avLst/>
          </a:prstGeom>
          <a:noFill/>
        </p:spPr>
        <p:txBody>
          <a:bodyPr wrap="square">
            <a:spAutoFit/>
          </a:bodyPr>
          <a:p>
            <a:pPr algn="just"/>
            <a:r>
              <a:rPr lang="zh-CN" altLang="en-US" dirty="0">
                <a:latin typeface="Times New Roman" panose="02020603050405020304" pitchFamily="18" charset="0"/>
                <a:cs typeface="Times New Roman" panose="02020603050405020304" pitchFamily="18" charset="0"/>
              </a:rPr>
              <a:t>Further, we can continue to decompose (</a:t>
            </a:r>
            <a:r>
              <a:rPr lang="en-US" altLang="zh-CN" dirty="0">
                <a:latin typeface="Times New Roman" panose="02020603050405020304" pitchFamily="18" charset="0"/>
                <a:cs typeface="Times New Roman" panose="02020603050405020304" pitchFamily="18" charset="0"/>
              </a:rPr>
              <a:t>10</a:t>
            </a:r>
            <a:r>
              <a:rPr lang="zh-CN" altLang="en-US" dirty="0">
                <a:latin typeface="Times New Roman" panose="02020603050405020304" pitchFamily="18" charset="0"/>
                <a:cs typeface="Times New Roman" panose="02020603050405020304" pitchFamily="18" charset="0"/>
              </a:rPr>
              <a:t>) and get a hindsight-based intrinsic reward:</a:t>
            </a:r>
            <a:endParaRPr lang="zh-CN" altLang="en-US" dirty="0">
              <a:latin typeface="Times New Roman" panose="02020603050405020304" pitchFamily="18" charset="0"/>
              <a:cs typeface="Times New Roman" panose="02020603050405020304" pitchFamily="18" charset="0"/>
            </a:endParaRPr>
          </a:p>
        </p:txBody>
      </p:sp>
      <p:pic>
        <p:nvPicPr>
          <p:cNvPr id="7" name="图片 6"/>
          <p:cNvPicPr>
            <a:picLocks noChangeAspect="1"/>
          </p:cNvPicPr>
          <p:nvPr/>
        </p:nvPicPr>
        <p:blipFill>
          <a:blip r:embed="rId2"/>
          <a:stretch>
            <a:fillRect/>
          </a:stretch>
        </p:blipFill>
        <p:spPr>
          <a:xfrm>
            <a:off x="4082415" y="2421890"/>
            <a:ext cx="4027170" cy="735330"/>
          </a:xfrm>
          <a:prstGeom prst="rect">
            <a:avLst/>
          </a:prstGeom>
        </p:spPr>
      </p:pic>
      <p:sp>
        <p:nvSpPr>
          <p:cNvPr id="10" name="文本框 9"/>
          <p:cNvSpPr txBox="1"/>
          <p:nvPr/>
        </p:nvSpPr>
        <p:spPr>
          <a:xfrm>
            <a:off x="10399395" y="255778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(11)</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5" name="文本框 14"/>
              <p:cNvSpPr txBox="1"/>
              <p:nvPr/>
            </p:nvSpPr>
            <p:spPr>
              <a:xfrm>
                <a:off x="535099" y="3120340"/>
                <a:ext cx="11181725" cy="395605"/>
              </a:xfrm>
              <a:prstGeom prst="rect">
                <a:avLst/>
              </a:prstGeom>
              <a:noFill/>
            </p:spPr>
            <p:txBody>
              <a:bodyPr wrap="square">
                <a:spAutoFit/>
              </a:bodyPr>
              <a:p>
                <a:pPr algn="just"/>
                <a:r>
                  <a:rPr lang="zh-CN" altLang="en-US" dirty="0">
                    <a:latin typeface="Times New Roman" panose="02020603050405020304" pitchFamily="18" charset="0"/>
                    <a:cs typeface="Times New Roman" panose="02020603050405020304" pitchFamily="18" charset="0"/>
                  </a:rPr>
                  <a:t>Here </a:t>
                </a:r>
                <a14:m>
                  <m:oMath xmlns:m="http://schemas.openxmlformats.org/officeDocument/2006/math">
                    <m:r>
                      <a:rPr lang="en-US" altLang="zh-CN" i="1" dirty="0">
                        <a:latin typeface="Cambria Math" panose="02040503050406030204" pitchFamily="18" charset="0"/>
                        <a:cs typeface="Cambria Math" panose="02040503050406030204" pitchFamily="18" charset="0"/>
                      </a:rPr>
                      <m:t>𝑝</m:t>
                    </m:r>
                    <m:r>
                      <a:rPr lang="en-US" altLang="zh-CN" i="1" dirty="0">
                        <a:latin typeface="Cambria Math" panose="02040503050406030204" pitchFamily="18" charset="0"/>
                        <a:cs typeface="Cambria Math" panose="02040503050406030204" pitchFamily="18" charset="0"/>
                      </a:rPr>
                      <m:t>(</m:t>
                    </m:r>
                    <m:sSubSup>
                      <m:sSubSupPr>
                        <m:ctrlPr>
                          <a:rPr lang="en-US" altLang="zh-CN" i="1" dirty="0">
                            <a:latin typeface="Cambria Math" panose="02040503050406030204" pitchFamily="18" charset="0"/>
                            <a:cs typeface="Cambria Math" panose="02040503050406030204" pitchFamily="18" charset="0"/>
                          </a:rPr>
                        </m:ctrlPr>
                      </m:sSubSupPr>
                      <m:e>
                        <m:r>
                          <a:rPr lang="en-US" altLang="zh-CN" i="1" dirty="0">
                            <a:latin typeface="Cambria Math" panose="02040503050406030204" pitchFamily="18" charset="0"/>
                            <a:cs typeface="Cambria Math" panose="02040503050406030204" pitchFamily="18" charset="0"/>
                          </a:rPr>
                          <m:t>𝑎</m:t>
                        </m:r>
                      </m:e>
                      <m:sub>
                        <m:r>
                          <a:rPr lang="en-US" altLang="zh-CN" i="1" dirty="0">
                            <a:latin typeface="Cambria Math" panose="02040503050406030204" pitchFamily="18" charset="0"/>
                            <a:cs typeface="Cambria Math" panose="02040503050406030204" pitchFamily="18" charset="0"/>
                          </a:rPr>
                          <m:t>𝑡</m:t>
                        </m:r>
                      </m:sub>
                      <m:sup>
                        <m:r>
                          <a:rPr lang="en-US" altLang="zh-CN" i="1" dirty="0">
                            <a:latin typeface="Cambria Math" panose="02040503050406030204" pitchFamily="18" charset="0"/>
                            <a:cs typeface="Cambria Math" panose="02040503050406030204" pitchFamily="18" charset="0"/>
                          </a:rPr>
                          <m:t>𝑖</m:t>
                        </m:r>
                      </m:sup>
                    </m:sSubSup>
                    <m:r>
                      <a:rPr lang="en-US" altLang="zh-CN" i="1" dirty="0">
                        <a:latin typeface="Cambria Math" panose="02040503050406030204" pitchFamily="18" charset="0"/>
                        <a:cs typeface="Cambria Math" panose="02040503050406030204" pitchFamily="18" charset="0"/>
                      </a:rPr>
                      <m:t>|</m:t>
                    </m:r>
                    <m:sSubSup>
                      <m:sSubSupPr>
                        <m:ctrlPr>
                          <a:rPr lang="en-US" altLang="zh-CN" i="1" dirty="0">
                            <a:latin typeface="Cambria Math" panose="02040503050406030204" pitchFamily="18" charset="0"/>
                            <a:cs typeface="Cambria Math" panose="02040503050406030204" pitchFamily="18" charset="0"/>
                          </a:rPr>
                        </m:ctrlPr>
                      </m:sSubSupPr>
                      <m:e>
                        <m:r>
                          <a:rPr lang="en-US" altLang="zh-CN" i="1" dirty="0">
                            <a:latin typeface="Cambria Math" panose="02040503050406030204" pitchFamily="18" charset="0"/>
                            <a:cs typeface="Cambria Math" panose="02040503050406030204" pitchFamily="18" charset="0"/>
                          </a:rPr>
                          <m:t>𝑜</m:t>
                        </m:r>
                      </m:e>
                      <m:sub>
                        <m:r>
                          <a:rPr lang="en-US" altLang="zh-CN" i="1" dirty="0">
                            <a:latin typeface="Cambria Math" panose="02040503050406030204" pitchFamily="18" charset="0"/>
                            <a:cs typeface="Cambria Math" panose="02040503050406030204" pitchFamily="18" charset="0"/>
                          </a:rPr>
                          <m:t>𝑡</m:t>
                        </m:r>
                      </m:sub>
                      <m:sup>
                        <m:r>
                          <a:rPr lang="en-US" altLang="zh-CN" i="1" dirty="0">
                            <a:latin typeface="Cambria Math" panose="02040503050406030204" pitchFamily="18" charset="0"/>
                            <a:cs typeface="Cambria Math" panose="02040503050406030204" pitchFamily="18" charset="0"/>
                          </a:rPr>
                          <m:t>𝑖</m:t>
                        </m:r>
                      </m:sup>
                    </m:sSubSup>
                    <m:r>
                      <a:rPr lang="en-US" altLang="zh-CN" i="1" dirty="0">
                        <a:latin typeface="Cambria Math" panose="02040503050406030204" pitchFamily="18" charset="0"/>
                        <a:cs typeface="Cambria Math" panose="02040503050406030204" pitchFamily="18" charset="0"/>
                      </a:rPr>
                      <m:t>)</m:t>
                    </m:r>
                  </m:oMath>
                </a14:m>
                <a:r>
                  <a:rPr lang="zh-CN" altLang="en-US" dirty="0">
                    <a:latin typeface="Times New Roman" panose="02020603050405020304" pitchFamily="18" charset="0"/>
                    <a:cs typeface="Times New Roman" panose="02020603050405020304" pitchFamily="18" charset="0"/>
                  </a:rPr>
                  <a:t> is the current policy </a:t>
                </a:r>
                <a14:m>
                  <m:oMath xmlns:m="http://schemas.openxmlformats.org/officeDocument/2006/math">
                    <m:sSup>
                      <m:sSupPr>
                        <m:ctrlPr>
                          <a:rPr lang="en-US" altLang="zh-CN" i="1" dirty="0">
                            <a:latin typeface="Cambria Math" panose="02040503050406030204" pitchFamily="18" charset="0"/>
                            <a:cs typeface="Cambria Math" panose="02040503050406030204" pitchFamily="18" charset="0"/>
                          </a:rPr>
                        </m:ctrlPr>
                      </m:sSupPr>
                      <m:e>
                        <m:r>
                          <a:rPr lang="en-US" altLang="zh-CN" i="1" dirty="0">
                            <a:latin typeface="Cambria Math" panose="02040503050406030204" pitchFamily="18" charset="0"/>
                            <a:cs typeface="Cambria Math" panose="02040503050406030204" pitchFamily="18" charset="0"/>
                          </a:rPr>
                          <m:t>𝜋</m:t>
                        </m:r>
                      </m:e>
                      <m:sup>
                        <m:r>
                          <a:rPr lang="en-US" altLang="zh-CN" i="1" dirty="0">
                            <a:latin typeface="Cambria Math" panose="02040503050406030204" pitchFamily="18" charset="0"/>
                            <a:cs typeface="Cambria Math" panose="02040503050406030204" pitchFamily="18" charset="0"/>
                          </a:rPr>
                          <m:t>𝑖</m:t>
                        </m:r>
                      </m:sup>
                    </m:sSup>
                    <m:r>
                      <a:rPr lang="en-US" altLang="zh-CN" i="1" dirty="0">
                        <a:latin typeface="Cambria Math" panose="02040503050406030204" pitchFamily="18" charset="0"/>
                        <a:cs typeface="Cambria Math" panose="02040503050406030204" pitchFamily="18" charset="0"/>
                      </a:rPr>
                      <m:t>(</m:t>
                    </m:r>
                    <m:sSubSup>
                      <m:sSubSupPr>
                        <m:ctrlPr>
                          <a:rPr lang="en-US" altLang="zh-CN" i="1" dirty="0">
                            <a:latin typeface="Cambria Math" panose="02040503050406030204" pitchFamily="18" charset="0"/>
                            <a:cs typeface="Cambria Math" panose="02040503050406030204" pitchFamily="18" charset="0"/>
                          </a:rPr>
                        </m:ctrlPr>
                      </m:sSubSupPr>
                      <m:e>
                        <m:r>
                          <a:rPr lang="en-US" altLang="zh-CN" i="1" dirty="0">
                            <a:latin typeface="Cambria Math" panose="02040503050406030204" pitchFamily="18" charset="0"/>
                            <a:cs typeface="Cambria Math" panose="02040503050406030204" pitchFamily="18" charset="0"/>
                          </a:rPr>
                          <m:t>𝑎</m:t>
                        </m:r>
                      </m:e>
                      <m:sub>
                        <m:r>
                          <a:rPr lang="en-US" altLang="zh-CN" i="1" dirty="0">
                            <a:latin typeface="Cambria Math" panose="02040503050406030204" pitchFamily="18" charset="0"/>
                            <a:cs typeface="Cambria Math" panose="02040503050406030204" pitchFamily="18" charset="0"/>
                          </a:rPr>
                          <m:t>𝑡</m:t>
                        </m:r>
                      </m:sub>
                      <m:sup>
                        <m:r>
                          <a:rPr lang="en-US" altLang="zh-CN" i="1" dirty="0">
                            <a:latin typeface="Cambria Math" panose="02040503050406030204" pitchFamily="18" charset="0"/>
                            <a:cs typeface="Cambria Math" panose="02040503050406030204" pitchFamily="18" charset="0"/>
                          </a:rPr>
                          <m:t>𝑖</m:t>
                        </m:r>
                      </m:sup>
                    </m:sSubSup>
                    <m:r>
                      <a:rPr lang="en-US" altLang="zh-CN" i="1" dirty="0">
                        <a:latin typeface="Cambria Math" panose="02040503050406030204" pitchFamily="18" charset="0"/>
                        <a:cs typeface="Cambria Math" panose="02040503050406030204" pitchFamily="18" charset="0"/>
                      </a:rPr>
                      <m:t>|</m:t>
                    </m:r>
                    <m:sSubSup>
                      <m:sSubSupPr>
                        <m:ctrlPr>
                          <a:rPr lang="en-US" altLang="zh-CN" i="1" dirty="0">
                            <a:latin typeface="Cambria Math" panose="02040503050406030204" pitchFamily="18" charset="0"/>
                            <a:cs typeface="Cambria Math" panose="02040503050406030204" pitchFamily="18" charset="0"/>
                          </a:rPr>
                        </m:ctrlPr>
                      </m:sSubSupPr>
                      <m:e>
                        <m:r>
                          <a:rPr lang="en-US" altLang="zh-CN" i="1" dirty="0">
                            <a:latin typeface="Cambria Math" panose="02040503050406030204" pitchFamily="18" charset="0"/>
                            <a:cs typeface="Cambria Math" panose="02040503050406030204" pitchFamily="18" charset="0"/>
                          </a:rPr>
                          <m:t>𝑜</m:t>
                        </m:r>
                      </m:e>
                      <m:sub>
                        <m:r>
                          <a:rPr lang="en-US" altLang="zh-CN" i="1" dirty="0">
                            <a:latin typeface="Cambria Math" panose="02040503050406030204" pitchFamily="18" charset="0"/>
                            <a:cs typeface="Cambria Math" panose="02040503050406030204" pitchFamily="18" charset="0"/>
                          </a:rPr>
                          <m:t>𝑡</m:t>
                        </m:r>
                      </m:sub>
                      <m:sup>
                        <m:r>
                          <a:rPr lang="en-US" altLang="zh-CN" i="1" dirty="0">
                            <a:latin typeface="Cambria Math" panose="02040503050406030204" pitchFamily="18" charset="0"/>
                            <a:cs typeface="Cambria Math" panose="02040503050406030204" pitchFamily="18" charset="0"/>
                          </a:rPr>
                          <m:t>𝑖</m:t>
                        </m:r>
                      </m:sup>
                    </m:sSubSup>
                    <m:r>
                      <a:rPr lang="en-US" altLang="zh-CN" i="1" dirty="0">
                        <a:latin typeface="Cambria Math" panose="02040503050406030204" pitchFamily="18" charset="0"/>
                        <a:cs typeface="Cambria Math" panose="02040503050406030204" pitchFamily="18" charset="0"/>
                      </a:rPr>
                      <m:t>)</m:t>
                    </m:r>
                  </m:oMath>
                </a14:m>
                <a:r>
                  <a:rPr lang="zh-CN" altLang="en-US" dirty="0">
                    <a:latin typeface="Times New Roman" panose="02020603050405020304" pitchFamily="18" charset="0"/>
                    <a:cs typeface="Times New Roman" panose="02020603050405020304" pitchFamily="18" charset="0"/>
                  </a:rPr>
                  <a:t> of agent </a:t>
                </a:r>
                <a:r>
                  <a:rPr lang="zh-CN" altLang="en-US" i="1" dirty="0">
                    <a:latin typeface="Times New Roman" panose="02020603050405020304" pitchFamily="18" charset="0"/>
                    <a:cs typeface="Times New Roman" panose="02020603050405020304" pitchFamily="18" charset="0"/>
                  </a:rPr>
                  <a:t>i</a:t>
                </a:r>
                <a:r>
                  <a:rPr lang="zh-CN" altLang="en-US" dirty="0">
                    <a:latin typeface="Times New Roman" panose="02020603050405020304" pitchFamily="18" charset="0"/>
                    <a:cs typeface="Times New Roman" panose="02020603050405020304" pitchFamily="18" charset="0"/>
                  </a:rPr>
                  <a:t>. With</a:t>
                </a:r>
                <a:r>
                  <a:rPr lang="en-US" altLang="zh-CN"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Bayesian rule</a:t>
                </a:r>
                <a:endParaRPr lang="zh-CN" altLang="en-US" dirty="0">
                  <a:latin typeface="Times New Roman" panose="02020603050405020304" pitchFamily="18" charset="0"/>
                  <a:cs typeface="Times New Roman" panose="02020603050405020304" pitchFamily="18" charset="0"/>
                </a:endParaRPr>
              </a:p>
            </p:txBody>
          </p:sp>
        </mc:Choice>
        <mc:Fallback>
          <p:sp>
            <p:nvSpPr>
              <p:cNvPr id="15" name="文本框 14"/>
              <p:cNvSpPr txBox="1">
                <a:spLocks noRot="1" noChangeAspect="1" noMove="1" noResize="1" noEditPoints="1" noAdjustHandles="1" noChangeArrowheads="1" noChangeShapeType="1" noTextEdit="1"/>
              </p:cNvSpPr>
              <p:nvPr/>
            </p:nvSpPr>
            <p:spPr>
              <a:xfrm>
                <a:off x="535099" y="3120340"/>
                <a:ext cx="11181725" cy="395605"/>
              </a:xfrm>
              <a:prstGeom prst="rect">
                <a:avLst/>
              </a:prstGeom>
              <a:blipFill rotWithShape="1">
                <a:blip r:embed="rId3"/>
                <a:stretch>
                  <a:fillRect l="-4" t="-148" r="4" b="148"/>
                </a:stretch>
              </a:blipFill>
            </p:spPr>
            <p:txBody>
              <a:bodyPr/>
              <a:lstStyle/>
              <a:p>
                <a:r>
                  <a:rPr lang="zh-CN" altLang="en-US">
                    <a:noFill/>
                  </a:rPr>
                  <a:t> </a:t>
                </a:r>
              </a:p>
            </p:txBody>
          </p:sp>
        </mc:Fallback>
      </mc:AlternateContent>
      <p:pic>
        <p:nvPicPr>
          <p:cNvPr id="17" name="图片 16"/>
          <p:cNvPicPr>
            <a:picLocks noChangeAspect="1"/>
          </p:cNvPicPr>
          <p:nvPr/>
        </p:nvPicPr>
        <p:blipFill>
          <a:blip r:embed="rId4"/>
          <a:stretch>
            <a:fillRect/>
          </a:stretch>
        </p:blipFill>
        <p:spPr>
          <a:xfrm>
            <a:off x="4670425" y="3644900"/>
            <a:ext cx="2912110" cy="556260"/>
          </a:xfrm>
          <a:prstGeom prst="rect">
            <a:avLst/>
          </a:prstGeom>
        </p:spPr>
      </p:pic>
      <p:sp>
        <p:nvSpPr>
          <p:cNvPr id="18" name="文本框 17"/>
          <p:cNvSpPr txBox="1"/>
          <p:nvPr/>
        </p:nvSpPr>
        <p:spPr>
          <a:xfrm>
            <a:off x="10382885" y="376110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(12)</a:t>
            </a:r>
            <a:endParaRPr lang="en-US" altLang="zh-CN">
              <a:latin typeface="Times New Roman" panose="02020603050405020304" pitchFamily="18" charset="0"/>
              <a:cs typeface="Times New Roman" panose="02020603050405020304" pitchFamily="18" charset="0"/>
            </a:endParaRPr>
          </a:p>
        </p:txBody>
      </p:sp>
      <p:sp>
        <p:nvSpPr>
          <p:cNvPr id="21" name="文本框 20"/>
          <p:cNvSpPr txBox="1"/>
          <p:nvPr/>
        </p:nvSpPr>
        <p:spPr>
          <a:xfrm>
            <a:off x="518589" y="4323665"/>
            <a:ext cx="11181725" cy="368300"/>
          </a:xfrm>
          <a:prstGeom prst="rect">
            <a:avLst/>
          </a:prstGeom>
          <a:noFill/>
        </p:spPr>
        <p:txBody>
          <a:bodyPr wrap="square">
            <a:spAutoFit/>
          </a:bodyPr>
          <a:p>
            <a:pPr algn="just"/>
            <a:r>
              <a:rPr lang="zh-CN" altLang="en-US" dirty="0">
                <a:latin typeface="Times New Roman" panose="02020603050405020304" pitchFamily="18" charset="0"/>
                <a:cs typeface="Times New Roman" panose="02020603050405020304" pitchFamily="18" charset="0"/>
              </a:rPr>
              <a:t>we can rewrite the</a:t>
            </a:r>
            <a:r>
              <a:rPr lang="en-US" altLang="zh-CN"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logarithmic term in (</a:t>
            </a:r>
            <a:r>
              <a:rPr lang="en-US" altLang="zh-CN" dirty="0">
                <a:latin typeface="Times New Roman" panose="02020603050405020304" pitchFamily="18" charset="0"/>
                <a:cs typeface="Times New Roman" panose="02020603050405020304" pitchFamily="18" charset="0"/>
              </a:rPr>
              <a:t>11</a:t>
            </a:r>
            <a:r>
              <a:rPr lang="zh-CN" altLang="en-US" dirty="0">
                <a:latin typeface="Times New Roman" panose="02020603050405020304" pitchFamily="18" charset="0"/>
                <a:cs typeface="Times New Roman" panose="02020603050405020304" pitchFamily="18" charset="0"/>
              </a:rPr>
              <a:t>) and have:</a:t>
            </a:r>
            <a:endParaRPr lang="zh-CN" altLang="en-US" dirty="0">
              <a:latin typeface="Times New Roman" panose="02020603050405020304" pitchFamily="18" charset="0"/>
              <a:cs typeface="Times New Roman" panose="02020603050405020304" pitchFamily="18" charset="0"/>
            </a:endParaRPr>
          </a:p>
        </p:txBody>
      </p:sp>
      <p:pic>
        <p:nvPicPr>
          <p:cNvPr id="22" name="图片 21"/>
          <p:cNvPicPr>
            <a:picLocks noChangeAspect="1"/>
          </p:cNvPicPr>
          <p:nvPr/>
        </p:nvPicPr>
        <p:blipFill>
          <a:blip r:embed="rId5"/>
          <a:stretch>
            <a:fillRect/>
          </a:stretch>
        </p:blipFill>
        <p:spPr>
          <a:xfrm>
            <a:off x="3807460" y="4859020"/>
            <a:ext cx="4191635" cy="746125"/>
          </a:xfrm>
          <a:prstGeom prst="rect">
            <a:avLst/>
          </a:prstGeom>
        </p:spPr>
      </p:pic>
      <p:sp>
        <p:nvSpPr>
          <p:cNvPr id="23" name="文本框 22"/>
          <p:cNvSpPr txBox="1"/>
          <p:nvPr/>
        </p:nvSpPr>
        <p:spPr>
          <a:xfrm>
            <a:off x="10438130" y="503618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(13)</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6553200"/>
            <a:ext cx="12192001" cy="304800"/>
            <a:chOff x="0" y="6569404"/>
            <a:chExt cx="9144000" cy="288000"/>
          </a:xfrm>
        </p:grpSpPr>
        <p:sp>
          <p:nvSpPr>
            <p:cNvPr id="5" name="矩形 4"/>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7" name="矩形 26"/>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20" name="文本框 19"/>
          <p:cNvSpPr txBox="1"/>
          <p:nvPr/>
        </p:nvSpPr>
        <p:spPr>
          <a:xfrm>
            <a:off x="551609" y="912445"/>
            <a:ext cx="11181725" cy="368300"/>
          </a:xfrm>
          <a:prstGeom prst="rect">
            <a:avLst/>
          </a:prstGeom>
          <a:noFill/>
        </p:spPr>
        <p:txBody>
          <a:bodyPr wrap="square">
            <a:spAutoFit/>
          </a:bodyPr>
          <a:p>
            <a:pPr algn="just"/>
            <a:r>
              <a:rPr lang="zh-CN" altLang="en-US" dirty="0">
                <a:latin typeface="Times New Roman" panose="02020603050405020304" pitchFamily="18" charset="0"/>
                <a:cs typeface="Times New Roman" panose="02020603050405020304" pitchFamily="18" charset="0"/>
              </a:rPr>
              <a:t>We combine the novelty-based intrinsic reward and the</a:t>
            </a:r>
            <a:r>
              <a:rPr lang="en-US" altLang="zh-CN"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hindsight-based intrinsic reward to get the final shaped</a:t>
            </a:r>
            <a:r>
              <a:rPr lang="en-US" altLang="zh-CN" dirty="0">
                <a:latin typeface="Times New Roman" panose="02020603050405020304" pitchFamily="18" charset="0"/>
                <a:cs typeface="Times New Roman" panose="02020603050405020304" pitchFamily="18" charset="0"/>
              </a:rPr>
              <a:t> reward:</a:t>
            </a:r>
            <a:endParaRPr lang="en-US" altLang="zh-CN" dirty="0">
              <a:latin typeface="Times New Roman" panose="02020603050405020304" pitchFamily="18" charset="0"/>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3667760" y="1473200"/>
            <a:ext cx="4469765" cy="1691005"/>
          </a:xfrm>
          <a:prstGeom prst="rect">
            <a:avLst/>
          </a:prstGeom>
        </p:spPr>
      </p:pic>
      <p:sp>
        <p:nvSpPr>
          <p:cNvPr id="23" name="文本框 22"/>
          <p:cNvSpPr txBox="1"/>
          <p:nvPr/>
        </p:nvSpPr>
        <p:spPr>
          <a:xfrm>
            <a:off x="10415905" y="213487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(14)</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594806"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74658"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976622" y="3235107"/>
                <a:ext cx="33451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74658"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88710"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5" name="图片 24"/>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04</a:t>
                </a:r>
                <a:endParaRPr lang="zh-CN" altLang="en-US" sz="2700" dirty="0">
                  <a:solidFill>
                    <a:srgbClr val="D0CECE"/>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Experiment Results</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3" name="Freeform 306"/>
          <p:cNvSpPr>
            <a:spLocks noEditPoints="1"/>
          </p:cNvSpPr>
          <p:nvPr>
            <p:custDataLst>
              <p:tags r:id="rId1"/>
            </p:custDataLst>
          </p:nvPr>
        </p:nvSpPr>
        <p:spPr bwMode="auto">
          <a:xfrm>
            <a:off x="5378259"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4" name="Freeform 71"/>
          <p:cNvSpPr>
            <a:spLocks noEditPoints="1"/>
          </p:cNvSpPr>
          <p:nvPr>
            <p:custDataLst>
              <p:tags r:id="rId2"/>
            </p:custDataLst>
          </p:nvPr>
        </p:nvSpPr>
        <p:spPr bwMode="auto">
          <a:xfrm>
            <a:off x="5374788"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nvGrpSpPr>
          <p:cNvPr id="6" name="组合 5"/>
          <p:cNvGrpSpPr/>
          <p:nvPr/>
        </p:nvGrpSpPr>
        <p:grpSpPr>
          <a:xfrm>
            <a:off x="-1" y="6553200"/>
            <a:ext cx="12192001" cy="304800"/>
            <a:chOff x="0" y="6569404"/>
            <a:chExt cx="9144000" cy="288000"/>
          </a:xfrm>
        </p:grpSpPr>
        <p:sp>
          <p:nvSpPr>
            <p:cNvPr id="7" name="矩形 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1" name="图片 20"/>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3"/>
          <a:stretch>
            <a:fillRect/>
          </a:stretch>
        </p:blipFill>
        <p:spPr>
          <a:xfrm>
            <a:off x="3431540" y="1196975"/>
            <a:ext cx="8628380" cy="4303395"/>
          </a:xfrm>
          <a:prstGeom prst="rect">
            <a:avLst/>
          </a:prstGeom>
        </p:spPr>
      </p:pic>
      <p:pic>
        <p:nvPicPr>
          <p:cNvPr id="5" name="图片 4"/>
          <p:cNvPicPr>
            <a:picLocks noChangeAspect="1"/>
          </p:cNvPicPr>
          <p:nvPr/>
        </p:nvPicPr>
        <p:blipFill>
          <a:blip r:embed="rId4"/>
          <a:stretch>
            <a:fillRect/>
          </a:stretch>
        </p:blipFill>
        <p:spPr>
          <a:xfrm>
            <a:off x="80645" y="1836420"/>
            <a:ext cx="3423285" cy="3185160"/>
          </a:xfrm>
          <a:prstGeom prst="rect">
            <a:avLst/>
          </a:prstGeom>
        </p:spPr>
      </p:pic>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3"/>
          <a:stretch>
            <a:fillRect/>
          </a:stretch>
        </p:blipFill>
        <p:spPr>
          <a:xfrm>
            <a:off x="1559560" y="1341120"/>
            <a:ext cx="8364220" cy="4048125"/>
          </a:xfrm>
          <a:prstGeom prst="rect">
            <a:avLst/>
          </a:prstGeom>
        </p:spPr>
      </p:pic>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03</a:t>
                </a:r>
                <a:endParaRPr lang="zh-CN" altLang="en-US" sz="2700" dirty="0">
                  <a:solidFill>
                    <a:srgbClr val="D0CECE"/>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D0CECE"/>
                </a:solidFill>
                <a:latin typeface="Times New Roman" panose="02020603050405020304" pitchFamily="18" charset="0"/>
                <a:ea typeface="微软雅黑" panose="020B0503020204020204" charset="-122"/>
              </a:rPr>
              <a:t>Experiment Results</a:t>
            </a:r>
            <a:endParaRPr lang="zh-CN" altLang="en-US" sz="2400" b="1" dirty="0">
              <a:solidFill>
                <a:srgbClr val="D0CECE"/>
              </a:solidFill>
              <a:latin typeface="Times New Roman" panose="02020603050405020304" pitchFamily="18" charset="0"/>
              <a:ea typeface="微软雅黑" panose="020B0503020204020204" charset="-122"/>
            </a:endParaRPr>
          </a:p>
        </p:txBody>
      </p:sp>
      <p:sp>
        <p:nvSpPr>
          <p:cNvPr id="5" name="Freeform 306"/>
          <p:cNvSpPr>
            <a:spLocks noEditPoints="1"/>
          </p:cNvSpPr>
          <p:nvPr>
            <p:custDataLst>
              <p:tags r:id="rId1"/>
            </p:custDataLst>
          </p:nvPr>
        </p:nvSpPr>
        <p:spPr bwMode="auto">
          <a:xfrm>
            <a:off x="5361558"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sp>
        <p:nvSpPr>
          <p:cNvPr id="6" name="Freeform 71"/>
          <p:cNvSpPr>
            <a:spLocks noEditPoints="1"/>
          </p:cNvSpPr>
          <p:nvPr/>
        </p:nvSpPr>
        <p:spPr bwMode="auto">
          <a:xfrm>
            <a:off x="5372987"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7" name="灯片编号占位符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8" name="组合 7"/>
          <p:cNvGrpSpPr/>
          <p:nvPr/>
        </p:nvGrpSpPr>
        <p:grpSpPr>
          <a:xfrm>
            <a:off x="-1" y="6553200"/>
            <a:ext cx="12192001" cy="304800"/>
            <a:chOff x="0" y="6569404"/>
            <a:chExt cx="9144000" cy="288000"/>
          </a:xfrm>
        </p:grpSpPr>
        <p:sp>
          <p:nvSpPr>
            <p:cNvPr id="9" name="矩形 8"/>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4" name="图片 23"/>
          <p:cNvPicPr>
            <a:picLocks noChangeAspect="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0" name="组合 19"/>
          <p:cNvGrpSpPr/>
          <p:nvPr/>
        </p:nvGrpSpPr>
        <p:grpSpPr>
          <a:xfrm>
            <a:off x="-1" y="6553200"/>
            <a:ext cx="12192001" cy="304800"/>
            <a:chOff x="0" y="6569404"/>
            <a:chExt cx="9144000" cy="288000"/>
          </a:xfrm>
        </p:grpSpPr>
        <p:sp>
          <p:nvSpPr>
            <p:cNvPr id="21" name="矩形 2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4" name="矩形 3"/>
          <p:cNvSpPr/>
          <p:nvPr/>
        </p:nvSpPr>
        <p:spPr>
          <a:xfrm>
            <a:off x="1481483" y="1032860"/>
            <a:ext cx="9216000" cy="1523928"/>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5" name="矩形 4"/>
          <p:cNvSpPr/>
          <p:nvPr/>
        </p:nvSpPr>
        <p:spPr>
          <a:xfrm>
            <a:off x="1769482" y="750602"/>
            <a:ext cx="1033145"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①</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6" name="矩形 5"/>
          <p:cNvSpPr/>
          <p:nvPr/>
        </p:nvSpPr>
        <p:spPr>
          <a:xfrm>
            <a:off x="1487997" y="2923798"/>
            <a:ext cx="9216002" cy="1585202"/>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7" name="矩形 6"/>
          <p:cNvSpPr/>
          <p:nvPr/>
        </p:nvSpPr>
        <p:spPr>
          <a:xfrm>
            <a:off x="1770195" y="2700788"/>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②</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8" name="文本框 7"/>
          <p:cNvSpPr txBox="1"/>
          <p:nvPr/>
        </p:nvSpPr>
        <p:spPr>
          <a:xfrm>
            <a:off x="1764665" y="3005455"/>
            <a:ext cx="8956675" cy="1476375"/>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sz="2000" b="1" dirty="0"/>
              <a:t>Hindsight-based intrinsic reward: </a:t>
            </a:r>
            <a:r>
              <a:rPr lang="en-US" altLang="zh-CN" sz="2000" dirty="0"/>
              <a:t>To boost coordinated exploration, MACE further quantifies the influence of agents on the accumulated future novelty of other agents and converts it into the hindsight-based intrinsic reward.</a:t>
            </a:r>
            <a:endParaRPr lang="en-US" altLang="zh-CN" sz="2000" dirty="0"/>
          </a:p>
        </p:txBody>
      </p:sp>
      <p:sp>
        <p:nvSpPr>
          <p:cNvPr id="9" name="文本框 8"/>
          <p:cNvSpPr txBox="1"/>
          <p:nvPr/>
        </p:nvSpPr>
        <p:spPr>
          <a:xfrm>
            <a:off x="1759806" y="1024380"/>
            <a:ext cx="8639998" cy="1476375"/>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US" altLang="zh-CN" sz="2000" b="1" dirty="0"/>
              <a:t>Approximation to Global Novelty: </a:t>
            </a:r>
            <a:r>
              <a:rPr lang="en-US" altLang="zh-CN" sz="2000" dirty="0"/>
              <a:t>To obtain a more reliable novelty estimate as the novelty-based intrinsic reward, MACE uses the summation of all agents' novelty to approximate the global novelty.</a:t>
            </a:r>
            <a:endParaRPr lang="en-US" altLang="zh-CN" sz="2000" dirty="0"/>
          </a:p>
        </p:txBody>
      </p:sp>
      <p:sp>
        <p:nvSpPr>
          <p:cNvPr id="10" name="矩形 9"/>
          <p:cNvSpPr/>
          <p:nvPr/>
        </p:nvSpPr>
        <p:spPr>
          <a:xfrm>
            <a:off x="1487999" y="4849831"/>
            <a:ext cx="9216002" cy="1531169"/>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1" name="矩形 10"/>
          <p:cNvSpPr/>
          <p:nvPr/>
        </p:nvSpPr>
        <p:spPr>
          <a:xfrm>
            <a:off x="1770197" y="4626822"/>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③</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2" name="文本框 11"/>
          <p:cNvSpPr txBox="1"/>
          <p:nvPr/>
        </p:nvSpPr>
        <p:spPr>
          <a:xfrm>
            <a:off x="1806391" y="4897223"/>
            <a:ext cx="8651602" cy="1476375"/>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sz="2000" b="1" dirty="0"/>
              <a:t>Future Work: </a:t>
            </a:r>
            <a:r>
              <a:rPr lang="en-US" altLang="zh-CN" sz="2000" dirty="0"/>
              <a:t>Future work could explore ways to further reduce the number of necessary connections besides the bandwidth of communication channels.</a:t>
            </a:r>
            <a:endParaRPr lang="en-US" altLang="zh-CN" sz="2000" dirty="0"/>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9701" y="1960245"/>
            <a:ext cx="12656489" cy="2045335"/>
            <a:chOff x="1590910" y="1960245"/>
            <a:chExt cx="9459166" cy="2045335"/>
          </a:xfrm>
        </p:grpSpPr>
        <p:sp>
          <p:nvSpPr>
            <p:cNvPr id="8" name="矩形 7"/>
            <p:cNvSpPr/>
            <p:nvPr/>
          </p:nvSpPr>
          <p:spPr>
            <a:xfrm>
              <a:off x="1590910" y="1960245"/>
              <a:ext cx="9078797" cy="2045335"/>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1598073" y="2433955"/>
              <a:ext cx="8911269" cy="645160"/>
            </a:xfrm>
            <a:prstGeom prst="rect">
              <a:avLst/>
            </a:prstGeom>
            <a:noFill/>
          </p:spPr>
          <p:txBody>
            <a:bodyPr wrap="square" rtlCol="0" anchor="ctr">
              <a:spAutoFit/>
            </a:bodyPr>
            <a:lstStyle/>
            <a:p>
              <a:pPr algn="ctr">
                <a:lnSpc>
                  <a:spcPct val="150000"/>
                </a:lnSpc>
              </a:pPr>
              <a:r>
                <a:rPr lang="en-GB" altLang="zh-CN" sz="2400" b="1" dirty="0">
                  <a:solidFill>
                    <a:schemeClr val="bg1"/>
                  </a:solidFill>
                  <a:latin typeface="Arial" panose="020B0604020202020204" pitchFamily="34" charset="0"/>
                  <a:cs typeface="Arial" panose="020B0604020202020204" pitchFamily="34" charset="0"/>
                </a:rPr>
                <a:t>Population-Based Diverse Exploration for Sparse-Reward Multi-Agent Tasks</a:t>
              </a:r>
              <a:endParaRPr lang="en-GB" altLang="zh-CN" sz="2400" b="1" dirty="0">
                <a:solidFill>
                  <a:schemeClr val="bg1"/>
                </a:solidFill>
                <a:latin typeface="Arial" panose="020B0604020202020204" pitchFamily="34" charset="0"/>
                <a:cs typeface="Arial" panose="020B0604020202020204" pitchFamily="34" charset="0"/>
              </a:endParaRPr>
            </a:p>
          </p:txBody>
        </p:sp>
        <p:sp>
          <p:nvSpPr>
            <p:cNvPr id="3" name="文本框 2"/>
            <p:cNvSpPr txBox="1"/>
            <p:nvPr/>
          </p:nvSpPr>
          <p:spPr>
            <a:xfrm>
              <a:off x="1687636" y="3654699"/>
              <a:ext cx="9362440" cy="337185"/>
            </a:xfrm>
            <a:prstGeom prst="rect">
              <a:avLst/>
            </a:prstGeom>
            <a:noFill/>
          </p:spPr>
          <p:txBody>
            <a:bodyPr wrap="square" rtlCol="0">
              <a:spAutoFit/>
            </a:bodyPr>
            <a:lstStyle/>
            <a:p>
              <a:r>
                <a:rPr lang="en-US" altLang="zh-CN" sz="1600">
                  <a:solidFill>
                    <a:schemeClr val="bg1"/>
                  </a:solidFill>
                  <a:latin typeface="Arial" panose="020B0604020202020204" pitchFamily="34" charset="0"/>
                  <a:cs typeface="Arial" panose="020B0604020202020204" pitchFamily="34" charset="0"/>
                </a:rPr>
                <a:t>Pei Xu, Junge Zhang, Kaiqi Huang</a:t>
              </a:r>
              <a:endParaRPr lang="en-US" altLang="zh-CN" sz="1600">
                <a:solidFill>
                  <a:schemeClr val="bg1"/>
                </a:solidFill>
                <a:latin typeface="Arial" panose="020B0604020202020204" pitchFamily="34" charset="0"/>
                <a:cs typeface="Arial" panose="020B0604020202020204" pitchFamily="34" charset="0"/>
              </a:endParaRPr>
            </a:p>
          </p:txBody>
        </p:sp>
      </p:grpSp>
      <p:sp>
        <p:nvSpPr>
          <p:cNvPr id="2" name="文本框 1"/>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4</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p:cNvGrpSpPr/>
          <p:nvPr/>
        </p:nvGrpSpPr>
        <p:grpSpPr>
          <a:xfrm>
            <a:off x="-1" y="6553200"/>
            <a:ext cx="12192001" cy="304800"/>
            <a:chOff x="0" y="6569404"/>
            <a:chExt cx="9144000" cy="288000"/>
          </a:xfrm>
        </p:grpSpPr>
        <p:sp>
          <p:nvSpPr>
            <p:cNvPr id="17" name="矩形 1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12" name="文本框 11"/>
          <p:cNvSpPr txBox="1"/>
          <p:nvPr/>
        </p:nvSpPr>
        <p:spPr>
          <a:xfrm>
            <a:off x="351790" y="4596130"/>
            <a:ext cx="11824335" cy="36830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 Journal:</a:t>
            </a:r>
            <a:r>
              <a:rPr lang="en-US" altLang="zh-CN" dirty="0">
                <a:latin typeface="Arial" panose="020B0604020202020204" pitchFamily="34" charset="0"/>
                <a:cs typeface="Arial" panose="020B0604020202020204" pitchFamily="34" charset="0"/>
              </a:rPr>
              <a:t> Proceedings of the Thirty-Third International Joint Conference on Artificial Intelligence (IJCAI-24)</a:t>
            </a:r>
            <a:endParaRPr lang="en-US" altLang="zh-CN" dirty="0">
              <a:latin typeface="Arial" panose="020B0604020202020204" pitchFamily="34" charset="0"/>
              <a:cs typeface="Arial" panose="020B0604020202020204" pitchFamily="34" charset="0"/>
            </a:endParaRPr>
          </a:p>
        </p:txBody>
      </p:sp>
      <p:pic>
        <p:nvPicPr>
          <p:cNvPr id="15" name="图片 14"/>
          <p:cNvPicPr>
            <a:picLocks noChangeAspect="1"/>
          </p:cNvPicPr>
          <p:nvPr/>
        </p:nvPicPr>
        <p:blipFill>
          <a:blip r:embed="rId1" cstate="print">
            <a:clrChange>
              <a:clrFrom>
                <a:srgbClr val="FFFFFF"/>
              </a:clrFrom>
              <a:clrTo>
                <a:srgbClr val="FFFFFF">
                  <a:alpha val="0"/>
                </a:srgbClr>
              </a:clrTo>
            </a:clrChange>
            <a:extLst>
              <a:ext uri="{BEBA8EAE-BF5A-486C-A8C5-ECC9F3942E4B}">
                <a14:imgProps xmlns:a14="http://schemas.microsoft.com/office/drawing/2010/main">
                  <a14:imgLayer r:embed="rId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15"/>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22"/>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594806"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74658"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976622" y="3235107"/>
                <a:ext cx="33451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74658"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88710"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sp>
        <p:nvSpPr>
          <p:cNvPr id="8" name="文本框 7"/>
          <p:cNvSpPr txBox="1"/>
          <p:nvPr/>
        </p:nvSpPr>
        <p:spPr>
          <a:xfrm>
            <a:off x="737870" y="2584450"/>
            <a:ext cx="10683240" cy="1014730"/>
          </a:xfrm>
          <a:prstGeom prst="rect">
            <a:avLst/>
          </a:prstGeom>
          <a:noFill/>
          <a:ln>
            <a:solidFill>
              <a:srgbClr val="0174AB"/>
            </a:solidFill>
          </a:ln>
        </p:spPr>
        <p:txBody>
          <a:bodyPr wrap="square" rtlCol="0">
            <a:spAutoFit/>
          </a:bodyPr>
          <a:lstStyle/>
          <a:p>
            <a:pPr algn="just"/>
            <a:r>
              <a:rPr lang="en-US" altLang="en-GB" sz="2000" dirty="0">
                <a:latin typeface="Times New Roman" panose="02020603050405020304" pitchFamily="18" charset="0"/>
                <a:cs typeface="Times New Roman" panose="02020603050405020304" pitchFamily="18" charset="0"/>
              </a:rPr>
              <a:t>W</a:t>
            </a:r>
            <a:r>
              <a:rPr lang="en-GB" altLang="zh-CN" sz="2000" dirty="0">
                <a:latin typeface="Times New Roman" panose="02020603050405020304" pitchFamily="18" charset="0"/>
                <a:cs typeface="Times New Roman" panose="02020603050405020304" pitchFamily="18" charset="0"/>
              </a:rPr>
              <a:t>e propose a </a:t>
            </a:r>
            <a:r>
              <a:rPr lang="en-GB" altLang="zh-CN" sz="2000" b="1" dirty="0">
                <a:solidFill>
                  <a:srgbClr val="FF0000"/>
                </a:solidFill>
                <a:latin typeface="Times New Roman" panose="02020603050405020304" pitchFamily="18" charset="0"/>
                <a:cs typeface="Times New Roman" panose="02020603050405020304" pitchFamily="18" charset="0"/>
              </a:rPr>
              <a:t>member-aware exploration</a:t>
            </a:r>
            <a:r>
              <a:rPr lang="en-US" altLang="en-GB" sz="2000" b="1" dirty="0">
                <a:solidFill>
                  <a:srgbClr val="FF0000"/>
                </a:solidFill>
                <a:latin typeface="Times New Roman" panose="02020603050405020304" pitchFamily="18" charset="0"/>
                <a:cs typeface="Times New Roman" panose="02020603050405020304" pitchFamily="18" charset="0"/>
              </a:rPr>
              <a:t> </a:t>
            </a:r>
            <a:r>
              <a:rPr lang="en-US" sz="2000" b="1" dirty="0">
                <a:solidFill>
                  <a:srgbClr val="FF0000"/>
                </a:solidFill>
                <a:latin typeface="Times New Roman" panose="02020603050405020304" pitchFamily="18" charset="0"/>
                <a:ea typeface="微软雅黑" panose="020B0503020204020204" charset="-122"/>
                <a:cs typeface="Times New Roman" panose="02020603050405020304" pitchFamily="18" charset="0"/>
                <a:sym typeface="+mn-ea"/>
              </a:rPr>
              <a:t>objective</a:t>
            </a:r>
            <a:r>
              <a:rPr lang="en-US" sz="2000" dirty="0">
                <a:latin typeface="Times New Roman" panose="02020603050405020304" pitchFamily="18" charset="0"/>
                <a:ea typeface="微软雅黑" panose="020B0503020204020204" charset="-122"/>
                <a:cs typeface="Times New Roman" panose="02020603050405020304" pitchFamily="18" charset="0"/>
                <a:sym typeface="+mn-ea"/>
              </a:rPr>
              <a:t>, which explicitly guides each member to maximize deviation from the explored regions of other members, thus forcing them to explore different regions.</a:t>
            </a:r>
            <a:endParaRPr lang="en-US" sz="2000" dirty="0">
              <a:latin typeface="Times New Roman" panose="02020603050405020304" pitchFamily="18" charset="0"/>
              <a:ea typeface="微软雅黑" panose="020B0503020204020204" charset="-122"/>
              <a:cs typeface="Times New Roman" panose="02020603050405020304" pitchFamily="18" charset="0"/>
              <a:sym typeface="+mn-ea"/>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4" name="文本框 3"/>
          <p:cNvSpPr txBox="1"/>
          <p:nvPr/>
        </p:nvSpPr>
        <p:spPr>
          <a:xfrm>
            <a:off x="737870" y="1640840"/>
            <a:ext cx="10682605" cy="398780"/>
          </a:xfrm>
          <a:prstGeom prst="rect">
            <a:avLst/>
          </a:prstGeom>
          <a:noFill/>
          <a:ln>
            <a:solidFill>
              <a:srgbClr val="0174AB"/>
            </a:solidFill>
          </a:ln>
        </p:spPr>
        <p:txBody>
          <a:bodyPr wrap="square" rtlCol="0">
            <a:spAutoFit/>
          </a:bodyPr>
          <a:lstStyle/>
          <a:p>
            <a:pPr algn="just"/>
            <a:r>
              <a:rPr lang="en-GB" altLang="zh-CN" sz="2000" dirty="0">
                <a:latin typeface="Times New Roman" panose="02020603050405020304" pitchFamily="18" charset="0"/>
                <a:cs typeface="Times New Roman" panose="02020603050405020304" pitchFamily="18" charset="0"/>
              </a:rPr>
              <a:t>Exploration under sparse rewards is a key challenge for multi-agent reinforcement learning problems.</a:t>
            </a:r>
            <a:endParaRPr lang="en-GB" altLang="zh-CN" sz="2000" dirty="0">
              <a:latin typeface="Times New Roman" panose="02020603050405020304" pitchFamily="18" charset="0"/>
              <a:cs typeface="Times New Roman" panose="02020603050405020304" pitchFamily="18" charset="0"/>
            </a:endParaRPr>
          </a:p>
        </p:txBody>
      </p:sp>
      <p:sp>
        <p:nvSpPr>
          <p:cNvPr id="2" name="文本框 1"/>
          <p:cNvSpPr txBox="1"/>
          <p:nvPr/>
        </p:nvSpPr>
        <p:spPr>
          <a:xfrm>
            <a:off x="737870" y="3918585"/>
            <a:ext cx="10683240" cy="1014730"/>
          </a:xfrm>
          <a:prstGeom prst="rect">
            <a:avLst/>
          </a:prstGeom>
          <a:noFill/>
          <a:ln>
            <a:solidFill>
              <a:srgbClr val="0174AB"/>
            </a:solidFill>
          </a:ln>
        </p:spPr>
        <p:txBody>
          <a:bodyPr wrap="square" rtlCol="0">
            <a:spAutoFit/>
          </a:bodyPr>
          <a:p>
            <a:pPr algn="just"/>
            <a:r>
              <a:rPr lang="en-US" sz="2000" dirty="0">
                <a:latin typeface="Times New Roman" panose="02020603050405020304" pitchFamily="18" charset="0"/>
                <a:ea typeface="微软雅黑" panose="020B0503020204020204" charset="-122"/>
                <a:cs typeface="Times New Roman" panose="02020603050405020304" pitchFamily="18" charset="0"/>
                <a:sym typeface="+mn-ea"/>
              </a:rPr>
              <a:t>We further propose an </a:t>
            </a:r>
            <a:r>
              <a:rPr lang="en-US" sz="2000" b="1" dirty="0">
                <a:solidFill>
                  <a:srgbClr val="FF0000"/>
                </a:solidFill>
                <a:latin typeface="Times New Roman" panose="02020603050405020304" pitchFamily="18" charset="0"/>
                <a:ea typeface="微软雅黑" panose="020B0503020204020204" charset="-122"/>
                <a:cs typeface="Times New Roman" panose="02020603050405020304" pitchFamily="18" charset="0"/>
                <a:sym typeface="+mn-ea"/>
              </a:rPr>
              <a:t>exploration-enhanced policy constraint</a:t>
            </a:r>
            <a:r>
              <a:rPr lang="en-US" sz="2000" dirty="0">
                <a:latin typeface="Times New Roman" panose="02020603050405020304" pitchFamily="18" charset="0"/>
                <a:ea typeface="微软雅黑" panose="020B0503020204020204" charset="-122"/>
                <a:cs typeface="Times New Roman" panose="02020603050405020304" pitchFamily="18" charset="0"/>
                <a:sym typeface="+mn-ea"/>
              </a:rPr>
              <a:t>, which guides each member to learn a joint policy that is both different from other members and promotes exploration, thus increasing the probability of exploring different regions.</a:t>
            </a:r>
            <a:endParaRPr lang="en-US" sz="2000" b="1" dirty="0">
              <a:latin typeface="Times New Roman" panose="02020603050405020304" pitchFamily="18" charset="0"/>
              <a:ea typeface="微软雅黑" panose="020B0503020204020204" charset="-122"/>
              <a:cs typeface="Times New Roman" panose="02020603050405020304" pitchFamily="18" charset="0"/>
              <a:sym typeface="+mn-ea"/>
            </a:endParaRPr>
          </a:p>
        </p:txBody>
      </p:sp>
    </p:spTree>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mc:AlternateContent xmlns:mc="http://schemas.openxmlformats.org/markup-compatibility/2006">
        <mc:Choice xmlns:a14="http://schemas.microsoft.com/office/drawing/2010/main" Requires="a14">
          <p:sp>
            <p:nvSpPr>
              <p:cNvPr id="3" name="文本框 2"/>
              <p:cNvSpPr txBox="1"/>
              <p:nvPr/>
            </p:nvSpPr>
            <p:spPr>
              <a:xfrm>
                <a:off x="551965" y="1429565"/>
                <a:ext cx="8424000" cy="398780"/>
              </a:xfrm>
              <a:prstGeom prst="rect">
                <a:avLst/>
              </a:prstGeom>
              <a:noFill/>
            </p:spPr>
            <p:txBody>
              <a:bodyPr wrap="square">
                <a:spAutoFit/>
              </a:bodyPr>
              <a:lstStyle/>
              <a:p>
                <a:r>
                  <a:rPr lang="en-US" altLang="en-GB" sz="2000" dirty="0">
                    <a:latin typeface="Times New Roman" panose="02020603050405020304" pitchFamily="18" charset="0"/>
                    <a:cs typeface="Times New Roman" panose="02020603050405020304" pitchFamily="18" charset="0"/>
                  </a:rPr>
                  <a:t>A</a:t>
                </a:r>
                <a:r>
                  <a:rPr lang="en-GB" altLang="zh-CN" sz="2000" dirty="0">
                    <a:latin typeface="Times New Roman" panose="02020603050405020304" pitchFamily="18" charset="0"/>
                    <a:cs typeface="Times New Roman" panose="02020603050405020304" pitchFamily="18" charset="0"/>
                  </a:rPr>
                  <a:t> cooperative multi-agent task </a:t>
                </a:r>
                <a14:m>
                  <m:oMath xmlns:m="http://schemas.openxmlformats.org/officeDocument/2006/math">
                    <m:d>
                      <m:dPr>
                        <m:begChr m:val="⟨"/>
                        <m:endChr m:val="⟩"/>
                        <m:ctrlPr>
                          <a:rPr lang="en-US" altLang="zh-CN" sz="2000" i="1" smtClean="0">
                            <a:latin typeface="Cambria Math" panose="02040503050406030204" pitchFamily="18" charset="0"/>
                          </a:rPr>
                        </m:ctrlPr>
                      </m:dPr>
                      <m:e>
                        <m:r>
                          <a:rPr lang="en-US" altLang="zh-CN" sz="2000" b="0" i="1" smtClean="0">
                            <a:latin typeface="Cambria Math" panose="02040503050406030204" pitchFamily="18" charset="0"/>
                          </a:rPr>
                          <m:t>𝑆</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𝐴</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𝑃</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𝑅</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𝑍</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𝑂</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𝑛</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𝛾</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Cambria Math" panose="02040503050406030204" pitchFamily="18" charset="0"/>
                          </a:rPr>
                          <m:t>𝐻</m:t>
                        </m:r>
                      </m:e>
                    </m:d>
                  </m:oMath>
                </a14:m>
                <a:endParaRPr lang="en-GB" altLang="zh-CN" sz="2000" dirty="0">
                  <a:latin typeface="Times New Roman" panose="02020603050405020304" pitchFamily="18" charset="0"/>
                  <a:cs typeface="Times New Roman" panose="02020603050405020304" pitchFamily="18"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551965" y="1429565"/>
                <a:ext cx="8424000" cy="398780"/>
              </a:xfrm>
              <a:prstGeom prst="rect">
                <a:avLst/>
              </a:prstGeom>
              <a:blipFill rotWithShape="1">
                <a:blip r:embed="rId1"/>
                <a:stretch>
                  <a:fillRect l="-2" t="-45" r="3" b="45"/>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 name="文本框 1"/>
              <p:cNvSpPr txBox="1"/>
              <p:nvPr/>
            </p:nvSpPr>
            <p:spPr>
              <a:xfrm>
                <a:off x="695960" y="1988820"/>
                <a:ext cx="9664700" cy="2442210"/>
              </a:xfrm>
              <a:prstGeom prst="rect">
                <a:avLst/>
              </a:prstGeom>
              <a:noFill/>
            </p:spPr>
            <p:txBody>
              <a:bodyPr wrap="square" rtlCol="0" anchor="t">
                <a:spAutoFit/>
              </a:bodyPr>
              <a:p>
                <a:pPr marL="342900" indent="-342900" fontAlgn="auto">
                  <a:buFont typeface="Arial" panose="020B0604020202020204" pitchFamily="34" charset="0"/>
                  <a:buChar char="•"/>
                </a:pPr>
                <a14:m>
                  <m:oMath xmlns:m="http://schemas.openxmlformats.org/officeDocument/2006/math">
                    <m:r>
                      <a:rPr lang="en-US" altLang="en-GB" sz="2000" b="0" i="1" dirty="0">
                        <a:latin typeface="Cambria Math" panose="02040503050406030204" pitchFamily="18" charset="0"/>
                        <a:ea typeface="Cambria Math" panose="02040503050406030204" pitchFamily="18" charset="0"/>
                      </a:rPr>
                      <m:t>𝑖</m:t>
                    </m:r>
                    <m:r>
                      <a:rPr lang="en-US" altLang="en-GB" sz="2000" i="1" dirty="0">
                        <a:latin typeface="Cambria Math" panose="02040503050406030204" pitchFamily="18" charset="0"/>
                        <a:ea typeface="Cambria Math" panose="02040503050406030204" pitchFamily="18" charset="0"/>
                        <a:cs typeface="Cambria Math" panose="02040503050406030204" pitchFamily="18" charset="0"/>
                      </a:rPr>
                      <m:t>∈</m:t>
                    </m:r>
                    <m:r>
                      <a:rPr lang="en-GB" altLang="zh-CN" sz="2000" b="0" i="1" dirty="0">
                        <a:latin typeface="Cambria Math" panose="02040503050406030204" pitchFamily="18" charset="0"/>
                        <a:ea typeface="Cambria Math" panose="02040503050406030204" pitchFamily="18" charset="0"/>
                      </a:rPr>
                      <m:t>𝒩</m:t>
                    </m:r>
                    <m:r>
                      <a:rPr lang="en-GB" altLang="zh-CN" sz="2000" b="0" i="1" dirty="0" smtClean="0">
                        <a:latin typeface="Cambria Math" panose="02040503050406030204" pitchFamily="18" charset="0"/>
                      </a:rPr>
                      <m:t>=</m:t>
                    </m:r>
                    <m:d>
                      <m:dPr>
                        <m:begChr m:val="{"/>
                        <m:endChr m:val="}"/>
                        <m:ctrlPr>
                          <a:rPr lang="en-GB" altLang="zh-CN" sz="2000" i="1" dirty="0" smtClean="0">
                            <a:latin typeface="Cambria Math" panose="02040503050406030204" pitchFamily="18" charset="0"/>
                          </a:rPr>
                        </m:ctrlPr>
                      </m:dPr>
                      <m:e>
                        <m:r>
                          <a:rPr lang="en-GB" altLang="zh-CN" sz="2000" b="0" i="1" dirty="0" smtClean="0">
                            <a:latin typeface="Cambria Math" panose="02040503050406030204" pitchFamily="18" charset="0"/>
                          </a:rPr>
                          <m:t>1</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rPr>
                          <m:t>𝑛</m:t>
                        </m:r>
                      </m:e>
                    </m:d>
                  </m:oMath>
                </a14:m>
                <a:r>
                  <a:rPr lang="en-GB" altLang="zh-CN" sz="2000" dirty="0">
                    <a:latin typeface="Times New Roman" panose="02020603050405020304" pitchFamily="18" charset="0"/>
                    <a:cs typeface="Times New Roman" panose="02020603050405020304" pitchFamily="18" charset="0"/>
                    <a:sym typeface="+mn-ea"/>
                  </a:rPr>
                  <a:t>: the set of agents, with </a:t>
                </a:r>
                <a14:m>
                  <m:oMath xmlns:m="http://schemas.openxmlformats.org/officeDocument/2006/math">
                    <m:r>
                      <a:rPr lang="en-US" altLang="en-GB" sz="2000" b="0" i="1" dirty="0">
                        <a:latin typeface="Cambria Math" panose="02040503050406030204" pitchFamily="18" charset="0"/>
                      </a:rPr>
                      <m:t>𝑛</m:t>
                    </m:r>
                  </m:oMath>
                </a14:m>
                <a:r>
                  <a:rPr lang="en-GB" altLang="zh-CN" sz="2000" dirty="0">
                    <a:latin typeface="Times New Roman" panose="02020603050405020304" pitchFamily="18" charset="0"/>
                    <a:cs typeface="Times New Roman" panose="02020603050405020304" pitchFamily="18" charset="0"/>
                    <a:sym typeface="+mn-ea"/>
                  </a:rPr>
                  <a:t> agents.</a:t>
                </a:r>
                <a:endParaRPr lang="en-GB"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GB" altLang="zh-CN" sz="2000" b="0" i="1" dirty="0" smtClean="0">
                        <a:latin typeface="Cambria Math" panose="02040503050406030204" pitchFamily="18" charset="0"/>
                      </a:rPr>
                      <m:t>𝑆</m:t>
                    </m:r>
                  </m:oMath>
                </a14:m>
                <a:r>
                  <a:rPr lang="en-GB" altLang="zh-CN" sz="2000" dirty="0">
                    <a:latin typeface="Times New Roman" panose="02020603050405020304" pitchFamily="18" charset="0"/>
                    <a:cs typeface="Times New Roman" panose="02020603050405020304" pitchFamily="18" charset="0"/>
                    <a:sym typeface="+mn-ea"/>
                  </a:rPr>
                  <a:t>: the state space of the environment, containing all possible global states </a:t>
                </a:r>
                <a14:m>
                  <m:oMath xmlns:m="http://schemas.openxmlformats.org/officeDocument/2006/math">
                    <m:sSub>
                      <m:sSubPr>
                        <m:ctrlPr>
                          <a:rPr lang="en-GB" altLang="zh-CN" sz="2000" i="1" dirty="0" smtClean="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sub>
                    </m:sSub>
                    <m:r>
                      <a:rPr lang="en-GB"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𝑆</m:t>
                    </m:r>
                  </m:oMath>
                </a14:m>
                <a:r>
                  <a:rPr lang="en-US" altLang="zh-CN" sz="2000" i="1" dirty="0">
                    <a:latin typeface="Times New Roman" panose="02020603050405020304" pitchFamily="18" charset="0"/>
                    <a:cs typeface="Times New Roman" panose="02020603050405020304" pitchFamily="18" charset="0"/>
                    <a:sym typeface="+mn-ea"/>
                  </a:rPr>
                  <a:t>.</a:t>
                </a:r>
                <a:endParaRPr lang="en-US"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𝐴</m:t>
                    </m:r>
                    <m:r>
                      <a:rPr lang="en-US" altLang="zh-CN" sz="2000" b="0" i="1"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sym typeface="+mn-ea"/>
                  </a:rPr>
                  <a:t>: the action space, the joint action of agents is </a:t>
                </a:r>
                <a14:m>
                  <m:oMath xmlns:m="http://schemas.openxmlformats.org/officeDocument/2006/math">
                    <m:sSub>
                      <m:sSubPr>
                        <m:ctrlPr>
                          <a:rPr lang="en-GB" altLang="zh-CN" sz="2000" i="1" smtClean="0">
                            <a:latin typeface="Cambria Math" panose="02040503050406030204" pitchFamily="18" charset="0"/>
                          </a:rPr>
                        </m:ctrlPr>
                      </m:sSubPr>
                      <m:e>
                        <m:r>
                          <a:rPr lang="en-US" altLang="en-GB" sz="2000" i="1" smtClean="0">
                            <a:latin typeface="Cambria Math" panose="02040503050406030204" pitchFamily="18" charset="0"/>
                          </a:rPr>
                          <m:t>𝑎</m:t>
                        </m:r>
                      </m:e>
                      <m:sub>
                        <m:r>
                          <a:rPr lang="en-US" altLang="zh-CN" sz="2000" b="0" i="1" smtClean="0">
                            <a:latin typeface="Cambria Math" panose="02040503050406030204" pitchFamily="18" charset="0"/>
                          </a:rPr>
                          <m:t>𝑡</m:t>
                        </m:r>
                      </m:sub>
                    </m:sSub>
                    <m:r>
                      <a:rPr lang="en-US" altLang="zh-CN" sz="2000" b="0" i="1" smtClean="0">
                        <a:latin typeface="Cambria Math" panose="02040503050406030204" pitchFamily="18" charset="0"/>
                      </a:rPr>
                      <m:t>=</m:t>
                    </m:r>
                    <m:sSubSup>
                      <m:sSubSupPr>
                        <m:ctrlPr>
                          <a:rPr lang="en-US" altLang="zh-CN" sz="2000" i="1" smtClean="0">
                            <a:latin typeface="Cambria Math" panose="02040503050406030204" pitchFamily="18" charset="0"/>
                          </a:rPr>
                        </m:ctrlPr>
                      </m:sSubSupPr>
                      <m:e>
                        <m:d>
                          <m:dPr>
                            <m:begChr m:val="{"/>
                            <m:endChr m:val="}"/>
                            <m:ctrlPr>
                              <a:rPr lang="en-US" altLang="zh-CN" sz="2000" i="1">
                                <a:latin typeface="Cambria Math" panose="02040503050406030204" pitchFamily="18" charset="0"/>
                              </a:rPr>
                            </m:ctrlPr>
                          </m:dPr>
                          <m:e>
                            <m:sSubSup>
                              <m:sSubSupPr>
                                <m:ctrlPr>
                                  <a:rPr lang="en-US" altLang="zh-CN" sz="2000" i="1">
                                    <a:latin typeface="Cambria Math" panose="02040503050406030204" pitchFamily="18" charset="0"/>
                                  </a:rPr>
                                </m:ctrlPr>
                              </m:sSubSupPr>
                              <m:e>
                                <m:r>
                                  <a:rPr lang="en-US" altLang="zh-CN" sz="2000" i="1">
                                    <a:latin typeface="Cambria Math" panose="02040503050406030204" pitchFamily="18" charset="0"/>
                                  </a:rPr>
                                  <m:t>𝑎</m:t>
                                </m:r>
                              </m:e>
                              <m:sub>
                                <m:r>
                                  <a:rPr lang="en-US" altLang="zh-CN" sz="2000" b="0" i="1">
                                    <a:latin typeface="Cambria Math" panose="02040503050406030204" pitchFamily="18" charset="0"/>
                                  </a:rPr>
                                  <m:t>𝑡</m:t>
                                </m:r>
                              </m:sub>
                              <m:sup>
                                <m:r>
                                  <a:rPr lang="en-US" altLang="zh-CN" sz="2000" b="0" i="1">
                                    <a:latin typeface="Cambria Math" panose="02040503050406030204" pitchFamily="18" charset="0"/>
                                  </a:rPr>
                                  <m:t>𝑖</m:t>
                                </m:r>
                              </m:sup>
                            </m:sSubSup>
                          </m:e>
                        </m:d>
                      </m:e>
                      <m:sub>
                        <m: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sub>
                      <m:sup>
                        <m:r>
                          <a:rPr lang="en-US" altLang="zh-CN" sz="2000" b="0" i="1" smtClean="0">
                            <a:latin typeface="Cambria Math" panose="02040503050406030204" pitchFamily="18" charset="0"/>
                          </a:rPr>
                          <m:t>𝑛</m:t>
                        </m:r>
                      </m:sup>
                    </m:sSubSup>
                    <m:r>
                      <a:rPr lang="en-US" altLang="zh-CN" sz="2000" b="0" i="1" smtClean="0">
                        <a:latin typeface="Cambria Math" panose="02040503050406030204" pitchFamily="18" charset="0"/>
                        <a:ea typeface="Cambria Math" panose="02040503050406030204" pitchFamily="18" charset="0"/>
                      </a:rPr>
                      <m:t>∈</m:t>
                    </m:r>
                    <m:sSup>
                      <m:sSupPr>
                        <m:ctrlP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ctrlPr>
                      </m:sSupPr>
                      <m:e>
                        <m: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t>𝐴</m:t>
                        </m:r>
                      </m:e>
                      <m:sup>
                        <m: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t>𝑛</m:t>
                        </m:r>
                      </m:sup>
                    </m:sSup>
                  </m:oMath>
                </a14:m>
                <a:r>
                  <a:rPr lang="en-GB" altLang="zh-CN" sz="2000" dirty="0">
                    <a:latin typeface="Times New Roman" panose="02020603050405020304" pitchFamily="18" charset="0"/>
                    <a:cs typeface="Times New Roman" panose="02020603050405020304" pitchFamily="18" charset="0"/>
                    <a:sym typeface="+mn-ea"/>
                  </a:rPr>
                  <a:t>.</a:t>
                </a:r>
                <a:endParaRPr lang="en-US"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𝑂</m:t>
                    </m:r>
                    <m:r>
                      <a:rPr lang="en-US" altLang="zh-CN" sz="2000" b="0" i="1" smtClean="0">
                        <a:latin typeface="Cambria Math" panose="02040503050406030204" pitchFamily="18" charset="0"/>
                      </a:rPr>
                      <m:t>=</m:t>
                    </m:r>
                    <m:nary>
                      <m:naryPr>
                        <m:chr m:val="∏"/>
                        <m:ctrlPr>
                          <a:rPr lang="en-US" altLang="zh-CN" sz="2000" i="1" smtClean="0">
                            <a:latin typeface="Cambria Math" panose="02040503050406030204" pitchFamily="18" charset="0"/>
                          </a:rPr>
                        </m:ctrlPr>
                      </m:naryPr>
                      <m:sub>
                        <m:r>
                          <m:rPr>
                            <m:brk m:alnAt="23"/>
                          </m:rP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sub>
                      <m:sup>
                        <m:r>
                          <a:rPr lang="en-US" altLang="zh-CN" sz="2000" b="0" i="1" smtClean="0">
                            <a:latin typeface="Cambria Math" panose="02040503050406030204" pitchFamily="18" charset="0"/>
                          </a:rPr>
                          <m:t>𝑛</m:t>
                        </m:r>
                      </m:sup>
                      <m:e>
                        <m:sSup>
                          <m:sSupPr>
                            <m:ctrlPr>
                              <a:rPr lang="en-US" altLang="zh-CN" sz="2000" i="1" smtClean="0">
                                <a:latin typeface="Cambria Math" panose="02040503050406030204" pitchFamily="18" charset="0"/>
                              </a:rPr>
                            </m:ctrlPr>
                          </m:sSupPr>
                          <m:e>
                            <m:r>
                              <a:rPr lang="en-US" altLang="zh-CN" sz="2000" b="0" i="1" smtClean="0">
                                <a:latin typeface="Cambria Math" panose="02040503050406030204" pitchFamily="18" charset="0"/>
                              </a:rPr>
                              <m:t>𝑂</m:t>
                            </m:r>
                          </m:e>
                          <m:sup>
                            <m:r>
                              <a:rPr lang="en-US" altLang="zh-CN" sz="2000" b="0" i="1" smtClean="0">
                                <a:latin typeface="Cambria Math" panose="02040503050406030204" pitchFamily="18" charset="0"/>
                              </a:rPr>
                              <m:t>𝑖</m:t>
                            </m:r>
                          </m:sup>
                        </m:sSup>
                      </m:e>
                    </m:nary>
                    <m:r>
                      <a:rPr lang="en-US" altLang="zh-CN" sz="2000" b="0" i="1"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sym typeface="+mn-ea"/>
                  </a:rPr>
                  <a:t>: the joint observation space.</a:t>
                </a:r>
                <a:endParaRPr lang="en-US"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𝑃</m:t>
                    </m:r>
                    <m:r>
                      <a:rPr lang="en-US" altLang="zh-CN" sz="2000" b="0" i="1"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1</m:t>
                        </m:r>
                      </m:sub>
                    </m:sSub>
                    <m:r>
                      <a:rPr lang="en-US" altLang="zh-CN" sz="2000" b="0" i="1" dirty="0"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sub>
                    </m:sSub>
                    <m:r>
                      <a:rPr lang="en-US" altLang="zh-CN" sz="2000" b="0" i="1" dirty="0"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US" altLang="zh-CN" sz="2000" b="0" i="1" dirty="0" smtClean="0">
                            <a:latin typeface="Cambria Math" panose="02040503050406030204" pitchFamily="18" charset="0"/>
                          </a:rPr>
                          <m:t>𝑢</m:t>
                        </m:r>
                      </m:e>
                      <m:sub>
                        <m:r>
                          <a:rPr lang="en-GB" altLang="zh-CN" sz="2000" b="0" i="1" dirty="0">
                            <a:latin typeface="Cambria Math" panose="02040503050406030204" pitchFamily="18" charset="0"/>
                          </a:rPr>
                          <m:t>𝑡</m:t>
                        </m:r>
                      </m:sub>
                    </m:sSub>
                    <m:r>
                      <a:rPr lang="en-US" altLang="zh-CN" sz="2000" b="0" i="1" smtClean="0">
                        <a:latin typeface="Cambria Math" panose="02040503050406030204" pitchFamily="18" charset="0"/>
                      </a:rPr>
                      <m:t>)</m:t>
                    </m:r>
                  </m:oMath>
                </a14:m>
                <a:r>
                  <a:rPr lang="en-GB" altLang="zh-CN" sz="2000" dirty="0">
                    <a:latin typeface="Times New Roman" panose="02020603050405020304" pitchFamily="18" charset="0"/>
                    <a:cs typeface="Times New Roman" panose="02020603050405020304" pitchFamily="18" charset="0"/>
                    <a:sym typeface="+mn-ea"/>
                  </a:rPr>
                  <a:t>: the state transition function.</a:t>
                </a:r>
                <a:endParaRPr lang="en-GB"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GB" altLang="zh-CN" sz="2000" b="0" i="1" dirty="0" smtClean="0">
                        <a:latin typeface="Cambria Math" panose="02040503050406030204" pitchFamily="18" charset="0"/>
                      </a:rPr>
                      <m:t>𝑅</m:t>
                    </m:r>
                    <m:r>
                      <a:rPr lang="en-GB" altLang="zh-CN" sz="2000" b="0" i="1" dirty="0"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sub>
                    </m:sSub>
                    <m:r>
                      <a:rPr lang="en-US" altLang="zh-CN" sz="2000" b="0" i="1" dirty="0">
                        <a:latin typeface="Cambria Math" panose="02040503050406030204" pitchFamily="18" charset="0"/>
                      </a:rPr>
                      <m:t>,</m:t>
                    </m:r>
                    <m:sSub>
                      <m:sSubPr>
                        <m:ctrlPr>
                          <a:rPr lang="en-GB" altLang="zh-CN" sz="2000" i="1" dirty="0">
                            <a:latin typeface="Cambria Math" panose="02040503050406030204" pitchFamily="18" charset="0"/>
                          </a:rPr>
                        </m:ctrlPr>
                      </m:sSubPr>
                      <m:e>
                        <m:r>
                          <a:rPr lang="en-US" altLang="zh-CN" sz="2000" b="0" i="1" dirty="0">
                            <a:latin typeface="Cambria Math" panose="02040503050406030204" pitchFamily="18" charset="0"/>
                          </a:rPr>
                          <m:t>𝑢</m:t>
                        </m:r>
                      </m:e>
                      <m:sub>
                        <m:r>
                          <a:rPr lang="en-GB" altLang="zh-CN" sz="2000" b="0" i="1" dirty="0">
                            <a:latin typeface="Cambria Math" panose="02040503050406030204" pitchFamily="18" charset="0"/>
                          </a:rPr>
                          <m:t>𝑡</m:t>
                        </m:r>
                      </m:sub>
                    </m:sSub>
                    <m:r>
                      <a:rPr lang="en-GB" altLang="zh-CN" sz="2000" b="0" i="1" dirty="0"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sym typeface="+mn-ea"/>
                  </a:rPr>
                  <a:t>: the reward function.</a:t>
                </a:r>
                <a:endParaRPr lang="en-US"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l-GR" altLang="zh-CN" sz="2000" b="0" i="1" dirty="0" smtClean="0">
                        <a:latin typeface="Cambria Math" panose="02040503050406030204" pitchFamily="18" charset="0"/>
                      </a:rPr>
                      <m:t>𝛾</m:t>
                    </m:r>
                    <m:r>
                      <a:rPr lang="el-GR" altLang="zh-CN" sz="2000" b="0" i="1" dirty="0" smtClean="0">
                        <a:latin typeface="Cambria Math" panose="02040503050406030204" pitchFamily="18" charset="0"/>
                      </a:rPr>
                      <m:t>∈</m:t>
                    </m:r>
                    <m:d>
                      <m:dPr>
                        <m:begChr m:val="["/>
                        <m:endChr m:val="]"/>
                        <m:ctrlPr>
                          <a:rPr lang="el-GR" altLang="zh-CN" sz="2000" i="1" dirty="0" smtClean="0">
                            <a:latin typeface="Cambria Math" panose="02040503050406030204" pitchFamily="18" charset="0"/>
                          </a:rPr>
                        </m:ctrlPr>
                      </m:dPr>
                      <m:e>
                        <m:r>
                          <a:rPr lang="el-GR" altLang="zh-CN" sz="2000" b="0" i="1" dirty="0" smtClean="0">
                            <a:latin typeface="Cambria Math" panose="02040503050406030204" pitchFamily="18" charset="0"/>
                          </a:rPr>
                          <m:t>0</m:t>
                        </m:r>
                        <m:r>
                          <a:rPr lang="el-GR" altLang="zh-CN" sz="2000" b="0" i="1" dirty="0" smtClean="0">
                            <a:latin typeface="Cambria Math" panose="02040503050406030204" pitchFamily="18" charset="0"/>
                          </a:rPr>
                          <m:t>,</m:t>
                        </m:r>
                        <m:r>
                          <a:rPr lang="el-GR" altLang="zh-CN" sz="2000" b="0" i="1" dirty="0" smtClean="0">
                            <a:latin typeface="Cambria Math" panose="02040503050406030204" pitchFamily="18" charset="0"/>
                          </a:rPr>
                          <m:t>1</m:t>
                        </m:r>
                      </m:e>
                    </m:d>
                    <m:r>
                      <a:rPr lang="en-US" altLang="zh-CN" sz="2000" b="0" i="0" dirty="0" smtClean="0">
                        <a:latin typeface="Cambria Math" panose="02040503050406030204" pitchFamily="18" charset="0"/>
                      </a:rPr>
                      <m:t>:</m:t>
                    </m:r>
                  </m:oMath>
                </a14:m>
                <a:r>
                  <a:rPr lang="en-GB" altLang="zh-CN" sz="2000" dirty="0">
                    <a:latin typeface="Times New Roman" panose="02020603050405020304" pitchFamily="18" charset="0"/>
                    <a:cs typeface="Times New Roman" panose="02020603050405020304" pitchFamily="18" charset="0"/>
                    <a:sym typeface="+mn-ea"/>
                  </a:rPr>
                  <a:t>  the discount factor, used to compute cumulative rewards.</a:t>
                </a:r>
                <a:endParaRPr lang="en-US" altLang="zh-CN" sz="2000" dirty="0">
                  <a:latin typeface="Times New Roman" panose="02020603050405020304" pitchFamily="18" charset="0"/>
                  <a:cs typeface="Times New Roman" panose="02020603050405020304" pitchFamily="18" charset="0"/>
                  <a:sym typeface="+mn-ea"/>
                </a:endParaRPr>
              </a:p>
            </p:txBody>
          </p:sp>
        </mc:Choice>
        <mc:Fallback>
          <p:sp>
            <p:nvSpPr>
              <p:cNvPr id="2" name="文本框 1"/>
              <p:cNvSpPr txBox="1">
                <a:spLocks noRot="1" noChangeAspect="1" noMove="1" noResize="1" noEditPoints="1" noAdjustHandles="1" noChangeArrowheads="1" noChangeShapeType="1" noTextEdit="1"/>
              </p:cNvSpPr>
              <p:nvPr/>
            </p:nvSpPr>
            <p:spPr>
              <a:xfrm>
                <a:off x="695960" y="1988820"/>
                <a:ext cx="9664700" cy="2442210"/>
              </a:xfrm>
              <a:prstGeom prst="rect">
                <a:avLst/>
              </a:prstGeom>
              <a:blipFill rotWithShape="1">
                <a:blip r:embed="rId2"/>
                <a:stretch>
                  <a:fillRect/>
                </a:stretch>
              </a:blipFill>
            </p:spPr>
            <p:txBody>
              <a:bodyPr/>
              <a:lstStyle/>
              <a:p>
                <a:r>
                  <a:rPr lang="zh-CN" altLang="en-US">
                    <a:noFill/>
                  </a:rPr>
                  <a:t> </a:t>
                </a:r>
              </a:p>
            </p:txBody>
          </p:sp>
        </mc:Fallback>
      </mc:AlternateContent>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3" name="文本框 2"/>
          <p:cNvSpPr txBox="1"/>
          <p:nvPr/>
        </p:nvSpPr>
        <p:spPr>
          <a:xfrm>
            <a:off x="497205" y="775970"/>
            <a:ext cx="11060430" cy="295338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Exploration in MARL: </a:t>
            </a:r>
            <a:endParaRPr lang="en-US" altLang="zh-CN" sz="2400" b="1" dirty="0">
              <a:latin typeface="Times New Roman" panose="02020603050405020304" pitchFamily="18" charset="0"/>
              <a:cs typeface="Times New Roman" panose="02020603050405020304" pitchFamily="18" charset="0"/>
            </a:endParaRPr>
          </a:p>
          <a:p>
            <a:pPr algn="just">
              <a:lnSpc>
                <a:spcPct val="150000"/>
              </a:lnSpc>
            </a:pPr>
            <a:r>
              <a:rPr lang="en-US" altLang="zh-CN" sz="2000" dirty="0">
                <a:latin typeface="Times New Roman" panose="02020603050405020304" pitchFamily="18" charset="0"/>
                <a:cs typeface="Times New Roman" panose="02020603050405020304" pitchFamily="18" charset="0"/>
              </a:rPr>
              <a:t>Deep reinforcement learning relies heavily on data, which is obtained through the interaction between agents and the environment. Therefore, how to effectively acquire useful data from the environment through exploration mechanisms becomes crucial for training. In multi-agent reinforcement learning (MARL), the joint action space increases exponentially with the number of agents. Thus, effectively exploring such a large action space becomes one of the fundamental challenges in MARL.</a:t>
            </a:r>
            <a:endParaRPr lang="en-US" altLang="zh-CN" sz="2000" dirty="0">
              <a:latin typeface="Times New Roman" panose="02020603050405020304" pitchFamily="18" charset="0"/>
              <a:cs typeface="Times New Roman" panose="02020603050405020304" pitchFamily="18" charset="0"/>
            </a:endParaRPr>
          </a:p>
        </p:txBody>
      </p:sp>
      <p:sp>
        <p:nvSpPr>
          <p:cNvPr id="4" name="文本框 3"/>
          <p:cNvSpPr txBox="1"/>
          <p:nvPr/>
        </p:nvSpPr>
        <p:spPr>
          <a:xfrm>
            <a:off x="497205" y="3789045"/>
            <a:ext cx="11060430" cy="922020"/>
          </a:xfrm>
          <a:prstGeom prst="rect">
            <a:avLst/>
          </a:prstGeom>
          <a:noFill/>
        </p:spPr>
        <p:txBody>
          <a:bodyPr wrap="square" rtlCol="0">
            <a:spAutoFit/>
          </a:bodyPr>
          <a:lstStyle/>
          <a:p>
            <a:pPr marL="285750" indent="-285750">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Challenge: </a:t>
            </a:r>
            <a:endParaRPr lang="en-US" altLang="zh-CN" sz="2400" b="1" dirty="0">
              <a:latin typeface="Times New Roman" panose="02020603050405020304" pitchFamily="18" charset="0"/>
              <a:cs typeface="Times New Roman" panose="02020603050405020304" pitchFamily="18" charset="0"/>
            </a:endParaRPr>
          </a:p>
          <a:p>
            <a:pPr algn="just">
              <a:lnSpc>
                <a:spcPct val="150000"/>
              </a:lnSpc>
            </a:pPr>
            <a:r>
              <a:rPr lang="en-US" altLang="zh-CN" sz="2000" dirty="0">
                <a:latin typeface="Times New Roman" panose="02020603050405020304" pitchFamily="18" charset="0"/>
                <a:cs typeface="Times New Roman" panose="02020603050405020304" pitchFamily="18" charset="0"/>
              </a:rPr>
              <a:t>The issue of QMIX being unable to perform effective exploration due to monotonicity constraints.</a:t>
            </a:r>
            <a:endParaRPr lang="zh-CN" altLang="en-US" sz="2000" dirty="0">
              <a:latin typeface="Times New Roman" panose="02020603050405020304" pitchFamily="18" charset="0"/>
              <a:cs typeface="Times New Roman" panose="02020603050405020304" pitchFamily="18" charset="0"/>
            </a:endParaRPr>
          </a:p>
        </p:txBody>
      </p:sp>
      <p:sp>
        <p:nvSpPr>
          <p:cNvPr id="2" name="文本框 1"/>
          <p:cNvSpPr txBox="1"/>
          <p:nvPr/>
        </p:nvSpPr>
        <p:spPr>
          <a:xfrm>
            <a:off x="480695" y="4920615"/>
            <a:ext cx="11060430" cy="1383665"/>
          </a:xfrm>
          <a:prstGeom prst="rect">
            <a:avLst/>
          </a:prstGeom>
          <a:noFill/>
        </p:spPr>
        <p:txBody>
          <a:bodyPr wrap="square" rtlCol="0">
            <a:spAutoFit/>
          </a:bodyPr>
          <a:p>
            <a:pPr marL="285750" indent="-285750">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M</a:t>
            </a:r>
            <a:r>
              <a:rPr lang="en-US" altLang="zh-CN" sz="2400" b="1" dirty="0">
                <a:latin typeface="Times New Roman" panose="02020603050405020304" pitchFamily="18" charset="0"/>
                <a:cs typeface="Times New Roman" panose="02020603050405020304" pitchFamily="18" charset="0"/>
              </a:rPr>
              <a:t>ethod: </a:t>
            </a:r>
            <a:endParaRPr lang="en-US" altLang="zh-CN" sz="2400" b="1" dirty="0">
              <a:latin typeface="Times New Roman" panose="02020603050405020304" pitchFamily="18" charset="0"/>
              <a:cs typeface="Times New Roman" panose="02020603050405020304" pitchFamily="18" charset="0"/>
            </a:endParaRPr>
          </a:p>
          <a:p>
            <a:pPr algn="just">
              <a:lnSpc>
                <a:spcPct val="150000"/>
              </a:lnSpc>
            </a:pPr>
            <a:r>
              <a:rPr lang="en-US" altLang="zh-CN" sz="2000" dirty="0">
                <a:latin typeface="Times New Roman" panose="02020603050405020304" pitchFamily="18" charset="0"/>
                <a:cs typeface="Times New Roman" panose="02020603050405020304" pitchFamily="18" charset="0"/>
              </a:rPr>
              <a:t>This paper propose a novel approach called MAVEN that hybridises value and policy-based methods by introducing a latent space for hierarchical control.</a:t>
            </a: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600307"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custDataLst>
              <p:tags r:id="rId8"/>
            </p:custDataLst>
          </p:nvPr>
        </p:nvGrpSpPr>
        <p:grpSpPr>
          <a:xfrm>
            <a:off x="4580159"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03902" y="3235107"/>
                <a:ext cx="35433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80159"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94211"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3" name="组合 2"/>
          <p:cNvGrpSpPr/>
          <p:nvPr/>
        </p:nvGrpSpPr>
        <p:grpSpPr>
          <a:xfrm>
            <a:off x="-1" y="6553200"/>
            <a:ext cx="12192001" cy="304800"/>
            <a:chOff x="0" y="6569404"/>
            <a:chExt cx="9144000" cy="288000"/>
          </a:xfrm>
        </p:grpSpPr>
        <p:sp>
          <p:nvSpPr>
            <p:cNvPr id="4" name="矩形 3"/>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7" name="图片 6"/>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54" name="灯片编号占位符 5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55" name="组合 54"/>
          <p:cNvGrpSpPr/>
          <p:nvPr/>
        </p:nvGrpSpPr>
        <p:grpSpPr>
          <a:xfrm>
            <a:off x="-1" y="6553200"/>
            <a:ext cx="12192001" cy="304800"/>
            <a:chOff x="0" y="6569404"/>
            <a:chExt cx="9144000" cy="288000"/>
          </a:xfrm>
        </p:grpSpPr>
        <p:sp>
          <p:nvSpPr>
            <p:cNvPr id="56" name="矩形 55"/>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3" name="文本框 2"/>
          <p:cNvSpPr txBox="1"/>
          <p:nvPr/>
        </p:nvSpPr>
        <p:spPr>
          <a:xfrm>
            <a:off x="480000" y="800658"/>
            <a:ext cx="6264000" cy="398780"/>
          </a:xfrm>
          <a:prstGeom prst="rect">
            <a:avLst/>
          </a:prstGeom>
          <a:noFill/>
        </p:spPr>
        <p:txBody>
          <a:bodyPr wrap="square" rtlCol="0" anchor="t">
            <a:spAutoFit/>
          </a:bodyPr>
          <a:lstStyle/>
          <a:p>
            <a:r>
              <a:rPr sz="2000" b="1" dirty="0">
                <a:solidFill>
                  <a:srgbClr val="0174AB"/>
                </a:solidFill>
                <a:latin typeface="Arial" panose="020B0604020202020204" pitchFamily="34" charset="0"/>
                <a:cs typeface="Arial" panose="020B0604020202020204" pitchFamily="34" charset="0"/>
              </a:rPr>
              <a:t>Member-Aware Exploration Objective</a:t>
            </a:r>
            <a:endParaRPr sz="2000" b="1" dirty="0">
              <a:solidFill>
                <a:srgbClr val="0174AB"/>
              </a:solidFill>
              <a:latin typeface="Arial" panose="020B0604020202020204" pitchFamily="34" charset="0"/>
              <a:cs typeface="Arial" panose="020B0604020202020204" pitchFamily="34" charset="0"/>
            </a:endParaRPr>
          </a:p>
        </p:txBody>
      </p:sp>
      <p:cxnSp>
        <p:nvCxnSpPr>
          <p:cNvPr id="4" name="直接连接符 4"/>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mc:AlternateContent xmlns:mc="http://schemas.openxmlformats.org/markup-compatibility/2006">
        <mc:Choice xmlns:a14="http://schemas.microsoft.com/office/drawing/2010/main" Requires="a14">
          <p:sp>
            <p:nvSpPr>
              <p:cNvPr id="20" name="文本框 19"/>
              <p:cNvSpPr txBox="1"/>
              <p:nvPr/>
            </p:nvSpPr>
            <p:spPr>
              <a:xfrm>
                <a:off x="551609" y="1342975"/>
                <a:ext cx="11181725" cy="645160"/>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We consider M members, with a joint strategy denoted by </a:t>
                </a:r>
                <a14:m>
                  <m:oMath xmlns:m="http://schemas.openxmlformats.org/officeDocument/2006/math">
                    <m:r>
                      <a:rPr lang="en-US" altLang="zh-CN" dirty="0">
                        <a:latin typeface="Cambria Math" panose="02040503050406030204" pitchFamily="18" charset="0"/>
                        <a:cs typeface="Cambria Math" panose="02040503050406030204" pitchFamily="18" charset="0"/>
                      </a:rPr>
                      <m:t>𝛱</m:t>
                    </m:r>
                    <m:r>
                      <a:rPr lang="en-US" altLang="zh-CN" i="1" dirty="0">
                        <a:latin typeface="Cambria Math" panose="02040503050406030204" pitchFamily="18" charset="0"/>
                        <a:cs typeface="Cambria Math" panose="02040503050406030204" pitchFamily="18" charset="0"/>
                      </a:rPr>
                      <m:t>=(</m:t>
                    </m:r>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1</m:t>
                        </m:r>
                      </m:sub>
                    </m:sSub>
                    <m:r>
                      <a:rPr lang="en-US" altLang="zh-CN" i="1" dirty="0">
                        <a:latin typeface="Cambria Math" panose="02040503050406030204" pitchFamily="18" charset="0"/>
                        <a:cs typeface="Cambria Math" panose="02040503050406030204" pitchFamily="18" charset="0"/>
                      </a:rPr>
                      <m:t>,...,</m:t>
                    </m:r>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𝑀</m:t>
                        </m:r>
                      </m:sub>
                    </m:sSub>
                    <m:r>
                      <a:rPr lang="en-US" altLang="zh-CN" i="1" dirty="0">
                        <a:latin typeface="Cambria Math" panose="02040503050406030204" pitchFamily="18" charset="0"/>
                        <a:cs typeface="Cambria Math" panose="02040503050406030204" pitchFamily="18" charset="0"/>
                      </a:rPr>
                      <m:t>)</m:t>
                    </m:r>
                  </m:oMath>
                </a14:m>
                <a:r>
                  <a:rPr lang="en-US" altLang="zh-CN" dirty="0">
                    <a:latin typeface="Times New Roman" panose="02020603050405020304" pitchFamily="18" charset="0"/>
                    <a:cs typeface="Times New Roman" panose="02020603050405020304" pitchFamily="18" charset="0"/>
                  </a:rPr>
                  <a:t>, parameterized by </a:t>
                </a:r>
                <a14:m>
                  <m:oMath xmlns:m="http://schemas.openxmlformats.org/officeDocument/2006/math">
                    <m:r>
                      <a:rPr lang="en-US" altLang="zh-CN" dirty="0">
                        <a:latin typeface="Cambria Math" panose="02040503050406030204" pitchFamily="18" charset="0"/>
                        <a:cs typeface="Cambria Math" panose="02040503050406030204" pitchFamily="18" charset="0"/>
                      </a:rPr>
                      <m:t>𝛩</m:t>
                    </m:r>
                    <m:r>
                      <a:rPr lang="en-US" altLang="zh-CN" i="1" dirty="0">
                        <a:latin typeface="Cambria Math" panose="02040503050406030204" pitchFamily="18" charset="0"/>
                        <a:cs typeface="Cambria Math" panose="02040503050406030204" pitchFamily="18" charset="0"/>
                      </a:rPr>
                      <m:t>=(</m:t>
                    </m:r>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𝜃</m:t>
                        </m:r>
                      </m:e>
                      <m:sub>
                        <m:r>
                          <a:rPr lang="en-US" altLang="zh-CN" i="1" dirty="0">
                            <a:latin typeface="Cambria Math" panose="02040503050406030204" pitchFamily="18" charset="0"/>
                            <a:cs typeface="Cambria Math" panose="02040503050406030204" pitchFamily="18" charset="0"/>
                          </a:rPr>
                          <m:t>1</m:t>
                        </m:r>
                      </m:sub>
                    </m:sSub>
                    <m:r>
                      <a:rPr lang="en-US" altLang="zh-CN" i="1" dirty="0">
                        <a:latin typeface="Cambria Math" panose="02040503050406030204" pitchFamily="18" charset="0"/>
                        <a:cs typeface="Cambria Math" panose="02040503050406030204" pitchFamily="18" charset="0"/>
                      </a:rPr>
                      <m:t>,...,</m:t>
                    </m:r>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𝜃</m:t>
                        </m:r>
                      </m:e>
                      <m:sub>
                        <m:r>
                          <a:rPr lang="en-US" altLang="zh-CN" i="1" dirty="0">
                            <a:latin typeface="Cambria Math" panose="02040503050406030204" pitchFamily="18" charset="0"/>
                            <a:cs typeface="Cambria Math" panose="02040503050406030204" pitchFamily="18" charset="0"/>
                          </a:rPr>
                          <m:t>𝑀</m:t>
                        </m:r>
                      </m:sub>
                    </m:sSub>
                    <m:r>
                      <a:rPr lang="en-US" altLang="zh-CN" i="1" dirty="0">
                        <a:latin typeface="Cambria Math" panose="02040503050406030204" pitchFamily="18" charset="0"/>
                        <a:cs typeface="Cambria Math" panose="02040503050406030204" pitchFamily="18" charset="0"/>
                      </a:rPr>
                      <m:t>)</m:t>
                    </m:r>
                  </m:oMath>
                </a14:m>
                <a:r>
                  <a:rPr lang="en-US" altLang="zh-CN" dirty="0">
                    <a:latin typeface="Times New Roman" panose="02020603050405020304" pitchFamily="18" charset="0"/>
                    <a:cs typeface="Times New Roman" panose="02020603050405020304" pitchFamily="18" charset="0"/>
                  </a:rPr>
                  <a:t>. The exploration objective of the </a:t>
                </a:r>
                <a:r>
                  <a:rPr lang="en-US" altLang="zh-CN" i="1" dirty="0">
                    <a:latin typeface="Times New Roman" panose="02020603050405020304" pitchFamily="18" charset="0"/>
                    <a:cs typeface="Times New Roman" panose="02020603050405020304" pitchFamily="18" charset="0"/>
                  </a:rPr>
                  <a:t>i</a:t>
                </a:r>
                <a:r>
                  <a:rPr lang="en-US" altLang="zh-CN" dirty="0">
                    <a:latin typeface="Times New Roman" panose="02020603050405020304" pitchFamily="18" charset="0"/>
                    <a:cs typeface="Times New Roman" panose="02020603050405020304" pitchFamily="18" charset="0"/>
                  </a:rPr>
                  <a:t>-th member is</a:t>
                </a:r>
                <a:endParaRPr lang="en-US" altLang="zh-CN" dirty="0">
                  <a:latin typeface="Times New Roman" panose="02020603050405020304" pitchFamily="18" charset="0"/>
                  <a:cs typeface="Times New Roman" panose="02020603050405020304" pitchFamily="18" charset="0"/>
                </a:endParaRPr>
              </a:p>
            </p:txBody>
          </p:sp>
        </mc:Choice>
        <mc:Fallback>
          <p:sp>
            <p:nvSpPr>
              <p:cNvPr id="20" name="文本框 19"/>
              <p:cNvSpPr txBox="1">
                <a:spLocks noRot="1" noChangeAspect="1" noMove="1" noResize="1" noEditPoints="1" noAdjustHandles="1" noChangeArrowheads="1" noChangeShapeType="1" noTextEdit="1"/>
              </p:cNvSpPr>
              <p:nvPr/>
            </p:nvSpPr>
            <p:spPr>
              <a:xfrm>
                <a:off x="551609" y="1342975"/>
                <a:ext cx="11181725" cy="645160"/>
              </a:xfrm>
              <a:prstGeom prst="rect">
                <a:avLst/>
              </a:prstGeom>
              <a:blipFill rotWithShape="1">
                <a:blip r:embed="rId1"/>
                <a:stretch>
                  <a:fillRect l="-4" t="-91" r="4" b="91"/>
                </a:stretch>
              </a:blipFill>
            </p:spPr>
            <p:txBody>
              <a:bodyPr/>
              <a:lstStyle/>
              <a:p>
                <a:r>
                  <a:rPr lang="zh-CN" altLang="en-US">
                    <a:noFill/>
                  </a:rPr>
                  <a:t> </a:t>
                </a:r>
              </a:p>
            </p:txBody>
          </p:sp>
        </mc:Fallback>
      </mc:AlternateContent>
      <p:pic>
        <p:nvPicPr>
          <p:cNvPr id="2" name="图片 1"/>
          <p:cNvPicPr>
            <a:picLocks noChangeAspect="1"/>
          </p:cNvPicPr>
          <p:nvPr/>
        </p:nvPicPr>
        <p:blipFill>
          <a:blip r:embed="rId2"/>
          <a:stretch>
            <a:fillRect/>
          </a:stretch>
        </p:blipFill>
        <p:spPr>
          <a:xfrm>
            <a:off x="3947795" y="2061210"/>
            <a:ext cx="4128135" cy="624205"/>
          </a:xfrm>
          <a:prstGeom prst="rect">
            <a:avLst/>
          </a:prstGeom>
        </p:spPr>
      </p:pic>
      <p:sp>
        <p:nvSpPr>
          <p:cNvPr id="23" name="文本框 22"/>
          <p:cNvSpPr txBox="1"/>
          <p:nvPr/>
        </p:nvSpPr>
        <p:spPr>
          <a:xfrm>
            <a:off x="10271760" y="217043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6" name="文本框 5"/>
              <p:cNvSpPr txBox="1"/>
              <p:nvPr/>
            </p:nvSpPr>
            <p:spPr>
              <a:xfrm>
                <a:off x="535099" y="2761565"/>
                <a:ext cx="11181725" cy="645160"/>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𝑑</m:t>
                        </m:r>
                      </m:e>
                      <m:sub>
                        <m:r>
                          <a:rPr lang="en-US" altLang="zh-CN" dirty="0">
                            <a:latin typeface="Cambria Math" panose="02040503050406030204" pitchFamily="18" charset="0"/>
                            <a:cs typeface="Cambria Math" panose="02040503050406030204" pitchFamily="18" charset="0"/>
                          </a:rPr>
                          <m:t>𝛱</m:t>
                        </m:r>
                      </m:sub>
                    </m:sSub>
                  </m:oMath>
                </a14:m>
                <a:r>
                  <a:rPr lang="en-US" altLang="zh-CN" dirty="0">
                    <a:latin typeface="Times New Roman" panose="02020603050405020304" pitchFamily="18" charset="0"/>
                    <a:cs typeface="Times New Roman" panose="02020603050405020304" pitchFamily="18" charset="0"/>
                  </a:rPr>
                  <a:t> is a state distribution induced by the population Π, and </a:t>
                </a:r>
                <a:r>
                  <a:rPr lang="en-US" altLang="zh-CN" i="1" dirty="0">
                    <a:latin typeface="Times New Roman" panose="02020603050405020304" pitchFamily="18" charset="0"/>
                    <a:cs typeface="Times New Roman" panose="02020603050405020304" pitchFamily="18" charset="0"/>
                  </a:rPr>
                  <a:t>H</a:t>
                </a:r>
                <a:r>
                  <a:rPr lang="en-US" altLang="zh-CN" dirty="0">
                    <a:latin typeface="Times New Roman" panose="02020603050405020304" pitchFamily="18" charset="0"/>
                    <a:cs typeface="Times New Roman" panose="02020603050405020304" pitchFamily="18" charset="0"/>
                  </a:rPr>
                  <a:t>(·) is the Shannon entropy based on a state distribution. The </a:t>
                </a:r>
                <a:r>
                  <a:rPr lang="en-US" altLang="zh-CN" b="1" dirty="0">
                    <a:solidFill>
                      <a:srgbClr val="FF0000"/>
                    </a:solidFill>
                    <a:latin typeface="Times New Roman" panose="02020603050405020304" pitchFamily="18" charset="0"/>
                    <a:cs typeface="Times New Roman" panose="02020603050405020304" pitchFamily="18" charset="0"/>
                  </a:rPr>
                  <a:t>bonus </a:t>
                </a:r>
                <a14:m>
                  <m:oMath xmlns:m="http://schemas.openxmlformats.org/officeDocument/2006/math">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𝑏</m:t>
                        </m:r>
                      </m:e>
                      <m:sub>
                        <m:r>
                          <a:rPr lang="en-US" altLang="zh-CN" i="1" dirty="0">
                            <a:solidFill>
                              <a:schemeClr val="tx1"/>
                            </a:solidFill>
                            <a:latin typeface="Cambria Math" panose="02040503050406030204" pitchFamily="18" charset="0"/>
                            <a:cs typeface="Cambria Math" panose="02040503050406030204" pitchFamily="18" charset="0"/>
                          </a:rPr>
                          <m:t>𝑣𝑎𝑛</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𝑠</m:t>
                        </m:r>
                      </m:e>
                      <m:sub>
                        <m:r>
                          <a:rPr lang="en-US" altLang="zh-CN" i="1" dirty="0">
                            <a:solidFill>
                              <a:schemeClr val="tx1"/>
                            </a:solidFill>
                            <a:latin typeface="Cambria Math" panose="02040503050406030204" pitchFamily="18" charset="0"/>
                            <a:cs typeface="Cambria Math" panose="02040503050406030204" pitchFamily="18" charset="0"/>
                          </a:rPr>
                          <m:t>𝑡</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𝑎</m:t>
                        </m:r>
                      </m:e>
                      <m:sub>
                        <m:r>
                          <a:rPr lang="en-US" altLang="zh-CN" i="1" dirty="0">
                            <a:solidFill>
                              <a:schemeClr val="tx1"/>
                            </a:solidFill>
                            <a:latin typeface="Cambria Math" panose="02040503050406030204" pitchFamily="18" charset="0"/>
                            <a:cs typeface="Cambria Math" panose="02040503050406030204" pitchFamily="18" charset="0"/>
                          </a:rPr>
                          <m:t>𝑡</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𝑠</m:t>
                        </m:r>
                      </m:e>
                      <m:sub>
                        <m:r>
                          <a:rPr lang="en-US" altLang="zh-CN" i="1" dirty="0">
                            <a:solidFill>
                              <a:schemeClr val="tx1"/>
                            </a:solidFill>
                            <a:latin typeface="Cambria Math" panose="02040503050406030204" pitchFamily="18" charset="0"/>
                            <a:cs typeface="Cambria Math" panose="02040503050406030204" pitchFamily="18" charset="0"/>
                          </a:rPr>
                          <m:t>𝑡</m:t>
                        </m:r>
                        <m:r>
                          <a:rPr lang="en-US" altLang="zh-CN" i="1" dirty="0">
                            <a:solidFill>
                              <a:schemeClr val="tx1"/>
                            </a:solidFill>
                            <a:latin typeface="Cambria Math" panose="02040503050406030204" pitchFamily="18" charset="0"/>
                            <a:cs typeface="Cambria Math" panose="02040503050406030204" pitchFamily="18" charset="0"/>
                          </a:rPr>
                          <m:t>+</m:t>
                        </m:r>
                        <m:r>
                          <a:rPr lang="en-US" altLang="zh-CN" i="1" dirty="0">
                            <a:solidFill>
                              <a:schemeClr val="tx1"/>
                            </a:solidFill>
                            <a:latin typeface="Cambria Math" panose="02040503050406030204" pitchFamily="18" charset="0"/>
                            <a:cs typeface="Cambria Math" panose="02040503050406030204" pitchFamily="18" charset="0"/>
                          </a:rPr>
                          <m:t>1</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𝜃</m:t>
                        </m:r>
                      </m:e>
                      <m:sub>
                        <m:r>
                          <a:rPr lang="en-US" altLang="zh-CN" i="1" dirty="0">
                            <a:solidFill>
                              <a:schemeClr val="tx1"/>
                            </a:solidFill>
                            <a:latin typeface="Cambria Math" panose="02040503050406030204" pitchFamily="18" charset="0"/>
                            <a:cs typeface="Cambria Math" panose="02040503050406030204" pitchFamily="18" charset="0"/>
                          </a:rPr>
                          <m:t>𝑖</m:t>
                        </m:r>
                      </m:sub>
                    </m:sSub>
                    <m:r>
                      <a:rPr lang="en-US" altLang="zh-CN" i="1" dirty="0">
                        <a:solidFill>
                          <a:schemeClr val="tx1"/>
                        </a:solidFill>
                        <a:latin typeface="Cambria Math" panose="02040503050406030204" pitchFamily="18" charset="0"/>
                        <a:cs typeface="Cambria Math" panose="02040503050406030204" pitchFamily="18" charset="0"/>
                      </a:rPr>
                      <m:t>)</m:t>
                    </m:r>
                  </m:oMath>
                </a14:m>
                <a:r>
                  <a:rPr lang="en-US" altLang="zh-CN" dirty="0">
                    <a:latin typeface="Times New Roman" panose="02020603050405020304" pitchFamily="18" charset="0"/>
                    <a:cs typeface="Times New Roman" panose="02020603050405020304" pitchFamily="18" charset="0"/>
                  </a:rPr>
                  <a:t> for i-th member derived from Eq.(1) with respect to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𝑑</m:t>
                        </m:r>
                      </m:e>
                      <m:sub>
                        <m:r>
                          <a:rPr lang="en-US" altLang="zh-CN" dirty="0">
                            <a:latin typeface="Cambria Math" panose="02040503050406030204" pitchFamily="18" charset="0"/>
                            <a:cs typeface="Cambria Math" panose="02040503050406030204" pitchFamily="18" charset="0"/>
                          </a:rPr>
                          <m:t>𝛱</m:t>
                        </m:r>
                      </m:sub>
                    </m:sSub>
                  </m:oMath>
                </a14:m>
                <a:r>
                  <a:rPr lang="en-US" altLang="zh-CN" dirty="0">
                    <a:latin typeface="Times New Roman" panose="02020603050405020304" pitchFamily="18" charset="0"/>
                    <a:cs typeface="Times New Roman" panose="02020603050405020304" pitchFamily="18" charset="0"/>
                  </a:rPr>
                  <a:t> is</a:t>
                </a:r>
                <a:endParaRPr lang="en-US" altLang="zh-CN" dirty="0">
                  <a:latin typeface="Times New Roman" panose="02020603050405020304" pitchFamily="18" charset="0"/>
                  <a:cs typeface="Times New Roman" panose="02020603050405020304" pitchFamily="18" charset="0"/>
                </a:endParaRPr>
              </a:p>
            </p:txBody>
          </p:sp>
        </mc:Choice>
        <mc:Fallback>
          <p:sp>
            <p:nvSpPr>
              <p:cNvPr id="6" name="文本框 5"/>
              <p:cNvSpPr txBox="1">
                <a:spLocks noRot="1" noChangeAspect="1" noMove="1" noResize="1" noEditPoints="1" noAdjustHandles="1" noChangeArrowheads="1" noChangeShapeType="1" noTextEdit="1"/>
              </p:cNvSpPr>
              <p:nvPr/>
            </p:nvSpPr>
            <p:spPr>
              <a:xfrm>
                <a:off x="535099" y="2761565"/>
                <a:ext cx="11181725" cy="645160"/>
              </a:xfrm>
              <a:prstGeom prst="rect">
                <a:avLst/>
              </a:prstGeom>
              <a:blipFill rotWithShape="1">
                <a:blip r:embed="rId3"/>
                <a:stretch>
                  <a:fillRect l="-4" t="-91" r="4" b="91"/>
                </a:stretch>
              </a:blipFill>
            </p:spPr>
            <p:txBody>
              <a:bodyPr/>
              <a:lstStyle/>
              <a:p>
                <a:r>
                  <a:rPr lang="zh-CN" altLang="en-US">
                    <a:noFill/>
                  </a:rPr>
                  <a:t> </a:t>
                </a:r>
              </a:p>
            </p:txBody>
          </p:sp>
        </mc:Fallback>
      </mc:AlternateContent>
      <p:pic>
        <p:nvPicPr>
          <p:cNvPr id="7" name="图片 6"/>
          <p:cNvPicPr>
            <a:picLocks noChangeAspect="1"/>
          </p:cNvPicPr>
          <p:nvPr/>
        </p:nvPicPr>
        <p:blipFill>
          <a:blip r:embed="rId4"/>
          <a:stretch>
            <a:fillRect/>
          </a:stretch>
        </p:blipFill>
        <p:spPr>
          <a:xfrm>
            <a:off x="695960" y="2092960"/>
            <a:ext cx="1943100" cy="563880"/>
          </a:xfrm>
          <a:prstGeom prst="rect">
            <a:avLst/>
          </a:prstGeom>
        </p:spPr>
      </p:pic>
      <p:pic>
        <p:nvPicPr>
          <p:cNvPr id="8" name="图片 7"/>
          <p:cNvPicPr>
            <a:picLocks noChangeAspect="1"/>
          </p:cNvPicPr>
          <p:nvPr/>
        </p:nvPicPr>
        <p:blipFill>
          <a:blip r:embed="rId5"/>
          <a:stretch>
            <a:fillRect/>
          </a:stretch>
        </p:blipFill>
        <p:spPr>
          <a:xfrm>
            <a:off x="4079875" y="3511550"/>
            <a:ext cx="3881755" cy="637540"/>
          </a:xfrm>
          <a:prstGeom prst="rect">
            <a:avLst/>
          </a:prstGeom>
        </p:spPr>
      </p:pic>
      <p:sp>
        <p:nvSpPr>
          <p:cNvPr id="9" name="文本框 8"/>
          <p:cNvSpPr txBox="1"/>
          <p:nvPr/>
        </p:nvSpPr>
        <p:spPr>
          <a:xfrm>
            <a:off x="10255250" y="366077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(2)</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0" name="文本框 9"/>
              <p:cNvSpPr txBox="1"/>
              <p:nvPr/>
            </p:nvSpPr>
            <p:spPr>
              <a:xfrm>
                <a:off x="535099" y="4268420"/>
                <a:ext cx="11181725" cy="368300"/>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Eq. 2 encourages exploration by requiring the overall state distribution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𝑑</m:t>
                        </m:r>
                      </m:e>
                      <m:sub>
                        <m:r>
                          <a:rPr lang="en-US" altLang="zh-CN" dirty="0">
                            <a:latin typeface="Cambria Math" panose="02040503050406030204" pitchFamily="18" charset="0"/>
                            <a:cs typeface="Cambria Math" panose="02040503050406030204" pitchFamily="18" charset="0"/>
                          </a:rPr>
                          <m:t>𝛱</m:t>
                        </m:r>
                      </m:sub>
                    </m:sSub>
                  </m:oMath>
                </a14:m>
                <a:r>
                  <a:rPr lang="en-US" altLang="zh-CN" dirty="0">
                    <a:latin typeface="Times New Roman" panose="02020603050405020304" pitchFamily="18" charset="0"/>
                    <a:cs typeface="Times New Roman" panose="02020603050405020304" pitchFamily="18" charset="0"/>
                  </a:rPr>
                  <a:t> to be as uniform as possible.</a:t>
                </a:r>
                <a:endParaRPr lang="en-US" altLang="zh-CN" dirty="0">
                  <a:latin typeface="Times New Roman" panose="02020603050405020304" pitchFamily="18" charset="0"/>
                  <a:cs typeface="Times New Roman" panose="02020603050405020304" pitchFamily="18" charset="0"/>
                </a:endParaRPr>
              </a:p>
            </p:txBody>
          </p:sp>
        </mc:Choice>
        <mc:Fallback>
          <p:sp>
            <p:nvSpPr>
              <p:cNvPr id="10" name="文本框 9"/>
              <p:cNvSpPr txBox="1">
                <a:spLocks noRot="1" noChangeAspect="1" noMove="1" noResize="1" noEditPoints="1" noAdjustHandles="1" noChangeArrowheads="1" noChangeShapeType="1" noTextEdit="1"/>
              </p:cNvSpPr>
              <p:nvPr/>
            </p:nvSpPr>
            <p:spPr>
              <a:xfrm>
                <a:off x="535099" y="4268420"/>
                <a:ext cx="11181725" cy="368300"/>
              </a:xfrm>
              <a:prstGeom prst="rect">
                <a:avLst/>
              </a:prstGeom>
              <a:blipFill rotWithShape="1">
                <a:blip r:embed="rId6"/>
                <a:stretch>
                  <a:fillRect l="-4" t="-159" r="4" b="159"/>
                </a:stretch>
              </a:blipFill>
            </p:spPr>
            <p:txBody>
              <a:bodyPr/>
              <a:lstStyle/>
              <a:p>
                <a:r>
                  <a:rPr lang="zh-CN" altLang="en-US">
                    <a:noFill/>
                  </a:rPr>
                  <a:t> </a:t>
                </a:r>
              </a:p>
            </p:txBody>
          </p:sp>
        </mc:Fallback>
      </mc:AlternateContent>
      <p:sp>
        <p:nvSpPr>
          <p:cNvPr id="12" name="文本框 11"/>
          <p:cNvSpPr txBox="1"/>
          <p:nvPr/>
        </p:nvSpPr>
        <p:spPr>
          <a:xfrm>
            <a:off x="511810" y="1362710"/>
            <a:ext cx="11271885" cy="3373120"/>
          </a:xfrm>
          <a:prstGeom prst="rect">
            <a:avLst/>
          </a:prstGeom>
          <a:noFill/>
          <a:ln>
            <a:solidFill>
              <a:srgbClr val="FF0000"/>
            </a:solidFill>
          </a:ln>
        </p:spPr>
        <p:txBody>
          <a:bodyPr wrap="square" rtlCol="0">
            <a:noAutofit/>
          </a:bodyPr>
          <a:p>
            <a:endParaRPr lang="zh-CN" altLang="en-US"/>
          </a:p>
        </p:txBody>
      </p:sp>
      <p:pic>
        <p:nvPicPr>
          <p:cNvPr id="13" name="图片 12"/>
          <p:cNvPicPr>
            <a:picLocks noChangeAspect="1"/>
          </p:cNvPicPr>
          <p:nvPr/>
        </p:nvPicPr>
        <p:blipFill>
          <a:blip r:embed="rId7">
            <a:clrChange>
              <a:clrFrom>
                <a:srgbClr val="FFFFFF">
                  <a:alpha val="100000"/>
                </a:srgbClr>
              </a:clrFrom>
              <a:clrTo>
                <a:srgbClr val="FFFFFF">
                  <a:alpha val="100000"/>
                  <a:alpha val="0"/>
                </a:srgbClr>
              </a:clrTo>
            </a:clrChange>
          </a:blip>
          <a:stretch>
            <a:fillRect/>
          </a:stretch>
        </p:blipFill>
        <p:spPr>
          <a:xfrm>
            <a:off x="3935730" y="4759960"/>
            <a:ext cx="3806190" cy="1296035"/>
          </a:xfrm>
          <a:prstGeom prst="rect">
            <a:avLst/>
          </a:prstGeom>
        </p:spPr>
      </p:pic>
      <p:sp>
        <p:nvSpPr>
          <p:cNvPr id="14" name="文本框 13"/>
          <p:cNvSpPr txBox="1"/>
          <p:nvPr/>
        </p:nvSpPr>
        <p:spPr>
          <a:xfrm>
            <a:off x="10344150" y="528320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(3)</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5" name="文本框 14"/>
              <p:cNvSpPr txBox="1"/>
              <p:nvPr/>
            </p:nvSpPr>
            <p:spPr>
              <a:xfrm>
                <a:off x="551609" y="6082615"/>
                <a:ext cx="11181725" cy="383540"/>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𝑑</m:t>
                        </m:r>
                      </m:e>
                      <m:sub>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𝑖</m:t>
                            </m:r>
                          </m:sub>
                        </m:sSub>
                      </m:sub>
                    </m:sSub>
                  </m:oMath>
                </a14:m>
                <a:r>
                  <a:rPr lang="en-US" altLang="zh-CN" dirty="0">
                    <a:latin typeface="Times New Roman" panose="02020603050405020304" pitchFamily="18" charset="0"/>
                    <a:cs typeface="Times New Roman" panose="02020603050405020304" pitchFamily="18" charset="0"/>
                  </a:rPr>
                  <a:t> is a state distribution induced by the member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𝑖</m:t>
                        </m:r>
                      </m:sub>
                    </m:sSub>
                  </m:oMath>
                </a14:m>
                <a:r>
                  <a:rPr lang="en-US" altLang="zh-CN"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𝐷</m:t>
                        </m:r>
                      </m:e>
                      <m:sub>
                        <m:r>
                          <m:rPr>
                            <m:sty m:val="p"/>
                          </m:rPr>
                          <a:rPr lang="en-US" altLang="zh-CN" dirty="0">
                            <a:latin typeface="Cambria Math" panose="02040503050406030204" pitchFamily="18" charset="0"/>
                            <a:cs typeface="Cambria Math" panose="02040503050406030204" pitchFamily="18" charset="0"/>
                          </a:rPr>
                          <m:t>KL</m:t>
                        </m:r>
                      </m:sub>
                    </m:sSub>
                  </m:oMath>
                </a14:m>
                <a:r>
                  <a:rPr lang="en-US" altLang="zh-CN" dirty="0">
                    <a:latin typeface="Times New Roman" panose="02020603050405020304" pitchFamily="18" charset="0"/>
                    <a:cs typeface="Times New Roman" panose="02020603050405020304" pitchFamily="18" charset="0"/>
                  </a:rPr>
                  <a:t>(·; ·) is KL-divergence, and </a:t>
                </a:r>
                <a:r>
                  <a:rPr lang="en-US" altLang="zh-CN" i="1" dirty="0">
                    <a:latin typeface="Times New Roman" panose="02020603050405020304" pitchFamily="18" charset="0"/>
                    <a:cs typeface="Times New Roman" panose="02020603050405020304" pitchFamily="18" charset="0"/>
                  </a:rPr>
                  <a:t>H</a:t>
                </a:r>
                <a:r>
                  <a:rPr lang="en-US" altLang="zh-CN" dirty="0">
                    <a:latin typeface="Times New Roman" panose="02020603050405020304" pitchFamily="18" charset="0"/>
                    <a:cs typeface="Times New Roman" panose="02020603050405020304" pitchFamily="18" charset="0"/>
                  </a:rPr>
                  <a:t>(·; ·) is cross-entropy.</a:t>
                </a:r>
                <a:endParaRPr lang="en-US" altLang="zh-CN" dirty="0">
                  <a:latin typeface="Times New Roman" panose="02020603050405020304" pitchFamily="18" charset="0"/>
                  <a:cs typeface="Times New Roman" panose="02020603050405020304" pitchFamily="18" charset="0"/>
                </a:endParaRPr>
              </a:p>
            </p:txBody>
          </p:sp>
        </mc:Choice>
        <mc:Fallback>
          <p:sp>
            <p:nvSpPr>
              <p:cNvPr id="15" name="文本框 14"/>
              <p:cNvSpPr txBox="1">
                <a:spLocks noRot="1" noChangeAspect="1" noMove="1" noResize="1" noEditPoints="1" noAdjustHandles="1" noChangeArrowheads="1" noChangeShapeType="1" noTextEdit="1"/>
              </p:cNvSpPr>
              <p:nvPr/>
            </p:nvSpPr>
            <p:spPr>
              <a:xfrm>
                <a:off x="551609" y="6082615"/>
                <a:ext cx="11181725" cy="383540"/>
              </a:xfrm>
              <a:prstGeom prst="rect">
                <a:avLst/>
              </a:prstGeom>
              <a:blipFill rotWithShape="1">
                <a:blip r:embed="rId8"/>
                <a:stretch>
                  <a:fillRect l="-4" t="-153" r="4" b="153"/>
                </a:stretch>
              </a:blipFill>
            </p:spPr>
            <p:txBody>
              <a:bodyPr/>
              <a:lstStyle/>
              <a:p>
                <a:r>
                  <a:rPr lang="zh-CN" altLang="en-US">
                    <a:noFill/>
                  </a:rPr>
                  <a:t> </a:t>
                </a:r>
              </a:p>
            </p:txBody>
          </p:sp>
        </mc:Fallback>
      </mc:AlternateContent>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54" name="灯片编号占位符 5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55" name="组合 54"/>
          <p:cNvGrpSpPr/>
          <p:nvPr/>
        </p:nvGrpSpPr>
        <p:grpSpPr>
          <a:xfrm>
            <a:off x="-1" y="6553200"/>
            <a:ext cx="12192001" cy="304800"/>
            <a:chOff x="0" y="6569404"/>
            <a:chExt cx="9144000" cy="288000"/>
          </a:xfrm>
        </p:grpSpPr>
        <p:sp>
          <p:nvSpPr>
            <p:cNvPr id="56" name="矩形 55"/>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mc:AlternateContent xmlns:mc="http://schemas.openxmlformats.org/markup-compatibility/2006">
        <mc:Choice xmlns:a14="http://schemas.microsoft.com/office/drawing/2010/main" Requires="a14">
          <p:sp>
            <p:nvSpPr>
              <p:cNvPr id="15" name="文本框 14"/>
              <p:cNvSpPr txBox="1"/>
              <p:nvPr/>
            </p:nvSpPr>
            <p:spPr>
              <a:xfrm>
                <a:off x="551609" y="909270"/>
                <a:ext cx="11181725" cy="404495"/>
              </a:xfrm>
              <a:prstGeom prst="rect">
                <a:avLst/>
              </a:prstGeom>
              <a:noFill/>
            </p:spPr>
            <p:txBody>
              <a:bodyPr wrap="square">
                <a:spAutoFit/>
              </a:bodyPr>
              <a:p>
                <a:pPr algn="just"/>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𝜌</m:t>
                        </m:r>
                      </m:e>
                      <m:sub>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𝑖</m:t>
                            </m:r>
                          </m:sub>
                        </m:sSub>
                      </m:sub>
                    </m:sSub>
                  </m:oMath>
                </a14:m>
                <a:r>
                  <a:rPr lang="en-US" altLang="zh-CN" dirty="0">
                    <a:latin typeface="Times New Roman" panose="02020603050405020304" pitchFamily="18" charset="0"/>
                    <a:cs typeface="Times New Roman" panose="02020603050405020304" pitchFamily="18" charset="0"/>
                  </a:rPr>
                  <a:t> is a mixing of state distributions of other members:</a:t>
                </a:r>
                <a:endParaRPr lang="en-US" altLang="zh-CN" dirty="0">
                  <a:latin typeface="Times New Roman" panose="02020603050405020304" pitchFamily="18" charset="0"/>
                  <a:cs typeface="Times New Roman" panose="02020603050405020304" pitchFamily="18" charset="0"/>
                </a:endParaRPr>
              </a:p>
            </p:txBody>
          </p:sp>
        </mc:Choice>
        <mc:Fallback>
          <p:sp>
            <p:nvSpPr>
              <p:cNvPr id="15" name="文本框 14"/>
              <p:cNvSpPr txBox="1">
                <a:spLocks noRot="1" noChangeAspect="1" noMove="1" noResize="1" noEditPoints="1" noAdjustHandles="1" noChangeArrowheads="1" noChangeShapeType="1" noTextEdit="1"/>
              </p:cNvSpPr>
              <p:nvPr/>
            </p:nvSpPr>
            <p:spPr>
              <a:xfrm>
                <a:off x="551609" y="909270"/>
                <a:ext cx="11181725" cy="404495"/>
              </a:xfrm>
              <a:prstGeom prst="rect">
                <a:avLst/>
              </a:prstGeom>
              <a:blipFill rotWithShape="1">
                <a:blip r:embed="rId1"/>
                <a:stretch>
                  <a:fillRect l="-4" t="-145" r="4" b="145"/>
                </a:stretch>
              </a:blipFill>
            </p:spPr>
            <p:txBody>
              <a:bodyPr/>
              <a:lstStyle/>
              <a:p>
                <a:r>
                  <a:rPr lang="zh-CN" altLang="en-US">
                    <a:noFill/>
                  </a:rPr>
                  <a:t> </a:t>
                </a:r>
              </a:p>
            </p:txBody>
          </p:sp>
        </mc:Fallback>
      </mc:AlternateContent>
      <p:pic>
        <p:nvPicPr>
          <p:cNvPr id="2" name="图片 1"/>
          <p:cNvPicPr>
            <a:picLocks noChangeAspect="1"/>
          </p:cNvPicPr>
          <p:nvPr/>
        </p:nvPicPr>
        <p:blipFill>
          <a:blip r:embed="rId2"/>
          <a:stretch>
            <a:fillRect/>
          </a:stretch>
        </p:blipFill>
        <p:spPr>
          <a:xfrm>
            <a:off x="4300220" y="1341120"/>
            <a:ext cx="3205480" cy="789940"/>
          </a:xfrm>
          <a:prstGeom prst="rect">
            <a:avLst/>
          </a:prstGeom>
        </p:spPr>
      </p:pic>
      <p:sp>
        <p:nvSpPr>
          <p:cNvPr id="6" name="文本框 5"/>
          <p:cNvSpPr txBox="1"/>
          <p:nvPr/>
        </p:nvSpPr>
        <p:spPr>
          <a:xfrm>
            <a:off x="9984105" y="155257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(4)</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7" name="文本框 6"/>
              <p:cNvSpPr txBox="1"/>
              <p:nvPr/>
            </p:nvSpPr>
            <p:spPr>
              <a:xfrm>
                <a:off x="535099" y="2184350"/>
                <a:ext cx="11181725" cy="697230"/>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where </a:t>
                </a:r>
                <a14:m>
                  <m:oMath xmlns:m="http://schemas.openxmlformats.org/officeDocument/2006/math">
                    <m:r>
                      <a:rPr lang="en-US" altLang="zh-CN" i="1" dirty="0">
                        <a:latin typeface="Cambria Math" panose="02040503050406030204" pitchFamily="18" charset="0"/>
                        <a:cs typeface="Cambria Math" panose="02040503050406030204" pitchFamily="18" charset="0"/>
                      </a:rPr>
                      <m:t>𝜖</m:t>
                    </m:r>
                  </m:oMath>
                </a14:m>
                <a:r>
                  <a:rPr lang="en-US" altLang="zh-CN" dirty="0">
                    <a:latin typeface="Times New Roman" panose="02020603050405020304" pitchFamily="18" charset="0"/>
                    <a:cs typeface="Times New Roman" panose="02020603050405020304" pitchFamily="18" charset="0"/>
                  </a:rPr>
                  <a:t> is a very small constant to ensure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𝜌</m:t>
                        </m:r>
                      </m:e>
                      <m:sub>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𝑖</m:t>
                            </m:r>
                          </m:sub>
                        </m:sSub>
                      </m:sub>
                    </m:sSub>
                  </m:oMath>
                </a14:m>
                <a:r>
                  <a:rPr lang="en-US" altLang="zh-CN" dirty="0">
                    <a:latin typeface="Times New Roman" panose="02020603050405020304" pitchFamily="18" charset="0"/>
                    <a:cs typeface="Times New Roman" panose="02020603050405020304" pitchFamily="18" charset="0"/>
                  </a:rPr>
                  <a:t>(</a:t>
                </a:r>
                <a:r>
                  <a:rPr lang="en-US" altLang="zh-CN" i="1" dirty="0">
                    <a:latin typeface="Times New Roman" panose="02020603050405020304" pitchFamily="18" charset="0"/>
                    <a:cs typeface="Times New Roman" panose="02020603050405020304" pitchFamily="18" charset="0"/>
                  </a:rPr>
                  <a:t>s</a:t>
                </a:r>
                <a:r>
                  <a:rPr lang="en-US" altLang="zh-CN" dirty="0">
                    <a:latin typeface="Times New Roman" panose="02020603050405020304" pitchFamily="18" charset="0"/>
                    <a:cs typeface="Times New Roman" panose="02020603050405020304" pitchFamily="18" charset="0"/>
                  </a:rPr>
                  <a:t>) &gt; 0 for any state </a:t>
                </a:r>
                <a:r>
                  <a:rPr lang="en-US" altLang="zh-CN" i="1" dirty="0">
                    <a:latin typeface="Times New Roman" panose="02020603050405020304" pitchFamily="18" charset="0"/>
                    <a:cs typeface="Times New Roman" panose="02020603050405020304" pitchFamily="18" charset="0"/>
                  </a:rPr>
                  <a:t>s</a:t>
                </a:r>
                <a:r>
                  <a:rPr lang="en-US" altLang="zh-CN" dirty="0">
                    <a:latin typeface="Times New Roman" panose="02020603050405020304" pitchFamily="18" charset="0"/>
                    <a:cs typeface="Times New Roman" panose="02020603050405020304" pitchFamily="18" charset="0"/>
                  </a:rPr>
                  <a:t>. For </a:t>
                </a:r>
                <a:r>
                  <a:rPr lang="en-US" altLang="zh-CN" i="1" dirty="0">
                    <a:latin typeface="Times New Roman" panose="02020603050405020304" pitchFamily="18" charset="0"/>
                    <a:cs typeface="Times New Roman" panose="02020603050405020304" pitchFamily="18" charset="0"/>
                  </a:rPr>
                  <a:t>i</a:t>
                </a:r>
                <a:r>
                  <a:rPr lang="en-US" altLang="zh-CN" dirty="0">
                    <a:latin typeface="Times New Roman" panose="02020603050405020304" pitchFamily="18" charset="0"/>
                    <a:cs typeface="Times New Roman" panose="02020603050405020304" pitchFamily="18" charset="0"/>
                  </a:rPr>
                  <a:t>-th member, we derive the bonus</a:t>
                </a:r>
                <a:endParaRPr lang="en-US" altLang="zh-CN" dirty="0">
                  <a:latin typeface="Times New Roman" panose="02020603050405020304" pitchFamily="18" charset="0"/>
                  <a:cs typeface="Times New Roman" panose="02020603050405020304" pitchFamily="18" charset="0"/>
                </a:endParaRPr>
              </a:p>
              <a:p>
                <a:pPr algn="just"/>
                <a14:m>
                  <m:oMath xmlns:m="http://schemas.openxmlformats.org/officeDocument/2006/math">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𝑏</m:t>
                        </m:r>
                      </m:e>
                      <m:sub>
                        <m:r>
                          <a:rPr lang="en-US" altLang="zh-CN" i="1" dirty="0">
                            <a:solidFill>
                              <a:schemeClr val="tx1"/>
                            </a:solidFill>
                            <a:latin typeface="Cambria Math" panose="02040503050406030204" pitchFamily="18" charset="0"/>
                            <a:cs typeface="Cambria Math" panose="02040503050406030204" pitchFamily="18" charset="0"/>
                          </a:rPr>
                          <m:t>𝑠𝑑</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𝑠</m:t>
                        </m:r>
                      </m:e>
                      <m:sub>
                        <m:r>
                          <a:rPr lang="en-US" altLang="zh-CN" i="1" dirty="0">
                            <a:solidFill>
                              <a:schemeClr val="tx1"/>
                            </a:solidFill>
                            <a:latin typeface="Cambria Math" panose="02040503050406030204" pitchFamily="18" charset="0"/>
                            <a:cs typeface="Cambria Math" panose="02040503050406030204" pitchFamily="18" charset="0"/>
                          </a:rPr>
                          <m:t>𝑡</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𝑎</m:t>
                        </m:r>
                      </m:e>
                      <m:sub>
                        <m:r>
                          <a:rPr lang="en-US" altLang="zh-CN" i="1" dirty="0">
                            <a:solidFill>
                              <a:schemeClr val="tx1"/>
                            </a:solidFill>
                            <a:latin typeface="Cambria Math" panose="02040503050406030204" pitchFamily="18" charset="0"/>
                            <a:cs typeface="Cambria Math" panose="02040503050406030204" pitchFamily="18" charset="0"/>
                          </a:rPr>
                          <m:t>𝑡</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𝑠</m:t>
                        </m:r>
                      </m:e>
                      <m:sub>
                        <m:r>
                          <a:rPr lang="en-US" altLang="zh-CN" i="1" dirty="0">
                            <a:solidFill>
                              <a:schemeClr val="tx1"/>
                            </a:solidFill>
                            <a:latin typeface="Cambria Math" panose="02040503050406030204" pitchFamily="18" charset="0"/>
                            <a:cs typeface="Cambria Math" panose="02040503050406030204" pitchFamily="18" charset="0"/>
                          </a:rPr>
                          <m:t>𝑡</m:t>
                        </m:r>
                        <m:r>
                          <a:rPr lang="en-US" altLang="zh-CN" i="1" dirty="0">
                            <a:solidFill>
                              <a:schemeClr val="tx1"/>
                            </a:solidFill>
                            <a:latin typeface="Cambria Math" panose="02040503050406030204" pitchFamily="18" charset="0"/>
                            <a:cs typeface="Cambria Math" panose="02040503050406030204" pitchFamily="18" charset="0"/>
                          </a:rPr>
                          <m:t>+</m:t>
                        </m:r>
                        <m:r>
                          <a:rPr lang="en-US" altLang="zh-CN" i="1" dirty="0">
                            <a:solidFill>
                              <a:schemeClr val="tx1"/>
                            </a:solidFill>
                            <a:latin typeface="Cambria Math" panose="02040503050406030204" pitchFamily="18" charset="0"/>
                            <a:cs typeface="Cambria Math" panose="02040503050406030204" pitchFamily="18" charset="0"/>
                          </a:rPr>
                          <m:t>1</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𝜃</m:t>
                        </m:r>
                      </m:e>
                      <m:sub>
                        <m:r>
                          <a:rPr lang="en-US" altLang="zh-CN" i="1" dirty="0">
                            <a:solidFill>
                              <a:schemeClr val="tx1"/>
                            </a:solidFill>
                            <a:latin typeface="Cambria Math" panose="02040503050406030204" pitchFamily="18" charset="0"/>
                            <a:cs typeface="Cambria Math" panose="02040503050406030204" pitchFamily="18" charset="0"/>
                          </a:rPr>
                          <m:t>𝑖</m:t>
                        </m:r>
                      </m:sub>
                    </m:sSub>
                    <m:r>
                      <a:rPr lang="en-US" altLang="zh-CN" i="1" dirty="0">
                        <a:solidFill>
                          <a:schemeClr val="tx1"/>
                        </a:solidFill>
                        <a:latin typeface="Cambria Math" panose="02040503050406030204" pitchFamily="18" charset="0"/>
                        <a:cs typeface="Cambria Math" panose="02040503050406030204" pitchFamily="18" charset="0"/>
                      </a:rPr>
                      <m:t>)</m:t>
                    </m:r>
                  </m:oMath>
                </a14:m>
                <a:r>
                  <a:rPr lang="en-US" altLang="zh-CN" dirty="0">
                    <a:latin typeface="Times New Roman" panose="02020603050405020304" pitchFamily="18" charset="0"/>
                    <a:cs typeface="Times New Roman" panose="02020603050405020304" pitchFamily="18" charset="0"/>
                  </a:rPr>
                  <a:t> from Eq. 3 with respect to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𝑑</m:t>
                        </m:r>
                      </m:e>
                      <m:sub>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𝑖</m:t>
                            </m:r>
                          </m:sub>
                        </m:sSub>
                      </m:sub>
                    </m:sSub>
                  </m:oMath>
                </a14:m>
                <a:r>
                  <a:rPr lang="en-US" altLang="zh-CN"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p:txBody>
          </p:sp>
        </mc:Choice>
        <mc:Fallback>
          <p:sp>
            <p:nvSpPr>
              <p:cNvPr id="7" name="文本框 6"/>
              <p:cNvSpPr txBox="1">
                <a:spLocks noRot="1" noChangeAspect="1" noMove="1" noResize="1" noEditPoints="1" noAdjustHandles="1" noChangeArrowheads="1" noChangeShapeType="1" noTextEdit="1"/>
              </p:cNvSpPr>
              <p:nvPr/>
            </p:nvSpPr>
            <p:spPr>
              <a:xfrm>
                <a:off x="535099" y="2184350"/>
                <a:ext cx="11181725" cy="697230"/>
              </a:xfrm>
              <a:prstGeom prst="rect">
                <a:avLst/>
              </a:prstGeom>
              <a:blipFill rotWithShape="1">
                <a:blip r:embed="rId3"/>
                <a:stretch>
                  <a:fillRect l="-4" t="-84" r="4" b="84"/>
                </a:stretch>
              </a:blipFill>
            </p:spPr>
            <p:txBody>
              <a:bodyPr/>
              <a:lstStyle/>
              <a:p>
                <a:r>
                  <a:rPr lang="zh-CN" altLang="en-US">
                    <a:noFill/>
                  </a:rPr>
                  <a:t> </a:t>
                </a:r>
              </a:p>
            </p:txBody>
          </p:sp>
        </mc:Fallback>
      </mc:AlternateContent>
      <p:pic>
        <p:nvPicPr>
          <p:cNvPr id="8" name="图片 7"/>
          <p:cNvPicPr>
            <a:picLocks noChangeAspect="1"/>
          </p:cNvPicPr>
          <p:nvPr/>
        </p:nvPicPr>
        <p:blipFill>
          <a:blip r:embed="rId4"/>
          <a:stretch>
            <a:fillRect/>
          </a:stretch>
        </p:blipFill>
        <p:spPr>
          <a:xfrm>
            <a:off x="3359785" y="2924810"/>
            <a:ext cx="5180330" cy="753110"/>
          </a:xfrm>
          <a:prstGeom prst="rect">
            <a:avLst/>
          </a:prstGeom>
        </p:spPr>
      </p:pic>
      <p:sp>
        <p:nvSpPr>
          <p:cNvPr id="9" name="文本框 8"/>
          <p:cNvSpPr txBox="1"/>
          <p:nvPr/>
        </p:nvSpPr>
        <p:spPr>
          <a:xfrm>
            <a:off x="9984105" y="312102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(5)</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54" name="灯片编号占位符 5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55" name="组合 54"/>
          <p:cNvGrpSpPr/>
          <p:nvPr/>
        </p:nvGrpSpPr>
        <p:grpSpPr>
          <a:xfrm>
            <a:off x="-1" y="6553200"/>
            <a:ext cx="12192001" cy="304800"/>
            <a:chOff x="0" y="6569404"/>
            <a:chExt cx="9144000" cy="288000"/>
          </a:xfrm>
        </p:grpSpPr>
        <p:sp>
          <p:nvSpPr>
            <p:cNvPr id="56" name="矩形 55"/>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5" name="图片 4"/>
          <p:cNvPicPr>
            <a:picLocks noChangeAspect="1"/>
          </p:cNvPicPr>
          <p:nvPr/>
        </p:nvPicPr>
        <p:blipFill>
          <a:blip r:embed="rId1"/>
          <a:stretch>
            <a:fillRect/>
          </a:stretch>
        </p:blipFill>
        <p:spPr>
          <a:xfrm>
            <a:off x="840105" y="1266825"/>
            <a:ext cx="10427970" cy="4679950"/>
          </a:xfrm>
          <a:prstGeom prst="rect">
            <a:avLst/>
          </a:prstGeom>
        </p:spPr>
      </p:pic>
      <p:sp>
        <p:nvSpPr>
          <p:cNvPr id="6" name="文本框 5"/>
          <p:cNvSpPr txBox="1"/>
          <p:nvPr/>
        </p:nvSpPr>
        <p:spPr>
          <a:xfrm>
            <a:off x="11280140" y="1873885"/>
            <a:ext cx="826770" cy="368300"/>
          </a:xfrm>
          <a:prstGeom prst="rect">
            <a:avLst/>
          </a:prstGeom>
          <a:noFill/>
        </p:spPr>
        <p:txBody>
          <a:bodyPr wrap="square" rtlCol="0">
            <a:spAutoFit/>
          </a:bodyPr>
          <a:p>
            <a:r>
              <a:rPr lang="en-US" altLang="zh-CN"/>
              <a:t>Eq.1</a:t>
            </a:r>
            <a:endParaRPr lang="en-US" altLang="zh-CN"/>
          </a:p>
        </p:txBody>
      </p:sp>
      <p:sp>
        <p:nvSpPr>
          <p:cNvPr id="8" name="文本框 7"/>
          <p:cNvSpPr txBox="1"/>
          <p:nvPr/>
        </p:nvSpPr>
        <p:spPr>
          <a:xfrm>
            <a:off x="11347450" y="3644900"/>
            <a:ext cx="826770" cy="368300"/>
          </a:xfrm>
          <a:prstGeom prst="rect">
            <a:avLst/>
          </a:prstGeom>
          <a:noFill/>
        </p:spPr>
        <p:txBody>
          <a:bodyPr wrap="square" rtlCol="0">
            <a:spAutoFit/>
          </a:bodyPr>
          <a:p>
            <a:r>
              <a:rPr lang="en-US" altLang="zh-CN"/>
              <a:t>Eq.3</a:t>
            </a:r>
            <a:endParaRPr lang="en-US" altLang="zh-CN"/>
          </a:p>
        </p:txBody>
      </p:sp>
      <p:sp>
        <p:nvSpPr>
          <p:cNvPr id="12" name="文本框 11"/>
          <p:cNvSpPr txBox="1"/>
          <p:nvPr/>
        </p:nvSpPr>
        <p:spPr>
          <a:xfrm>
            <a:off x="6067425" y="3191510"/>
            <a:ext cx="5831840" cy="1544320"/>
          </a:xfrm>
          <a:prstGeom prst="rect">
            <a:avLst/>
          </a:prstGeom>
          <a:noFill/>
          <a:ln>
            <a:solidFill>
              <a:srgbClr val="FF0000"/>
            </a:solidFill>
          </a:ln>
        </p:spPr>
        <p:txBody>
          <a:bodyPr wrap="square" rtlCol="0">
            <a:noAutofit/>
          </a:bodyPr>
          <a:p>
            <a:endParaRPr lang="zh-CN" altLang="en-US"/>
          </a:p>
        </p:txBody>
      </p:sp>
      <p:sp>
        <p:nvSpPr>
          <p:cNvPr id="9" name="文本框 8"/>
          <p:cNvSpPr txBox="1"/>
          <p:nvPr/>
        </p:nvSpPr>
        <p:spPr>
          <a:xfrm>
            <a:off x="6023610" y="1412875"/>
            <a:ext cx="5831840" cy="1544320"/>
          </a:xfrm>
          <a:prstGeom prst="rect">
            <a:avLst/>
          </a:prstGeom>
          <a:noFill/>
          <a:ln>
            <a:solidFill>
              <a:schemeClr val="tx1"/>
            </a:solidFill>
          </a:ln>
        </p:spPr>
        <p:txBody>
          <a:bodyPr wrap="square" rtlCol="0">
            <a:noAutofit/>
          </a:bodyPr>
          <a:p>
            <a:endParaRPr lang="zh-CN" altLang="en-US"/>
          </a:p>
        </p:txBody>
      </p:sp>
    </p:spTree>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54" name="灯片编号占位符 5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55" name="组合 54"/>
          <p:cNvGrpSpPr/>
          <p:nvPr/>
        </p:nvGrpSpPr>
        <p:grpSpPr>
          <a:xfrm>
            <a:off x="-1" y="6553200"/>
            <a:ext cx="12192001" cy="304800"/>
            <a:chOff x="0" y="6569404"/>
            <a:chExt cx="9144000" cy="288000"/>
          </a:xfrm>
        </p:grpSpPr>
        <p:sp>
          <p:nvSpPr>
            <p:cNvPr id="56" name="矩形 55"/>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3" name="文本框 2"/>
          <p:cNvSpPr txBox="1"/>
          <p:nvPr/>
        </p:nvSpPr>
        <p:spPr>
          <a:xfrm>
            <a:off x="480000" y="800658"/>
            <a:ext cx="6264000" cy="398780"/>
          </a:xfrm>
          <a:prstGeom prst="rect">
            <a:avLst/>
          </a:prstGeom>
          <a:noFill/>
        </p:spPr>
        <p:txBody>
          <a:bodyPr wrap="square" rtlCol="0" anchor="t">
            <a:spAutoFit/>
          </a:bodyPr>
          <a:lstStyle/>
          <a:p>
            <a:r>
              <a:rPr lang="en-GB" altLang="zh-CN" sz="2000" b="1" dirty="0">
                <a:solidFill>
                  <a:srgbClr val="0174AB"/>
                </a:solidFill>
                <a:latin typeface="Arial" panose="020B0604020202020204" pitchFamily="34" charset="0"/>
                <a:cs typeface="Arial" panose="020B0604020202020204" pitchFamily="34" charset="0"/>
              </a:rPr>
              <a:t>Exploration-Enhanced Policy Constraint</a:t>
            </a:r>
            <a:endParaRPr lang="en-GB" altLang="zh-CN" sz="2000" b="1" dirty="0">
              <a:solidFill>
                <a:srgbClr val="0174AB"/>
              </a:solidFill>
              <a:latin typeface="Arial" panose="020B0604020202020204" pitchFamily="34" charset="0"/>
              <a:cs typeface="Arial" panose="020B0604020202020204" pitchFamily="34" charset="0"/>
            </a:endParaRPr>
          </a:p>
        </p:txBody>
      </p:sp>
      <p:cxnSp>
        <p:nvCxnSpPr>
          <p:cNvPr id="4" name="直接连接符 4"/>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mc:AlternateContent xmlns:mc="http://schemas.openxmlformats.org/markup-compatibility/2006">
        <mc:Choice xmlns:a14="http://schemas.microsoft.com/office/drawing/2010/main" Requires="a14">
          <p:sp>
            <p:nvSpPr>
              <p:cNvPr id="2" name="文本框 1"/>
              <p:cNvSpPr txBox="1"/>
              <p:nvPr/>
            </p:nvSpPr>
            <p:spPr>
              <a:xfrm>
                <a:off x="479854" y="1411555"/>
                <a:ext cx="11181725" cy="389255"/>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Formally, in the </a:t>
                </a:r>
                <a:r>
                  <a:rPr lang="en-US" altLang="zh-CN" i="1" dirty="0">
                    <a:latin typeface="Times New Roman" panose="02020603050405020304" pitchFamily="18" charset="0"/>
                    <a:cs typeface="Times New Roman" panose="02020603050405020304" pitchFamily="18" charset="0"/>
                  </a:rPr>
                  <a:t>k</a:t>
                </a:r>
                <a:r>
                  <a:rPr lang="en-US" altLang="zh-CN" dirty="0">
                    <a:latin typeface="Times New Roman" panose="02020603050405020304" pitchFamily="18" charset="0"/>
                    <a:cs typeface="Times New Roman" panose="02020603050405020304" pitchFamily="18" charset="0"/>
                  </a:rPr>
                  <a:t>-th parameter update, for </a:t>
                </a:r>
                <a:r>
                  <a:rPr lang="en-US" altLang="zh-CN" i="1" dirty="0">
                    <a:latin typeface="Times New Roman" panose="02020603050405020304" pitchFamily="18" charset="0"/>
                    <a:cs typeface="Times New Roman" panose="02020603050405020304" pitchFamily="18" charset="0"/>
                  </a:rPr>
                  <a:t>i</a:t>
                </a:r>
                <a:r>
                  <a:rPr lang="en-US" altLang="zh-CN" dirty="0">
                    <a:latin typeface="Times New Roman" panose="02020603050405020304" pitchFamily="18" charset="0"/>
                    <a:cs typeface="Times New Roman" panose="02020603050405020304" pitchFamily="18" charset="0"/>
                  </a:rPr>
                  <a:t>-th member, we optimize the current joint policy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𝑖</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𝑘</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1</m:t>
                        </m:r>
                      </m:sub>
                    </m:sSub>
                  </m:oMath>
                </a14:m>
                <a:r>
                  <a:rPr lang="en-US" altLang="zh-CN" dirty="0">
                    <a:latin typeface="Times New Roman" panose="02020603050405020304" pitchFamily="18" charset="0"/>
                    <a:cs typeface="Times New Roman" panose="02020603050405020304" pitchFamily="18" charset="0"/>
                  </a:rPr>
                  <a:t> by</a:t>
                </a:r>
                <a:endParaRPr lang="en-US" altLang="zh-CN" dirty="0">
                  <a:latin typeface="Times New Roman" panose="02020603050405020304" pitchFamily="18" charset="0"/>
                  <a:cs typeface="Times New Roman" panose="02020603050405020304" pitchFamily="18" charset="0"/>
                </a:endParaRPr>
              </a:p>
            </p:txBody>
          </p:sp>
        </mc:Choice>
        <mc:Fallback>
          <p:sp>
            <p:nvSpPr>
              <p:cNvPr id="2" name="文本框 1"/>
              <p:cNvSpPr txBox="1">
                <a:spLocks noRot="1" noChangeAspect="1" noMove="1" noResize="1" noEditPoints="1" noAdjustHandles="1" noChangeArrowheads="1" noChangeShapeType="1" noTextEdit="1"/>
              </p:cNvSpPr>
              <p:nvPr/>
            </p:nvSpPr>
            <p:spPr>
              <a:xfrm>
                <a:off x="479854" y="1411555"/>
                <a:ext cx="11181725" cy="389255"/>
              </a:xfrm>
              <a:prstGeom prst="rect">
                <a:avLst/>
              </a:prstGeom>
              <a:blipFill rotWithShape="1">
                <a:blip r:embed="rId1"/>
                <a:stretch>
                  <a:fillRect l="-4" t="-150" r="4" b="150"/>
                </a:stretch>
              </a:blipFill>
            </p:spPr>
            <p:txBody>
              <a:bodyPr/>
              <a:lstStyle/>
              <a:p>
                <a:r>
                  <a:rPr lang="zh-CN" altLang="en-US">
                    <a:noFill/>
                  </a:rPr>
                  <a:t> </a:t>
                </a:r>
              </a:p>
            </p:txBody>
          </p:sp>
        </mc:Fallback>
      </mc:AlternateContent>
      <p:pic>
        <p:nvPicPr>
          <p:cNvPr id="5" name="图片 4"/>
          <p:cNvPicPr>
            <a:picLocks noChangeAspect="1"/>
          </p:cNvPicPr>
          <p:nvPr/>
        </p:nvPicPr>
        <p:blipFill>
          <a:blip r:embed="rId2"/>
          <a:stretch>
            <a:fillRect/>
          </a:stretch>
        </p:blipFill>
        <p:spPr>
          <a:xfrm>
            <a:off x="2999740" y="1917065"/>
            <a:ext cx="5194935" cy="1571625"/>
          </a:xfrm>
          <a:prstGeom prst="rect">
            <a:avLst/>
          </a:prstGeom>
        </p:spPr>
      </p:pic>
      <p:sp>
        <p:nvSpPr>
          <p:cNvPr id="6" name="文本框 5"/>
          <p:cNvSpPr txBox="1"/>
          <p:nvPr/>
        </p:nvSpPr>
        <p:spPr>
          <a:xfrm>
            <a:off x="9839960" y="249237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(6)</a:t>
            </a:r>
            <a:endParaRPr lang="en-US" altLang="zh-CN">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7" name="文本框 6"/>
              <p:cNvSpPr txBox="1"/>
              <p:nvPr/>
            </p:nvSpPr>
            <p:spPr>
              <a:xfrm>
                <a:off x="463344" y="3619450"/>
                <a:ext cx="11181725" cy="854075"/>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dirty="0">
                            <a:latin typeface="Cambria Math" panose="02040503050406030204" pitchFamily="18" charset="0"/>
                            <a:cs typeface="Cambria Math" panose="02040503050406030204" pitchFamily="18" charset="0"/>
                          </a:rPr>
                          <m:t>𝛱</m:t>
                        </m:r>
                      </m:e>
                      <m:sub>
                        <m:r>
                          <a:rPr lang="en-US" altLang="zh-CN" i="1" dirty="0">
                            <a:latin typeface="Cambria Math" panose="02040503050406030204" pitchFamily="18" charset="0"/>
                            <a:cs typeface="Cambria Math" panose="02040503050406030204" pitchFamily="18" charset="0"/>
                          </a:rPr>
                          <m:t>1</m:t>
                        </m:r>
                      </m:sub>
                    </m:sSub>
                    <m:r>
                      <a:rPr lang="en-US" altLang="zh-CN" i="1" dirty="0">
                        <a:latin typeface="Cambria Math" panose="02040503050406030204" pitchFamily="18" charset="0"/>
                        <a:cs typeface="Cambria Math" panose="02040503050406030204" pitchFamily="18" charset="0"/>
                      </a:rPr>
                      <m:t>=</m:t>
                    </m:r>
                    <m:d>
                      <m:dPr>
                        <m:begChr m:val="{"/>
                        <m:endChr m:val="}"/>
                        <m:ctrlPr>
                          <a:rPr lang="en-US" altLang="zh-CN" i="1" dirty="0">
                            <a:latin typeface="Cambria Math" panose="02040503050406030204" pitchFamily="18" charset="0"/>
                            <a:cs typeface="Cambria Math" panose="02040503050406030204" pitchFamily="18" charset="0"/>
                          </a:rPr>
                        </m:ctrlPr>
                      </m:dPr>
                      <m:e>
                        <m:sSubSup>
                          <m:sSubSupPr>
                            <m:ctrlPr>
                              <a:rPr lang="en-US" altLang="zh-CN" i="1" dirty="0">
                                <a:latin typeface="Cambria Math" panose="02040503050406030204" pitchFamily="18" charset="0"/>
                                <a:cs typeface="Cambria Math" panose="02040503050406030204" pitchFamily="18" charset="0"/>
                              </a:rPr>
                            </m:ctrlPr>
                          </m:sSubSupPr>
                          <m:e>
                            <m:d>
                              <m:dPr>
                                <m:begChr m:val="{"/>
                                <m:endChr m:val="}"/>
                                <m:ctrlPr>
                                  <a:rPr lang="en-US" altLang="zh-CN" i="1" dirty="0">
                                    <a:latin typeface="Cambria Math" panose="02040503050406030204" pitchFamily="18" charset="0"/>
                                    <a:cs typeface="Cambria Math" panose="02040503050406030204" pitchFamily="18" charset="0"/>
                                  </a:rPr>
                                </m:ctrlPr>
                              </m:dPr>
                              <m:e>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𝑚</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1</m:t>
                                    </m:r>
                                  </m:sub>
                                </m:sSub>
                              </m:e>
                            </m:d>
                          </m:e>
                          <m:sub>
                            <m:r>
                              <a:rPr lang="en-US" altLang="zh-CN" i="1" dirty="0">
                                <a:latin typeface="Cambria Math" panose="02040503050406030204" pitchFamily="18" charset="0"/>
                                <a:cs typeface="Cambria Math" panose="02040503050406030204" pitchFamily="18" charset="0"/>
                              </a:rPr>
                              <m:t>𝑚</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1</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𝑚</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𝑖</m:t>
                            </m:r>
                          </m:sub>
                          <m:sup>
                            <m:r>
                              <a:rPr lang="en-US" altLang="zh-CN" i="1" dirty="0">
                                <a:latin typeface="Cambria Math" panose="02040503050406030204" pitchFamily="18" charset="0"/>
                                <a:cs typeface="Cambria Math" panose="02040503050406030204" pitchFamily="18" charset="0"/>
                              </a:rPr>
                              <m:t>𝑀</m:t>
                            </m:r>
                          </m:sup>
                        </m:sSubSup>
                        <m:r>
                          <a:rPr lang="en-US" altLang="zh-CN" i="1" dirty="0">
                            <a:latin typeface="Cambria Math" panose="02040503050406030204" pitchFamily="18" charset="0"/>
                            <a:cs typeface="Cambria Math" panose="02040503050406030204" pitchFamily="18" charset="0"/>
                          </a:rPr>
                          <m:t> ,...,</m:t>
                        </m:r>
                        <m:sSubSup>
                          <m:sSubSupPr>
                            <m:ctrlPr>
                              <a:rPr lang="en-US" altLang="zh-CN" i="1" dirty="0">
                                <a:latin typeface="Cambria Math" panose="02040503050406030204" pitchFamily="18" charset="0"/>
                                <a:cs typeface="Cambria Math" panose="02040503050406030204" pitchFamily="18" charset="0"/>
                              </a:rPr>
                            </m:ctrlPr>
                          </m:sSubSupPr>
                          <m:e>
                            <m:d>
                              <m:dPr>
                                <m:begChr m:val="{"/>
                                <m:endChr m:val="}"/>
                                <m:ctrlPr>
                                  <a:rPr lang="en-US" altLang="zh-CN" i="1" dirty="0">
                                    <a:latin typeface="Cambria Math" panose="02040503050406030204" pitchFamily="18" charset="0"/>
                                    <a:cs typeface="Cambria Math" panose="02040503050406030204" pitchFamily="18" charset="0"/>
                                  </a:rPr>
                                </m:ctrlPr>
                              </m:dPr>
                              <m:e>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𝑚</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𝑘</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1</m:t>
                                    </m:r>
                                  </m:sub>
                                </m:sSub>
                              </m:e>
                            </m:d>
                          </m:e>
                          <m:sub>
                            <m:r>
                              <a:rPr lang="en-US" altLang="zh-CN" i="1" dirty="0">
                                <a:latin typeface="Cambria Math" panose="02040503050406030204" pitchFamily="18" charset="0"/>
                                <a:cs typeface="Cambria Math" panose="02040503050406030204" pitchFamily="18" charset="0"/>
                              </a:rPr>
                              <m:t>𝑚</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1</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𝑚</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𝑖</m:t>
                            </m:r>
                          </m:sub>
                          <m:sup>
                            <m:r>
                              <a:rPr lang="en-US" altLang="zh-CN" i="1" dirty="0">
                                <a:latin typeface="Cambria Math" panose="02040503050406030204" pitchFamily="18" charset="0"/>
                                <a:cs typeface="Cambria Math" panose="02040503050406030204" pitchFamily="18" charset="0"/>
                              </a:rPr>
                              <m:t>𝑀</m:t>
                            </m:r>
                          </m:sup>
                        </m:sSubSup>
                      </m:e>
                    </m:d>
                    <m:r>
                      <a:rPr lang="en-US" altLang="zh-CN" i="1" dirty="0">
                        <a:latin typeface="Cambria Math" panose="02040503050406030204" pitchFamily="18" charset="0"/>
                        <a:cs typeface="Cambria Math" panose="02040503050406030204" pitchFamily="18" charset="0"/>
                      </a:rPr>
                      <m:t> </m:t>
                    </m:r>
                  </m:oMath>
                </a14:m>
                <a:r>
                  <a:rPr lang="en-US" altLang="zh-CN" dirty="0">
                    <a:latin typeface="Times New Roman" panose="02020603050405020304" pitchFamily="18" charset="0"/>
                    <a:cs typeface="Times New Roman" panose="02020603050405020304" pitchFamily="18" charset="0"/>
                  </a:rPr>
                  <a:t>are current and historical joint policies of other members, and</a:t>
                </a:r>
                <a:endParaRPr lang="en-US" altLang="zh-CN" dirty="0">
                  <a:latin typeface="Times New Roman" panose="02020603050405020304" pitchFamily="18" charset="0"/>
                  <a:cs typeface="Times New Roman" panose="02020603050405020304" pitchFamily="18" charset="0"/>
                </a:endParaRPr>
              </a:p>
              <a:p>
                <a:pPr algn="just"/>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dirty="0">
                            <a:latin typeface="Cambria Math" panose="02040503050406030204" pitchFamily="18" charset="0"/>
                            <a:cs typeface="Cambria Math" panose="02040503050406030204" pitchFamily="18" charset="0"/>
                          </a:rPr>
                          <m:t>𝛱</m:t>
                        </m:r>
                      </m:e>
                      <m:sub>
                        <m:r>
                          <a:rPr lang="en-US" altLang="zh-CN" i="1" dirty="0">
                            <a:latin typeface="Cambria Math" panose="02040503050406030204" pitchFamily="18" charset="0"/>
                            <a:cs typeface="Cambria Math" panose="02040503050406030204" pitchFamily="18" charset="0"/>
                          </a:rPr>
                          <m:t>2</m:t>
                        </m:r>
                      </m:sub>
                    </m:sSub>
                    <m:r>
                      <a:rPr lang="en-US" altLang="zh-CN" i="1" dirty="0">
                        <a:latin typeface="Cambria Math" panose="02040503050406030204" pitchFamily="18" charset="0"/>
                        <a:cs typeface="Cambria Math" panose="02040503050406030204" pitchFamily="18" charset="0"/>
                      </a:rPr>
                      <m:t>=</m:t>
                    </m:r>
                    <m:d>
                      <m:dPr>
                        <m:begChr m:val="{"/>
                        <m:endChr m:val="}"/>
                        <m:ctrlPr>
                          <a:rPr lang="en-US" altLang="zh-CN" i="1" dirty="0">
                            <a:latin typeface="Cambria Math" panose="02040503050406030204" pitchFamily="18" charset="0"/>
                            <a:cs typeface="Cambria Math" panose="02040503050406030204" pitchFamily="18" charset="0"/>
                          </a:rPr>
                        </m:ctrlPr>
                      </m:dPr>
                      <m:e>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𝑖</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1</m:t>
                            </m:r>
                          </m:sub>
                        </m:sSub>
                        <m:r>
                          <a:rPr lang="en-US" altLang="zh-CN" i="1" dirty="0">
                            <a:latin typeface="Cambria Math" panose="02040503050406030204" pitchFamily="18" charset="0"/>
                            <a:cs typeface="Cambria Math" panose="02040503050406030204" pitchFamily="18" charset="0"/>
                          </a:rPr>
                          <m:t>,...,</m:t>
                        </m:r>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a:rPr lang="en-US" altLang="zh-CN" i="1" dirty="0">
                                <a:latin typeface="Cambria Math" panose="02040503050406030204" pitchFamily="18" charset="0"/>
                                <a:cs typeface="Cambria Math" panose="02040503050406030204" pitchFamily="18" charset="0"/>
                              </a:rPr>
                              <m:t>𝑖</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𝑘</m:t>
                            </m:r>
                            <m:r>
                              <a:rPr lang="en-US" altLang="zh-CN" i="1" dirty="0">
                                <a:latin typeface="Cambria Math" panose="02040503050406030204" pitchFamily="18" charset="0"/>
                                <a:cs typeface="Cambria Math" panose="02040503050406030204" pitchFamily="18" charset="0"/>
                              </a:rPr>
                              <m:t>−</m:t>
                            </m:r>
                            <m:r>
                              <a:rPr lang="en-US" altLang="zh-CN" i="1" dirty="0">
                                <a:latin typeface="Cambria Math" panose="02040503050406030204" pitchFamily="18" charset="0"/>
                                <a:cs typeface="Cambria Math" panose="02040503050406030204" pitchFamily="18" charset="0"/>
                              </a:rPr>
                              <m:t>2</m:t>
                            </m:r>
                          </m:sub>
                        </m:sSub>
                      </m:e>
                    </m:d>
                  </m:oMath>
                </a14:m>
                <a:r>
                  <a:rPr lang="en-US" altLang="zh-CN" dirty="0">
                    <a:latin typeface="Times New Roman" panose="02020603050405020304" pitchFamily="18" charset="0"/>
                    <a:cs typeface="Times New Roman" panose="02020603050405020304" pitchFamily="18" charset="0"/>
                  </a:rPr>
                  <a:t> are all previous joint policies of </a:t>
                </a:r>
                <a:r>
                  <a:rPr lang="en-US" altLang="zh-CN" i="1" dirty="0">
                    <a:latin typeface="Times New Roman" panose="02020603050405020304" pitchFamily="18" charset="0"/>
                    <a:cs typeface="Times New Roman" panose="02020603050405020304" pitchFamily="18" charset="0"/>
                  </a:rPr>
                  <a:t>i</a:t>
                </a:r>
                <a:r>
                  <a:rPr lang="en-US" altLang="zh-CN" dirty="0">
                    <a:latin typeface="Times New Roman" panose="02020603050405020304" pitchFamily="18" charset="0"/>
                    <a:cs typeface="Times New Roman" panose="02020603050405020304" pitchFamily="18" charset="0"/>
                  </a:rPr>
                  <a:t>-th member.</a:t>
                </a:r>
                <a:endParaRPr lang="en-US" altLang="zh-CN" dirty="0">
                  <a:latin typeface="Times New Roman" panose="02020603050405020304" pitchFamily="18" charset="0"/>
                  <a:cs typeface="Times New Roman" panose="02020603050405020304" pitchFamily="18" charset="0"/>
                </a:endParaRPr>
              </a:p>
            </p:txBody>
          </p:sp>
        </mc:Choice>
        <mc:Fallback>
          <p:sp>
            <p:nvSpPr>
              <p:cNvPr id="7" name="文本框 6"/>
              <p:cNvSpPr txBox="1">
                <a:spLocks noRot="1" noChangeAspect="1" noMove="1" noResize="1" noEditPoints="1" noAdjustHandles="1" noChangeArrowheads="1" noChangeShapeType="1" noTextEdit="1"/>
              </p:cNvSpPr>
              <p:nvPr/>
            </p:nvSpPr>
            <p:spPr>
              <a:xfrm>
                <a:off x="463344" y="3619450"/>
                <a:ext cx="11181725" cy="854075"/>
              </a:xfrm>
              <a:prstGeom prst="rect">
                <a:avLst/>
              </a:prstGeom>
              <a:blipFill rotWithShape="1">
                <a:blip r:embed="rId3"/>
                <a:stretch>
                  <a:fillRect l="-4" t="-68" r="4" b="68"/>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 name="文本框 7"/>
              <p:cNvSpPr txBox="1"/>
              <p:nvPr/>
            </p:nvSpPr>
            <p:spPr>
              <a:xfrm>
                <a:off x="463344" y="4480510"/>
                <a:ext cx="11181725" cy="368300"/>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Formally, in the </a:t>
                </a:r>
                <a:r>
                  <a:rPr lang="en-US" altLang="zh-CN" i="1" dirty="0">
                    <a:latin typeface="Times New Roman" panose="02020603050405020304" pitchFamily="18" charset="0"/>
                    <a:cs typeface="Times New Roman" panose="02020603050405020304" pitchFamily="18" charset="0"/>
                  </a:rPr>
                  <a:t>k</a:t>
                </a:r>
                <a:r>
                  <a:rPr lang="en-US" altLang="zh-CN" dirty="0">
                    <a:latin typeface="Times New Roman" panose="02020603050405020304" pitchFamily="18" charset="0"/>
                    <a:cs typeface="Times New Roman" panose="02020603050405020304" pitchFamily="18" charset="0"/>
                  </a:rPr>
                  <a:t>-th parameter update, the joint policy mixture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𝜋</m:t>
                        </m:r>
                      </m:e>
                      <m:sub>
                        <m:r>
                          <m:rPr>
                            <m:sty m:val="p"/>
                          </m:rPr>
                          <a:rPr lang="en-US" altLang="zh-CN" dirty="0">
                            <a:latin typeface="Cambria Math" panose="02040503050406030204" pitchFamily="18" charset="0"/>
                            <a:cs typeface="Cambria Math" panose="02040503050406030204" pitchFamily="18" charset="0"/>
                          </a:rPr>
                          <m:t>mix</m:t>
                        </m:r>
                      </m:sub>
                    </m:sSub>
                  </m:oMath>
                </a14:m>
                <a:r>
                  <a:rPr lang="en-US" altLang="zh-CN" dirty="0">
                    <a:latin typeface="Times New Roman" panose="02020603050405020304" pitchFamily="18" charset="0"/>
                    <a:cs typeface="Times New Roman" panose="02020603050405020304" pitchFamily="18" charset="0"/>
                  </a:rPr>
                  <a:t> is defined as</a:t>
                </a:r>
                <a:endParaRPr lang="en-US" altLang="zh-CN" dirty="0">
                  <a:latin typeface="Times New Roman" panose="02020603050405020304" pitchFamily="18" charset="0"/>
                  <a:cs typeface="Times New Roman" panose="02020603050405020304" pitchFamily="18" charset="0"/>
                </a:endParaRPr>
              </a:p>
            </p:txBody>
          </p:sp>
        </mc:Choice>
        <mc:Fallback>
          <p:sp>
            <p:nvSpPr>
              <p:cNvPr id="8" name="文本框 7"/>
              <p:cNvSpPr txBox="1">
                <a:spLocks noRot="1" noChangeAspect="1" noMove="1" noResize="1" noEditPoints="1" noAdjustHandles="1" noChangeArrowheads="1" noChangeShapeType="1" noTextEdit="1"/>
              </p:cNvSpPr>
              <p:nvPr/>
            </p:nvSpPr>
            <p:spPr>
              <a:xfrm>
                <a:off x="463344" y="4480510"/>
                <a:ext cx="11181725" cy="368300"/>
              </a:xfrm>
              <a:prstGeom prst="rect">
                <a:avLst/>
              </a:prstGeom>
              <a:blipFill rotWithShape="1">
                <a:blip r:embed="rId4"/>
                <a:stretch>
                  <a:fillRect l="-4" t="-159" r="4" b="159"/>
                </a:stretch>
              </a:blipFill>
            </p:spPr>
            <p:txBody>
              <a:bodyPr/>
              <a:lstStyle/>
              <a:p>
                <a:r>
                  <a:rPr lang="zh-CN" altLang="en-US">
                    <a:noFill/>
                  </a:rPr>
                  <a:t> </a:t>
                </a:r>
              </a:p>
            </p:txBody>
          </p:sp>
        </mc:Fallback>
      </mc:AlternateContent>
      <p:pic>
        <p:nvPicPr>
          <p:cNvPr id="11" name="图片 10"/>
          <p:cNvPicPr>
            <a:picLocks noChangeAspect="1"/>
          </p:cNvPicPr>
          <p:nvPr/>
        </p:nvPicPr>
        <p:blipFill>
          <a:blip r:embed="rId5"/>
          <a:stretch>
            <a:fillRect/>
          </a:stretch>
        </p:blipFill>
        <p:spPr>
          <a:xfrm>
            <a:off x="3431540" y="4940935"/>
            <a:ext cx="3969385" cy="560070"/>
          </a:xfrm>
          <a:prstGeom prst="rect">
            <a:avLst/>
          </a:prstGeom>
        </p:spPr>
      </p:pic>
      <p:sp>
        <p:nvSpPr>
          <p:cNvPr id="12" name="文本框 11"/>
          <p:cNvSpPr txBox="1"/>
          <p:nvPr/>
        </p:nvSpPr>
        <p:spPr>
          <a:xfrm>
            <a:off x="9751695" y="505904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(7)</a:t>
            </a:r>
            <a:endParaRPr lang="en-US" altLang="zh-CN">
              <a:latin typeface="Times New Roman" panose="02020603050405020304" pitchFamily="18" charset="0"/>
              <a:cs typeface="Times New Roman" panose="02020603050405020304" pitchFamily="18" charset="0"/>
            </a:endParaRPr>
          </a:p>
        </p:txBody>
      </p:sp>
      <p:pic>
        <p:nvPicPr>
          <p:cNvPr id="13" name="图片 12"/>
          <p:cNvPicPr>
            <a:picLocks noChangeAspect="1"/>
          </p:cNvPicPr>
          <p:nvPr/>
        </p:nvPicPr>
        <p:blipFill>
          <a:blip r:embed="rId6"/>
          <a:stretch>
            <a:fillRect/>
          </a:stretch>
        </p:blipFill>
        <p:spPr>
          <a:xfrm>
            <a:off x="3215640" y="5699760"/>
            <a:ext cx="4840605" cy="610870"/>
          </a:xfrm>
          <a:prstGeom prst="rect">
            <a:avLst/>
          </a:prstGeom>
        </p:spPr>
      </p:pic>
      <p:sp>
        <p:nvSpPr>
          <p:cNvPr id="14" name="文本框 13"/>
          <p:cNvSpPr txBox="1"/>
          <p:nvPr/>
        </p:nvSpPr>
        <p:spPr>
          <a:xfrm>
            <a:off x="9806940" y="584073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(8)</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54" name="灯片编号占位符 5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55" name="组合 54"/>
          <p:cNvGrpSpPr/>
          <p:nvPr/>
        </p:nvGrpSpPr>
        <p:grpSpPr>
          <a:xfrm>
            <a:off x="-1" y="6553200"/>
            <a:ext cx="12192001" cy="304800"/>
            <a:chOff x="0" y="6569404"/>
            <a:chExt cx="9144000" cy="288000"/>
          </a:xfrm>
        </p:grpSpPr>
        <p:sp>
          <p:nvSpPr>
            <p:cNvPr id="56" name="矩形 55"/>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mc:AlternateContent xmlns:mc="http://schemas.openxmlformats.org/markup-compatibility/2006">
        <mc:Choice xmlns:a14="http://schemas.microsoft.com/office/drawing/2010/main" Requires="a14">
          <p:sp>
            <p:nvSpPr>
              <p:cNvPr id="6" name="文本框 5"/>
              <p:cNvSpPr txBox="1"/>
              <p:nvPr/>
            </p:nvSpPr>
            <p:spPr>
              <a:xfrm>
                <a:off x="479854" y="909270"/>
                <a:ext cx="11181725" cy="407670"/>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We maximize </a:t>
                </a:r>
                <a14:m>
                  <m:oMath xmlns:m="http://schemas.openxmlformats.org/officeDocument/2006/math">
                    <m:sSub>
                      <m:sSubPr>
                        <m:ctrlPr>
                          <a:rPr lang="en-US" altLang="zh-CN" i="1" dirty="0">
                            <a:latin typeface="Cambria Math" panose="02040503050406030204" pitchFamily="18" charset="0"/>
                            <a:cs typeface="Cambria Math" panose="02040503050406030204" pitchFamily="18" charset="0"/>
                          </a:rPr>
                        </m:ctrlPr>
                      </m:sSubPr>
                      <m:e>
                        <m:acc>
                          <m:accPr>
                            <m:ctrlPr>
                              <a:rPr lang="en-US" altLang="zh-CN" i="1" dirty="0">
                                <a:latin typeface="Cambria Math" panose="02040503050406030204" pitchFamily="18" charset="0"/>
                                <a:cs typeface="Cambria Math" panose="02040503050406030204" pitchFamily="18" charset="0"/>
                              </a:rPr>
                            </m:ctrlPr>
                          </m:accPr>
                          <m:e>
                            <m:r>
                              <a:rPr lang="en-US" altLang="zh-CN" i="1" dirty="0">
                                <a:latin typeface="Cambria Math" panose="02040503050406030204" pitchFamily="18" charset="0"/>
                                <a:cs typeface="Cambria Math" panose="02040503050406030204" pitchFamily="18" charset="0"/>
                              </a:rPr>
                              <m:t>𝐽</m:t>
                            </m:r>
                          </m:e>
                        </m:acc>
                      </m:e>
                      <m:sub>
                        <m:r>
                          <a:rPr lang="en-US" altLang="zh-CN" i="1" dirty="0">
                            <a:latin typeface="Cambria Math" panose="02040503050406030204" pitchFamily="18" charset="0"/>
                            <a:cs typeface="Cambria Math" panose="02040503050406030204" pitchFamily="18" charset="0"/>
                          </a:rPr>
                          <m:t>𝑝𝑑</m:t>
                        </m:r>
                      </m:sub>
                    </m:sSub>
                    <m:r>
                      <a:rPr lang="en-US" altLang="zh-CN" i="1" dirty="0">
                        <a:latin typeface="Cambria Math" panose="02040503050406030204" pitchFamily="18" charset="0"/>
                        <a:cs typeface="Cambria Math" panose="02040503050406030204" pitchFamily="18" charset="0"/>
                      </a:rPr>
                      <m:t>(</m:t>
                    </m:r>
                    <m:sSub>
                      <m:sSubPr>
                        <m:ctrlPr>
                          <a:rPr lang="en-US" altLang="zh-CN" i="1" dirty="0">
                            <a:latin typeface="Cambria Math" panose="02040503050406030204" pitchFamily="18" charset="0"/>
                            <a:cs typeface="Cambria Math" panose="02040503050406030204" pitchFamily="18" charset="0"/>
                          </a:rPr>
                        </m:ctrlPr>
                      </m:sSubPr>
                      <m:e>
                        <m:r>
                          <a:rPr lang="en-US" altLang="zh-CN" i="1" dirty="0">
                            <a:latin typeface="Cambria Math" panose="02040503050406030204" pitchFamily="18" charset="0"/>
                            <a:cs typeface="Cambria Math" panose="02040503050406030204" pitchFamily="18" charset="0"/>
                          </a:rPr>
                          <m:t>𝜃</m:t>
                        </m:r>
                      </m:e>
                      <m:sub>
                        <m:r>
                          <a:rPr lang="en-US" altLang="zh-CN" i="1" dirty="0">
                            <a:latin typeface="Cambria Math" panose="02040503050406030204" pitchFamily="18" charset="0"/>
                            <a:cs typeface="Cambria Math" panose="02040503050406030204" pitchFamily="18" charset="0"/>
                          </a:rPr>
                          <m:t>𝑖</m:t>
                        </m:r>
                      </m:sub>
                    </m:sSub>
                    <m:r>
                      <a:rPr lang="en-US" altLang="zh-CN" i="1" dirty="0">
                        <a:latin typeface="Cambria Math" panose="02040503050406030204" pitchFamily="18" charset="0"/>
                        <a:cs typeface="Cambria Math" panose="02040503050406030204" pitchFamily="18" charset="0"/>
                      </a:rPr>
                      <m:t>)</m:t>
                    </m:r>
                  </m:oMath>
                </a14:m>
                <a:r>
                  <a:rPr lang="en-US" altLang="zh-CN" dirty="0">
                    <a:latin typeface="Times New Roman" panose="02020603050405020304" pitchFamily="18" charset="0"/>
                    <a:cs typeface="Times New Roman" panose="02020603050405020304" pitchFamily="18" charset="0"/>
                  </a:rPr>
                  <a:t> by using the bonus </a:t>
                </a:r>
                <a14:m>
                  <m:oMath xmlns:m="http://schemas.openxmlformats.org/officeDocument/2006/math">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𝑏</m:t>
                        </m:r>
                      </m:e>
                      <m:sub>
                        <m:r>
                          <m:rPr>
                            <m:sty m:val="p"/>
                          </m:rPr>
                          <a:rPr lang="en-US" altLang="zh-CN" dirty="0">
                            <a:solidFill>
                              <a:schemeClr val="tx1"/>
                            </a:solidFill>
                            <a:latin typeface="Cambria Math" panose="02040503050406030204" pitchFamily="18" charset="0"/>
                            <a:cs typeface="Cambria Math" panose="02040503050406030204" pitchFamily="18" charset="0"/>
                          </a:rPr>
                          <m:t>pd</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𝑠</m:t>
                        </m:r>
                      </m:e>
                      <m:sub>
                        <m:r>
                          <a:rPr lang="en-US" altLang="zh-CN" i="1" dirty="0">
                            <a:solidFill>
                              <a:schemeClr val="tx1"/>
                            </a:solidFill>
                            <a:latin typeface="Cambria Math" panose="02040503050406030204" pitchFamily="18" charset="0"/>
                            <a:cs typeface="Cambria Math" panose="02040503050406030204" pitchFamily="18" charset="0"/>
                          </a:rPr>
                          <m:t>𝑡</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𝑎</m:t>
                        </m:r>
                      </m:e>
                      <m:sub>
                        <m:r>
                          <a:rPr lang="en-US" altLang="zh-CN" i="1" dirty="0">
                            <a:solidFill>
                              <a:schemeClr val="tx1"/>
                            </a:solidFill>
                            <a:latin typeface="Cambria Math" panose="02040503050406030204" pitchFamily="18" charset="0"/>
                            <a:cs typeface="Cambria Math" panose="02040503050406030204" pitchFamily="18" charset="0"/>
                          </a:rPr>
                          <m:t>𝑡</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𝑠</m:t>
                        </m:r>
                      </m:e>
                      <m:sub>
                        <m:r>
                          <a:rPr lang="en-US" altLang="zh-CN" i="1" dirty="0">
                            <a:solidFill>
                              <a:schemeClr val="tx1"/>
                            </a:solidFill>
                            <a:latin typeface="Cambria Math" panose="02040503050406030204" pitchFamily="18" charset="0"/>
                            <a:cs typeface="Cambria Math" panose="02040503050406030204" pitchFamily="18" charset="0"/>
                          </a:rPr>
                          <m:t>𝑡</m:t>
                        </m:r>
                        <m:r>
                          <a:rPr lang="en-US" altLang="zh-CN" i="1" dirty="0">
                            <a:solidFill>
                              <a:schemeClr val="tx1"/>
                            </a:solidFill>
                            <a:latin typeface="Cambria Math" panose="02040503050406030204" pitchFamily="18" charset="0"/>
                            <a:cs typeface="Cambria Math" panose="02040503050406030204" pitchFamily="18" charset="0"/>
                          </a:rPr>
                          <m:t>+</m:t>
                        </m:r>
                        <m:r>
                          <a:rPr lang="en-US" altLang="zh-CN" i="1" dirty="0">
                            <a:solidFill>
                              <a:schemeClr val="tx1"/>
                            </a:solidFill>
                            <a:latin typeface="Cambria Math" panose="02040503050406030204" pitchFamily="18" charset="0"/>
                            <a:cs typeface="Cambria Math" panose="02040503050406030204" pitchFamily="18" charset="0"/>
                          </a:rPr>
                          <m:t>1</m:t>
                        </m:r>
                      </m:sub>
                    </m:sSub>
                    <m:r>
                      <a:rPr lang="en-US" altLang="zh-CN" i="1" dirty="0">
                        <a:solidFill>
                          <a:schemeClr val="tx1"/>
                        </a:solidFill>
                        <a:latin typeface="Cambria Math" panose="02040503050406030204" pitchFamily="18" charset="0"/>
                        <a:cs typeface="Cambria Math" panose="02040503050406030204" pitchFamily="18" charset="0"/>
                      </a:rPr>
                      <m:t>|</m:t>
                    </m:r>
                    <m:sSub>
                      <m:sSubPr>
                        <m:ctrlPr>
                          <a:rPr lang="en-US" altLang="zh-CN" i="1" dirty="0">
                            <a:solidFill>
                              <a:schemeClr val="tx1"/>
                            </a:solidFill>
                            <a:latin typeface="Cambria Math" panose="02040503050406030204" pitchFamily="18" charset="0"/>
                            <a:cs typeface="Cambria Math" panose="02040503050406030204" pitchFamily="18" charset="0"/>
                          </a:rPr>
                        </m:ctrlPr>
                      </m:sSubPr>
                      <m:e>
                        <m:r>
                          <a:rPr lang="en-US" altLang="zh-CN" i="1" dirty="0">
                            <a:solidFill>
                              <a:schemeClr val="tx1"/>
                            </a:solidFill>
                            <a:latin typeface="Cambria Math" panose="02040503050406030204" pitchFamily="18" charset="0"/>
                            <a:cs typeface="Cambria Math" panose="02040503050406030204" pitchFamily="18" charset="0"/>
                          </a:rPr>
                          <m:t>𝜃</m:t>
                        </m:r>
                      </m:e>
                      <m:sub>
                        <m:r>
                          <a:rPr lang="en-US" altLang="zh-CN" i="1" dirty="0">
                            <a:solidFill>
                              <a:schemeClr val="tx1"/>
                            </a:solidFill>
                            <a:latin typeface="Cambria Math" panose="02040503050406030204" pitchFamily="18" charset="0"/>
                            <a:cs typeface="Cambria Math" panose="02040503050406030204" pitchFamily="18" charset="0"/>
                          </a:rPr>
                          <m:t>𝑖</m:t>
                        </m:r>
                      </m:sub>
                    </m:sSub>
                    <m:r>
                      <a:rPr lang="en-US" altLang="zh-CN" i="1" dirty="0">
                        <a:solidFill>
                          <a:schemeClr val="tx1"/>
                        </a:solidFill>
                        <a:latin typeface="Cambria Math" panose="02040503050406030204" pitchFamily="18" charset="0"/>
                        <a:cs typeface="Cambria Math" panose="02040503050406030204" pitchFamily="18" charset="0"/>
                      </a:rPr>
                      <m:t>)</m:t>
                    </m:r>
                  </m:oMath>
                </a14:m>
                <a:r>
                  <a:rPr lang="en-US" altLang="zh-CN" dirty="0">
                    <a:latin typeface="Times New Roman" panose="02020603050405020304" pitchFamily="18" charset="0"/>
                    <a:cs typeface="Times New Roman" panose="02020603050405020304" pitchFamily="18" charset="0"/>
                  </a:rPr>
                  <a:t> which is defined as</a:t>
                </a:r>
                <a:endParaRPr lang="en-US" altLang="zh-CN" dirty="0">
                  <a:latin typeface="Times New Roman" panose="02020603050405020304" pitchFamily="18" charset="0"/>
                  <a:cs typeface="Times New Roman" panose="02020603050405020304" pitchFamily="18" charset="0"/>
                </a:endParaRPr>
              </a:p>
            </p:txBody>
          </p:sp>
        </mc:Choice>
        <mc:Fallback>
          <p:sp>
            <p:nvSpPr>
              <p:cNvPr id="6" name="文本框 5"/>
              <p:cNvSpPr txBox="1">
                <a:spLocks noRot="1" noChangeAspect="1" noMove="1" noResize="1" noEditPoints="1" noAdjustHandles="1" noChangeArrowheads="1" noChangeShapeType="1" noTextEdit="1"/>
              </p:cNvSpPr>
              <p:nvPr/>
            </p:nvSpPr>
            <p:spPr>
              <a:xfrm>
                <a:off x="479854" y="909270"/>
                <a:ext cx="11181725" cy="407670"/>
              </a:xfrm>
              <a:prstGeom prst="rect">
                <a:avLst/>
              </a:prstGeom>
              <a:blipFill rotWithShape="1">
                <a:blip r:embed="rId1"/>
                <a:stretch>
                  <a:fillRect l="-4" t="-143" r="4" b="143"/>
                </a:stretch>
              </a:blipFill>
            </p:spPr>
            <p:txBody>
              <a:bodyPr/>
              <a:lstStyle/>
              <a:p>
                <a:r>
                  <a:rPr lang="zh-CN" altLang="en-US">
                    <a:noFill/>
                  </a:rPr>
                  <a:t> </a:t>
                </a:r>
              </a:p>
            </p:txBody>
          </p:sp>
        </mc:Fallback>
      </mc:AlternateContent>
      <p:pic>
        <p:nvPicPr>
          <p:cNvPr id="7" name="图片 6"/>
          <p:cNvPicPr>
            <a:picLocks noChangeAspect="1"/>
          </p:cNvPicPr>
          <p:nvPr/>
        </p:nvPicPr>
        <p:blipFill>
          <a:blip r:embed="rId2"/>
          <a:stretch>
            <a:fillRect/>
          </a:stretch>
        </p:blipFill>
        <p:spPr>
          <a:xfrm>
            <a:off x="4711065" y="1341120"/>
            <a:ext cx="2383790" cy="724535"/>
          </a:xfrm>
          <a:prstGeom prst="rect">
            <a:avLst/>
          </a:prstGeom>
        </p:spPr>
      </p:pic>
      <p:sp>
        <p:nvSpPr>
          <p:cNvPr id="12" name="文本框 11"/>
          <p:cNvSpPr txBox="1"/>
          <p:nvPr/>
        </p:nvSpPr>
        <p:spPr>
          <a:xfrm>
            <a:off x="9751695" y="154305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(9)</a:t>
            </a:r>
            <a:endParaRPr lang="en-US" altLang="zh-CN">
              <a:latin typeface="Times New Roman" panose="02020603050405020304" pitchFamily="18" charset="0"/>
              <a:cs typeface="Times New Roman" panose="02020603050405020304" pitchFamily="18" charset="0"/>
            </a:endParaRPr>
          </a:p>
        </p:txBody>
      </p:sp>
      <p:sp>
        <p:nvSpPr>
          <p:cNvPr id="8" name="文本框 7"/>
          <p:cNvSpPr txBox="1"/>
          <p:nvPr/>
        </p:nvSpPr>
        <p:spPr>
          <a:xfrm>
            <a:off x="551755" y="2379268"/>
            <a:ext cx="6264000" cy="398780"/>
          </a:xfrm>
          <a:prstGeom prst="rect">
            <a:avLst/>
          </a:prstGeom>
          <a:noFill/>
        </p:spPr>
        <p:txBody>
          <a:bodyPr wrap="square" rtlCol="0" anchor="t">
            <a:spAutoFit/>
          </a:bodyPr>
          <a:p>
            <a:r>
              <a:rPr lang="en-GB" altLang="zh-CN" sz="2000" b="1" dirty="0">
                <a:solidFill>
                  <a:srgbClr val="0174AB"/>
                </a:solidFill>
                <a:latin typeface="Arial" panose="020B0604020202020204" pitchFamily="34" charset="0"/>
                <a:cs typeface="Arial" panose="020B0604020202020204" pitchFamily="34" charset="0"/>
              </a:rPr>
              <a:t>Overall Exploration Bonus</a:t>
            </a:r>
            <a:endParaRPr lang="en-GB" altLang="zh-CN" sz="2000" b="1" dirty="0">
              <a:solidFill>
                <a:srgbClr val="0174AB"/>
              </a:solidFill>
              <a:latin typeface="Arial" panose="020B0604020202020204" pitchFamily="34" charset="0"/>
              <a:cs typeface="Arial" panose="020B0604020202020204" pitchFamily="34" charset="0"/>
            </a:endParaRPr>
          </a:p>
        </p:txBody>
      </p:sp>
      <p:cxnSp>
        <p:nvCxnSpPr>
          <p:cNvPr id="9" name="直接连接符 4"/>
          <p:cNvCxnSpPr/>
          <p:nvPr/>
        </p:nvCxnSpPr>
        <p:spPr>
          <a:xfrm>
            <a:off x="623755" y="284761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sp>
        <p:nvSpPr>
          <p:cNvPr id="10" name="文本框 9"/>
          <p:cNvSpPr txBox="1"/>
          <p:nvPr/>
        </p:nvSpPr>
        <p:spPr>
          <a:xfrm>
            <a:off x="463344" y="2973655"/>
            <a:ext cx="11181725" cy="368300"/>
          </a:xfrm>
          <a:prstGeom prst="rect">
            <a:avLst/>
          </a:prstGeom>
          <a:noFill/>
        </p:spPr>
        <p:txBody>
          <a:bodyPr wrap="square">
            <a:spAutoFit/>
          </a:bodyPr>
          <a:p>
            <a:pPr algn="just"/>
            <a:r>
              <a:rPr lang="en-US" altLang="zh-CN" dirty="0">
                <a:latin typeface="Times New Roman" panose="02020603050405020304" pitchFamily="18" charset="0"/>
                <a:cs typeface="Times New Roman" panose="02020603050405020304" pitchFamily="18" charset="0"/>
              </a:rPr>
              <a:t>Formally, the final augmented reward received by agents at each timestep is defined as</a:t>
            </a:r>
            <a:endParaRPr lang="en-US" altLang="zh-CN" dirty="0">
              <a:latin typeface="Times New Roman" panose="02020603050405020304" pitchFamily="18" charset="0"/>
              <a:cs typeface="Times New Roman" panose="02020603050405020304" pitchFamily="18" charset="0"/>
            </a:endParaRPr>
          </a:p>
        </p:txBody>
      </p:sp>
      <p:pic>
        <p:nvPicPr>
          <p:cNvPr id="11" name="图片 10"/>
          <p:cNvPicPr>
            <a:picLocks noChangeAspect="1"/>
          </p:cNvPicPr>
          <p:nvPr/>
        </p:nvPicPr>
        <p:blipFill>
          <a:blip r:embed="rId3"/>
          <a:stretch>
            <a:fillRect/>
          </a:stretch>
        </p:blipFill>
        <p:spPr>
          <a:xfrm>
            <a:off x="4528185" y="3418840"/>
            <a:ext cx="2948940" cy="472440"/>
          </a:xfrm>
          <a:prstGeom prst="rect">
            <a:avLst/>
          </a:prstGeom>
        </p:spPr>
      </p:pic>
      <p:sp>
        <p:nvSpPr>
          <p:cNvPr id="13" name="文本框 12"/>
          <p:cNvSpPr txBox="1"/>
          <p:nvPr/>
        </p:nvSpPr>
        <p:spPr>
          <a:xfrm>
            <a:off x="9735185" y="353568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(10)</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04</a:t>
                </a:r>
                <a:endParaRPr lang="zh-CN" altLang="en-US" sz="2700" dirty="0">
                  <a:solidFill>
                    <a:srgbClr val="D0CECE"/>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Experiment Results</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3" name="Freeform 306"/>
          <p:cNvSpPr>
            <a:spLocks noEditPoints="1"/>
          </p:cNvSpPr>
          <p:nvPr>
            <p:custDataLst>
              <p:tags r:id="rId1"/>
            </p:custDataLst>
          </p:nvPr>
        </p:nvSpPr>
        <p:spPr bwMode="auto">
          <a:xfrm>
            <a:off x="5378259"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4" name="Freeform 71"/>
          <p:cNvSpPr>
            <a:spLocks noEditPoints="1"/>
          </p:cNvSpPr>
          <p:nvPr>
            <p:custDataLst>
              <p:tags r:id="rId2"/>
            </p:custDataLst>
          </p:nvPr>
        </p:nvSpPr>
        <p:spPr bwMode="auto">
          <a:xfrm>
            <a:off x="5374788"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nvGrpSpPr>
          <p:cNvPr id="6" name="组合 5"/>
          <p:cNvGrpSpPr/>
          <p:nvPr/>
        </p:nvGrpSpPr>
        <p:grpSpPr>
          <a:xfrm>
            <a:off x="-1" y="6553200"/>
            <a:ext cx="12192001" cy="304800"/>
            <a:chOff x="0" y="6569404"/>
            <a:chExt cx="9144000" cy="288000"/>
          </a:xfrm>
        </p:grpSpPr>
        <p:sp>
          <p:nvSpPr>
            <p:cNvPr id="7" name="矩形 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1" name="图片 20"/>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3" name="文本框 2"/>
          <p:cNvSpPr txBox="1"/>
          <p:nvPr/>
        </p:nvSpPr>
        <p:spPr>
          <a:xfrm>
            <a:off x="480000" y="800658"/>
            <a:ext cx="6264000" cy="400110"/>
          </a:xfrm>
          <a:prstGeom prst="rect">
            <a:avLst/>
          </a:prstGeom>
          <a:noFill/>
        </p:spPr>
        <p:txBody>
          <a:bodyPr wrap="square" rtlCol="0" anchor="t">
            <a:spAutoFit/>
          </a:bodyPr>
          <a:lstStyle/>
          <a:p>
            <a:r>
              <a:rPr lang="en-GB" altLang="zh-CN" sz="2000" b="1" dirty="0">
                <a:solidFill>
                  <a:srgbClr val="0174AB"/>
                </a:solidFill>
                <a:latin typeface="Arial" panose="020B0604020202020204" pitchFamily="34" charset="0"/>
                <a:cs typeface="Arial" panose="020B0604020202020204" pitchFamily="34" charset="0"/>
              </a:rPr>
              <a:t>Performance comparison</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4" name="直接连接符 4"/>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pic>
        <p:nvPicPr>
          <p:cNvPr id="2" name="图片 1"/>
          <p:cNvPicPr>
            <a:picLocks noChangeAspect="1"/>
          </p:cNvPicPr>
          <p:nvPr/>
        </p:nvPicPr>
        <p:blipFill>
          <a:blip r:embed="rId3"/>
          <a:stretch>
            <a:fillRect/>
          </a:stretch>
        </p:blipFill>
        <p:spPr>
          <a:xfrm>
            <a:off x="1631950" y="1628775"/>
            <a:ext cx="8694420" cy="4243705"/>
          </a:xfrm>
          <a:prstGeom prst="rect">
            <a:avLst/>
          </a:prstGeom>
        </p:spPr>
      </p:pic>
    </p:spTree>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3" name="文本框 2"/>
          <p:cNvSpPr txBox="1"/>
          <p:nvPr/>
        </p:nvSpPr>
        <p:spPr>
          <a:xfrm>
            <a:off x="480000" y="800658"/>
            <a:ext cx="6264000" cy="400110"/>
          </a:xfrm>
          <a:prstGeom prst="rect">
            <a:avLst/>
          </a:prstGeom>
          <a:noFill/>
        </p:spPr>
        <p:txBody>
          <a:bodyPr wrap="square" rtlCol="0" anchor="t">
            <a:spAutoFit/>
          </a:bodyPr>
          <a:lstStyle/>
          <a:p>
            <a:r>
              <a:rPr lang="en-GB" altLang="zh-CN" sz="2000" b="1" dirty="0">
                <a:solidFill>
                  <a:srgbClr val="0174AB"/>
                </a:solidFill>
                <a:latin typeface="Arial" panose="020B0604020202020204" pitchFamily="34" charset="0"/>
                <a:cs typeface="Arial" panose="020B0604020202020204" pitchFamily="34" charset="0"/>
              </a:rPr>
              <a:t>Performance comparison</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4" name="直接连接符 4"/>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pic>
        <p:nvPicPr>
          <p:cNvPr id="5" name="图片 4"/>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2470785" y="1186815"/>
            <a:ext cx="6864350" cy="5366385"/>
          </a:xfrm>
          <a:prstGeom prst="rect">
            <a:avLst/>
          </a:prstGeom>
        </p:spPr>
      </p:pic>
    </p:spTree>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3" name="文本框 2"/>
          <p:cNvSpPr txBox="1"/>
          <p:nvPr/>
        </p:nvSpPr>
        <p:spPr>
          <a:xfrm>
            <a:off x="480000" y="800658"/>
            <a:ext cx="6264000" cy="400110"/>
          </a:xfrm>
          <a:prstGeom prst="rect">
            <a:avLst/>
          </a:prstGeom>
          <a:noFill/>
        </p:spPr>
        <p:txBody>
          <a:bodyPr wrap="square" rtlCol="0" anchor="t">
            <a:spAutoFit/>
          </a:bodyPr>
          <a:lstStyle/>
          <a:p>
            <a:r>
              <a:rPr lang="en-GB" altLang="zh-CN" sz="2000" b="1" dirty="0">
                <a:solidFill>
                  <a:srgbClr val="0174AB"/>
                </a:solidFill>
                <a:latin typeface="Arial" panose="020B0604020202020204" pitchFamily="34" charset="0"/>
                <a:cs typeface="Arial" panose="020B0604020202020204" pitchFamily="34" charset="0"/>
              </a:rPr>
              <a:t>Ablation studies</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4" name="直接连接符 4"/>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pic>
        <p:nvPicPr>
          <p:cNvPr id="2" name="图片 1"/>
          <p:cNvPicPr>
            <a:picLocks noChangeAspect="1"/>
          </p:cNvPicPr>
          <p:nvPr/>
        </p:nvPicPr>
        <p:blipFill>
          <a:blip r:embed="rId3"/>
          <a:stretch>
            <a:fillRect/>
          </a:stretch>
        </p:blipFill>
        <p:spPr>
          <a:xfrm>
            <a:off x="263525" y="1887220"/>
            <a:ext cx="11301095" cy="3136265"/>
          </a:xfrm>
          <a:prstGeom prst="rect">
            <a:avLst/>
          </a:prstGeom>
        </p:spPr>
      </p:pic>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1" y="6553200"/>
            <a:ext cx="12192001" cy="304800"/>
            <a:chOff x="0" y="6569404"/>
            <a:chExt cx="9144000" cy="288000"/>
          </a:xfrm>
        </p:grpSpPr>
        <p:sp>
          <p:nvSpPr>
            <p:cNvPr id="23" name="矩形 2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4" name="矩形 2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mc:AlternateContent xmlns:mc="http://schemas.openxmlformats.org/markup-compatibility/2006">
        <mc:Choice xmlns:a14="http://schemas.microsoft.com/office/drawing/2010/main" Requires="a14">
          <p:sp>
            <p:nvSpPr>
              <p:cNvPr id="4" name="文本框 3"/>
              <p:cNvSpPr txBox="1"/>
              <p:nvPr/>
            </p:nvSpPr>
            <p:spPr>
              <a:xfrm>
                <a:off x="264000" y="1557061"/>
                <a:ext cx="9216000" cy="4008120"/>
              </a:xfrm>
              <a:prstGeom prst="rect">
                <a:avLst/>
              </a:prstGeom>
              <a:noFill/>
            </p:spPr>
            <p:txBody>
              <a:bodyPr wrap="square">
                <a:spAutoFit/>
              </a:bodyPr>
              <a:lstStyle/>
              <a:p>
                <a:pPr fontAlgn="auto"/>
                <a:r>
                  <a:rPr lang="en-GB" altLang="zh-CN" sz="2000" dirty="0">
                    <a:latin typeface="Times New Roman" panose="02020603050405020304" pitchFamily="18" charset="0"/>
                    <a:cs typeface="Times New Roman" panose="02020603050405020304" pitchFamily="18" charset="0"/>
                  </a:rPr>
                  <a:t>D</a:t>
                </a:r>
                <a:r>
                  <a:rPr lang="en-US" altLang="en-GB" sz="2000" dirty="0">
                    <a:latin typeface="Times New Roman" panose="02020603050405020304" pitchFamily="18" charset="0"/>
                    <a:cs typeface="Times New Roman" panose="02020603050405020304" pitchFamily="18" charset="0"/>
                  </a:rPr>
                  <a:t>ec</a:t>
                </a:r>
                <a:r>
                  <a:rPr lang="en-GB" altLang="zh-CN" sz="2000" dirty="0">
                    <a:latin typeface="Times New Roman" panose="02020603050405020304" pitchFamily="18" charset="0"/>
                    <a:cs typeface="Times New Roman" panose="02020603050405020304" pitchFamily="18" charset="0"/>
                  </a:rPr>
                  <a:t>-POMDP is represented by a tuple </a:t>
                </a:r>
                <a14:m>
                  <m:oMath xmlns:m="http://schemas.openxmlformats.org/officeDocument/2006/math">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ea typeface="Cambria Math" panose="02040503050406030204" pitchFamily="18" charset="0"/>
                      </a:rPr>
                      <m:t>𝒩</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𝑆</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𝑈</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𝑂</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𝑇</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𝑅</m:t>
                    </m:r>
                    <m:r>
                      <a:rPr lang="en-GB" altLang="zh-CN" sz="2000" b="0" i="1" dirty="0" smtClean="0">
                        <a:latin typeface="Cambria Math" panose="02040503050406030204" pitchFamily="18" charset="0"/>
                      </a:rPr>
                      <m:t>,</m:t>
                    </m:r>
                    <m:r>
                      <a:rPr lang="el-GR" altLang="zh-CN" sz="2000" b="0" i="1" dirty="0" smtClean="0">
                        <a:latin typeface="Cambria Math" panose="02040503050406030204" pitchFamily="18" charset="0"/>
                      </a:rPr>
                      <m:t>𝛾</m:t>
                    </m:r>
                    <m:r>
                      <a:rPr lang="el-GR" altLang="zh-CN" sz="2000" b="0" i="1" dirty="0" smtClean="0">
                        <a:latin typeface="Cambria Math" panose="02040503050406030204" pitchFamily="18" charset="0"/>
                      </a:rPr>
                      <m:t>⟩</m:t>
                    </m:r>
                  </m:oMath>
                </a14:m>
                <a:r>
                  <a:rPr lang="el-GR" altLang="zh-CN"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where:</a:t>
                </a:r>
                <a:endParaRPr lang="en-GB" altLang="zh-CN" sz="2000" dirty="0">
                  <a:latin typeface="Times New Roman" panose="02020603050405020304" pitchFamily="18" charset="0"/>
                  <a:cs typeface="Times New Roman" panose="02020603050405020304" pitchFamily="18" charset="0"/>
                </a:endParaRPr>
              </a:p>
              <a:p>
                <a:pPr fontAlgn="auto"/>
                <a:endParaRPr lang="en-GB" altLang="zh-CN" sz="2000" dirty="0">
                  <a:latin typeface="Times New Roman" panose="02020603050405020304" pitchFamily="18" charset="0"/>
                  <a:cs typeface="Times New Roman" panose="02020603050405020304" pitchFamily="18" charset="0"/>
                </a:endParaRPr>
              </a:p>
              <a:p>
                <a:pPr marL="342900" indent="-342900" fontAlgn="auto">
                  <a:buFont typeface="Arial" panose="020B0604020202020204" pitchFamily="34" charset="0"/>
                  <a:buChar char="•"/>
                </a:pPr>
                <a14:m>
                  <m:oMath xmlns:m="http://schemas.openxmlformats.org/officeDocument/2006/math">
                    <m:r>
                      <a:rPr lang="en-GB" altLang="zh-CN" sz="2000" b="0" i="1" dirty="0">
                        <a:latin typeface="Cambria Math" panose="02040503050406030204" pitchFamily="18" charset="0"/>
                        <a:ea typeface="Cambria Math" panose="02040503050406030204" pitchFamily="18" charset="0"/>
                      </a:rPr>
                      <m:t>𝒩</m:t>
                    </m:r>
                    <m:r>
                      <a:rPr lang="en-GB" altLang="zh-CN" sz="2000" b="0" i="1" dirty="0" smtClean="0">
                        <a:latin typeface="Cambria Math" panose="02040503050406030204" pitchFamily="18" charset="0"/>
                      </a:rPr>
                      <m:t>=</m:t>
                    </m:r>
                    <m:d>
                      <m:dPr>
                        <m:begChr m:val="{"/>
                        <m:endChr m:val="}"/>
                        <m:ctrlPr>
                          <a:rPr lang="en-GB" altLang="zh-CN" sz="2000" i="1" dirty="0" smtClean="0">
                            <a:latin typeface="Cambria Math" panose="02040503050406030204" pitchFamily="18" charset="0"/>
                          </a:rPr>
                        </m:ctrlPr>
                      </m:dPr>
                      <m:e>
                        <m:r>
                          <a:rPr lang="en-GB" altLang="zh-CN" sz="2000" b="0" i="1" dirty="0" smtClean="0">
                            <a:latin typeface="Cambria Math" panose="02040503050406030204" pitchFamily="18" charset="0"/>
                          </a:rPr>
                          <m:t>1</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rPr>
                          <m:t>𝑛</m:t>
                        </m:r>
                      </m:e>
                    </m:d>
                  </m:oMath>
                </a14:m>
                <a:r>
                  <a:rPr lang="en-GB" altLang="zh-CN" sz="2000" dirty="0">
                    <a:latin typeface="Times New Roman" panose="02020603050405020304" pitchFamily="18" charset="0"/>
                    <a:cs typeface="Times New Roman" panose="02020603050405020304" pitchFamily="18" charset="0"/>
                  </a:rPr>
                  <a:t>: the set of agents, with </a:t>
                </a:r>
                <a14:m>
                  <m:oMath xmlns:m="http://schemas.openxmlformats.org/officeDocument/2006/math">
                    <m:r>
                      <a:rPr lang="en-US" altLang="en-GB" sz="2000" b="0" i="1" dirty="0">
                        <a:latin typeface="Cambria Math" panose="02040503050406030204" pitchFamily="18" charset="0"/>
                      </a:rPr>
                      <m:t>𝑛</m:t>
                    </m:r>
                  </m:oMath>
                </a14:m>
                <a:r>
                  <a:rPr lang="en-GB" altLang="zh-CN" sz="2000" dirty="0">
                    <a:latin typeface="Times New Roman" panose="02020603050405020304" pitchFamily="18" charset="0"/>
                    <a:cs typeface="Times New Roman" panose="02020603050405020304" pitchFamily="18" charset="0"/>
                  </a:rPr>
                  <a:t> agents.</a:t>
                </a:r>
                <a:endParaRPr lang="en-GB"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GB" altLang="zh-CN" sz="2000" b="0" i="1" dirty="0" smtClean="0">
                        <a:latin typeface="Cambria Math" panose="02040503050406030204" pitchFamily="18" charset="0"/>
                      </a:rPr>
                      <m:t>𝑆</m:t>
                    </m:r>
                  </m:oMath>
                </a14:m>
                <a:r>
                  <a:rPr lang="en-GB" altLang="zh-CN" sz="2000" dirty="0">
                    <a:latin typeface="Times New Roman" panose="02020603050405020304" pitchFamily="18" charset="0"/>
                    <a:cs typeface="Times New Roman" panose="02020603050405020304" pitchFamily="18" charset="0"/>
                  </a:rPr>
                  <a:t>: the state space of the environment, containing all possible global states </a:t>
                </a:r>
                <a14:m>
                  <m:oMath xmlns:m="http://schemas.openxmlformats.org/officeDocument/2006/math">
                    <m:sSub>
                      <m:sSubPr>
                        <m:ctrlPr>
                          <a:rPr lang="en-GB" altLang="zh-CN" sz="2000" i="1" dirty="0" smtClean="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sub>
                    </m:sSub>
                    <m:r>
                      <a:rPr lang="en-GB"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𝑆</m:t>
                    </m:r>
                  </m:oMath>
                </a14:m>
                <a:r>
                  <a:rPr lang="en-US" altLang="zh-CN" sz="2000" i="1" dirty="0">
                    <a:latin typeface="Times New Roman" panose="02020603050405020304" pitchFamily="18" charset="0"/>
                    <a:cs typeface="Times New Roman" panose="02020603050405020304" pitchFamily="18" charset="0"/>
                  </a:rPr>
                  <a:t>.</a:t>
                </a:r>
                <a:endParaRPr lang="en-US"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𝑈</m:t>
                    </m:r>
                    <m:r>
                      <a:rPr lang="en-US" altLang="zh-CN" sz="2000" b="0" i="1"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rPr>
                  <a:t>: the action space, the joint action of agents is </a:t>
                </a:r>
                <a14:m>
                  <m:oMath xmlns:m="http://schemas.openxmlformats.org/officeDocument/2006/math">
                    <m:sSub>
                      <m:sSubPr>
                        <m:ctrlPr>
                          <a:rPr lang="en-GB" altLang="zh-CN" sz="2000" i="1" smtClean="0">
                            <a:latin typeface="Cambria Math" panose="02040503050406030204" pitchFamily="18" charset="0"/>
                          </a:rPr>
                        </m:ctrlPr>
                      </m:sSubPr>
                      <m:e>
                        <m:r>
                          <a:rPr lang="en-US" altLang="zh-CN" sz="2000" b="0" i="1" smtClean="0">
                            <a:latin typeface="Cambria Math" panose="02040503050406030204" pitchFamily="18" charset="0"/>
                          </a:rPr>
                          <m:t>𝑢</m:t>
                        </m:r>
                      </m:e>
                      <m:sub>
                        <m:r>
                          <a:rPr lang="en-US" altLang="zh-CN" sz="2000" b="0" i="1" smtClean="0">
                            <a:latin typeface="Cambria Math" panose="02040503050406030204" pitchFamily="18" charset="0"/>
                          </a:rPr>
                          <m:t>𝑡</m:t>
                        </m:r>
                      </m:sub>
                    </m:sSub>
                    <m:r>
                      <a:rPr lang="en-US" altLang="zh-CN" sz="2000" b="0" i="1" smtClean="0">
                        <a:latin typeface="Cambria Math" panose="02040503050406030204" pitchFamily="18" charset="0"/>
                      </a:rPr>
                      <m:t>=</m:t>
                    </m:r>
                    <m:sSubSup>
                      <m:sSubSupPr>
                        <m:ctrlPr>
                          <a:rPr lang="en-US" altLang="zh-CN" sz="2000" i="1" smtClean="0">
                            <a:latin typeface="Cambria Math" panose="02040503050406030204" pitchFamily="18" charset="0"/>
                          </a:rPr>
                        </m:ctrlPr>
                      </m:sSubSupPr>
                      <m:e>
                        <m:d>
                          <m:dPr>
                            <m:begChr m:val="{"/>
                            <m:endChr m:val="}"/>
                            <m:ctrlPr>
                              <a:rPr lang="en-US" altLang="zh-CN" sz="2000" i="1">
                                <a:latin typeface="Cambria Math" panose="02040503050406030204" pitchFamily="18" charset="0"/>
                              </a:rPr>
                            </m:ctrlPr>
                          </m:dPr>
                          <m:e>
                            <m:sSubSup>
                              <m:sSubSupPr>
                                <m:ctrlPr>
                                  <a:rPr lang="en-US" altLang="zh-CN" sz="2000" i="1">
                                    <a:latin typeface="Cambria Math" panose="02040503050406030204" pitchFamily="18" charset="0"/>
                                  </a:rPr>
                                </m:ctrlPr>
                              </m:sSubSupPr>
                              <m:e>
                                <m:r>
                                  <a:rPr lang="en-US" altLang="zh-CN" sz="2000" b="0" i="1">
                                    <a:latin typeface="Cambria Math" panose="02040503050406030204" pitchFamily="18" charset="0"/>
                                  </a:rPr>
                                  <m:t>𝑢</m:t>
                                </m:r>
                              </m:e>
                              <m:sub>
                                <m:r>
                                  <a:rPr lang="en-US" altLang="zh-CN" sz="2000" b="0" i="1">
                                    <a:latin typeface="Cambria Math" panose="02040503050406030204" pitchFamily="18" charset="0"/>
                                  </a:rPr>
                                  <m:t>𝑡</m:t>
                                </m:r>
                              </m:sub>
                              <m:sup>
                                <m:r>
                                  <a:rPr lang="en-US" altLang="zh-CN" sz="2000" b="0" i="1">
                                    <a:latin typeface="Cambria Math" panose="02040503050406030204" pitchFamily="18" charset="0"/>
                                  </a:rPr>
                                  <m:t>𝑖</m:t>
                                </m:r>
                              </m:sup>
                            </m:sSubSup>
                          </m:e>
                        </m:d>
                      </m:e>
                      <m:sub>
                        <m: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sub>
                      <m:sup>
                        <m:r>
                          <a:rPr lang="en-US" altLang="zh-CN" sz="2000" b="0" i="1" smtClean="0">
                            <a:latin typeface="Cambria Math" panose="02040503050406030204" pitchFamily="18" charset="0"/>
                          </a:rPr>
                          <m:t>𝑛</m:t>
                        </m:r>
                      </m:sup>
                    </m:sSubSup>
                    <m:r>
                      <a:rPr lang="en-US" altLang="zh-CN" sz="2000" b="0" i="1" smtClean="0">
                        <a:latin typeface="Cambria Math" panose="02040503050406030204" pitchFamily="18" charset="0"/>
                        <a:ea typeface="Cambria Math" panose="02040503050406030204" pitchFamily="18" charset="0"/>
                      </a:rPr>
                      <m:t>∈</m:t>
                    </m:r>
                    <m:sSup>
                      <m:sSupPr>
                        <m:ctrlP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ctrlPr>
                      </m:sSupPr>
                      <m:e>
                        <m: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t>𝑈</m:t>
                        </m:r>
                      </m:e>
                      <m:sup>
                        <m: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t>𝑛</m:t>
                        </m:r>
                      </m:sup>
                    </m:sSup>
                  </m:oMath>
                </a14:m>
                <a:r>
                  <a:rPr lang="en-GB" altLang="zh-CN" sz="2000" dirty="0">
                    <a:latin typeface="Times New Roman" panose="02020603050405020304" pitchFamily="18" charset="0"/>
                    <a:cs typeface="Times New Roman" panose="02020603050405020304" pitchFamily="18" charset="0"/>
                  </a:rPr>
                  <a:t>.</a:t>
                </a:r>
                <a:endParaRPr lang="en-US"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𝑂</m:t>
                    </m:r>
                    <m:r>
                      <a:rPr lang="en-US" altLang="zh-CN" sz="2000" b="0" i="1" smtClean="0">
                        <a:latin typeface="Cambria Math" panose="02040503050406030204" pitchFamily="18" charset="0"/>
                      </a:rPr>
                      <m:t>=</m:t>
                    </m:r>
                    <m:nary>
                      <m:naryPr>
                        <m:chr m:val="∏"/>
                        <m:ctrlPr>
                          <a:rPr lang="en-US" altLang="zh-CN" sz="2000" i="1" smtClean="0">
                            <a:latin typeface="Cambria Math" panose="02040503050406030204" pitchFamily="18" charset="0"/>
                          </a:rPr>
                        </m:ctrlPr>
                      </m:naryPr>
                      <m:sub>
                        <m:r>
                          <m:rPr>
                            <m:brk m:alnAt="23"/>
                          </m:rP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sub>
                      <m:sup>
                        <m:r>
                          <a:rPr lang="en-US" altLang="zh-CN" sz="2000" b="0" i="1" smtClean="0">
                            <a:latin typeface="Cambria Math" panose="02040503050406030204" pitchFamily="18" charset="0"/>
                          </a:rPr>
                          <m:t>𝑛</m:t>
                        </m:r>
                      </m:sup>
                      <m:e>
                        <m:sSup>
                          <m:sSupPr>
                            <m:ctrlPr>
                              <a:rPr lang="en-US" altLang="zh-CN" sz="2000" i="1" smtClean="0">
                                <a:latin typeface="Cambria Math" panose="02040503050406030204" pitchFamily="18" charset="0"/>
                              </a:rPr>
                            </m:ctrlPr>
                          </m:sSupPr>
                          <m:e>
                            <m:r>
                              <a:rPr lang="en-US" altLang="zh-CN" sz="2000" b="0" i="1" smtClean="0">
                                <a:latin typeface="Cambria Math" panose="02040503050406030204" pitchFamily="18" charset="0"/>
                              </a:rPr>
                              <m:t>𝑂</m:t>
                            </m:r>
                          </m:e>
                          <m:sup>
                            <m:r>
                              <a:rPr lang="en-US" altLang="zh-CN" sz="2000" b="0" i="1" smtClean="0">
                                <a:latin typeface="Cambria Math" panose="02040503050406030204" pitchFamily="18" charset="0"/>
                              </a:rPr>
                              <m:t>𝑖</m:t>
                            </m:r>
                          </m:sup>
                        </m:sSup>
                      </m:e>
                    </m:nary>
                    <m:r>
                      <a:rPr lang="en-US" altLang="zh-CN" sz="2000" b="0" i="1"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rPr>
                  <a:t>: the joint observation space.</a:t>
                </a:r>
                <a:endParaRPr lang="en-US"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𝑃</m:t>
                    </m:r>
                    <m:r>
                      <a:rPr lang="en-US" altLang="zh-CN" sz="2000" b="0" i="1"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1</m:t>
                        </m:r>
                      </m:sub>
                    </m:sSub>
                    <m:r>
                      <a:rPr lang="en-US" altLang="zh-CN" sz="2000" b="0" i="1" dirty="0"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sub>
                    </m:sSub>
                    <m:r>
                      <a:rPr lang="en-US" altLang="zh-CN" sz="2000" b="0" i="1" dirty="0"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US" altLang="zh-CN" sz="2000" b="0" i="1" dirty="0" smtClean="0">
                            <a:latin typeface="Cambria Math" panose="02040503050406030204" pitchFamily="18" charset="0"/>
                          </a:rPr>
                          <m:t>𝑢</m:t>
                        </m:r>
                      </m:e>
                      <m:sub>
                        <m:r>
                          <a:rPr lang="en-GB" altLang="zh-CN" sz="2000" b="0" i="1" dirty="0">
                            <a:latin typeface="Cambria Math" panose="02040503050406030204" pitchFamily="18" charset="0"/>
                          </a:rPr>
                          <m:t>𝑡</m:t>
                        </m:r>
                      </m:sub>
                    </m:sSub>
                    <m:r>
                      <a:rPr lang="en-US" altLang="zh-CN" sz="2000" b="0" i="1" smtClean="0">
                        <a:latin typeface="Cambria Math" panose="02040503050406030204" pitchFamily="18" charset="0"/>
                      </a:rPr>
                      <m:t>)</m:t>
                    </m:r>
                  </m:oMath>
                </a14:m>
                <a:r>
                  <a:rPr lang="en-GB" altLang="zh-CN" sz="2000" dirty="0">
                    <a:latin typeface="Times New Roman" panose="02020603050405020304" pitchFamily="18" charset="0"/>
                    <a:cs typeface="Times New Roman" panose="02020603050405020304" pitchFamily="18" charset="0"/>
                  </a:rPr>
                  <a:t>: the state transition function.</a:t>
                </a:r>
                <a:endParaRPr lang="en-GB"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GB" altLang="zh-CN" sz="2000" b="0" i="1" dirty="0" smtClean="0">
                        <a:latin typeface="Cambria Math" panose="02040503050406030204" pitchFamily="18" charset="0"/>
                      </a:rPr>
                      <m:t>𝑅</m:t>
                    </m:r>
                    <m:r>
                      <a:rPr lang="en-GB" altLang="zh-CN" sz="2000" b="0" i="1" dirty="0"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sub>
                    </m:sSub>
                    <m:r>
                      <a:rPr lang="en-US" altLang="zh-CN" sz="2000" b="0" i="1" dirty="0">
                        <a:latin typeface="Cambria Math" panose="02040503050406030204" pitchFamily="18" charset="0"/>
                      </a:rPr>
                      <m:t>,</m:t>
                    </m:r>
                    <m:sSub>
                      <m:sSubPr>
                        <m:ctrlPr>
                          <a:rPr lang="en-GB" altLang="zh-CN" sz="2000" i="1" dirty="0">
                            <a:latin typeface="Cambria Math" panose="02040503050406030204" pitchFamily="18" charset="0"/>
                          </a:rPr>
                        </m:ctrlPr>
                      </m:sSubPr>
                      <m:e>
                        <m:r>
                          <a:rPr lang="en-US" altLang="zh-CN" sz="2000" b="0" i="1" dirty="0">
                            <a:latin typeface="Cambria Math" panose="02040503050406030204" pitchFamily="18" charset="0"/>
                          </a:rPr>
                          <m:t>𝑢</m:t>
                        </m:r>
                      </m:e>
                      <m:sub>
                        <m:r>
                          <a:rPr lang="en-GB" altLang="zh-CN" sz="2000" b="0" i="1" dirty="0">
                            <a:latin typeface="Cambria Math" panose="02040503050406030204" pitchFamily="18" charset="0"/>
                          </a:rPr>
                          <m:t>𝑡</m:t>
                        </m:r>
                      </m:sub>
                    </m:sSub>
                    <m:r>
                      <a:rPr lang="en-GB" altLang="zh-CN" sz="2000" b="0" i="1" dirty="0"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rPr>
                  <a:t>: the reward function.</a:t>
                </a:r>
                <a:endParaRPr lang="en-US" altLang="zh-CN" sz="2000" b="0" i="1" dirty="0">
                  <a:latin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l-GR" altLang="zh-CN" sz="2000" b="0" i="1" dirty="0" smtClean="0">
                        <a:latin typeface="Cambria Math" panose="02040503050406030204" pitchFamily="18" charset="0"/>
                      </a:rPr>
                      <m:t>𝛾</m:t>
                    </m:r>
                    <m:r>
                      <a:rPr lang="el-GR" altLang="zh-CN" sz="2000" b="0" i="1" dirty="0" smtClean="0">
                        <a:latin typeface="Cambria Math" panose="02040503050406030204" pitchFamily="18" charset="0"/>
                      </a:rPr>
                      <m:t>∈</m:t>
                    </m:r>
                    <m:d>
                      <m:dPr>
                        <m:begChr m:val="["/>
                        <m:endChr m:val="]"/>
                        <m:ctrlPr>
                          <a:rPr lang="el-GR" altLang="zh-CN" sz="2000" i="1" dirty="0" smtClean="0">
                            <a:latin typeface="Cambria Math" panose="02040503050406030204" pitchFamily="18" charset="0"/>
                          </a:rPr>
                        </m:ctrlPr>
                      </m:dPr>
                      <m:e>
                        <m:r>
                          <a:rPr lang="el-GR" altLang="zh-CN" sz="2000" b="0" i="1" dirty="0" smtClean="0">
                            <a:latin typeface="Cambria Math" panose="02040503050406030204" pitchFamily="18" charset="0"/>
                          </a:rPr>
                          <m:t>0</m:t>
                        </m:r>
                        <m:r>
                          <a:rPr lang="el-GR" altLang="zh-CN" sz="2000" b="0" i="1" dirty="0" smtClean="0">
                            <a:latin typeface="Cambria Math" panose="02040503050406030204" pitchFamily="18" charset="0"/>
                          </a:rPr>
                          <m:t>,</m:t>
                        </m:r>
                        <m:r>
                          <a:rPr lang="el-GR" altLang="zh-CN" sz="2000" b="0" i="1" dirty="0" smtClean="0">
                            <a:latin typeface="Cambria Math" panose="02040503050406030204" pitchFamily="18" charset="0"/>
                          </a:rPr>
                          <m:t>1</m:t>
                        </m:r>
                      </m:e>
                    </m:d>
                    <m:r>
                      <a:rPr lang="en-US" altLang="zh-CN" sz="2000" b="0" i="0" dirty="0" smtClean="0">
                        <a:latin typeface="Cambria Math" panose="02040503050406030204" pitchFamily="18" charset="0"/>
                      </a:rPr>
                      <m:t>:</m:t>
                    </m:r>
                  </m:oMath>
                </a14:m>
                <a:r>
                  <a:rPr lang="en-GB" altLang="zh-CN" sz="2000" dirty="0">
                    <a:latin typeface="Times New Roman" panose="02020603050405020304" pitchFamily="18" charset="0"/>
                    <a:cs typeface="Times New Roman" panose="02020603050405020304" pitchFamily="18" charset="0"/>
                  </a:rPr>
                  <a:t>  the discount factor, used to compute cumulative rewards.</a:t>
                </a:r>
                <a:endParaRPr lang="en-GB" altLang="zh-CN" sz="2000" dirty="0">
                  <a:latin typeface="Times New Roman" panose="02020603050405020304" pitchFamily="18" charset="0"/>
                  <a:cs typeface="Times New Roman" panose="020206030504050203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i="1" dirty="0">
                        <a:latin typeface="Cambria Math" panose="02040503050406030204" pitchFamily="18" charset="0"/>
                        <a:cs typeface="Cambria Math" panose="02040503050406030204" pitchFamily="18" charset="0"/>
                      </a:rPr>
                      <m:t>𝑧</m:t>
                    </m:r>
                  </m:oMath>
                </a14:m>
                <a:r>
                  <a:rPr lang="en-US" altLang="zh-CN" sz="2000" dirty="0">
                    <a:latin typeface="Times New Roman" panose="02020603050405020304" pitchFamily="18" charset="0"/>
                    <a:cs typeface="Times New Roman" panose="02020603050405020304" pitchFamily="18" charset="0"/>
                  </a:rPr>
                  <a:t> the latent variable</a:t>
                </a:r>
                <a:endParaRPr lang="en-US" altLang="zh-CN" sz="2000" dirty="0">
                  <a:latin typeface="Times New Roman" panose="02020603050405020304" pitchFamily="18" charset="0"/>
                  <a:cs typeface="Times New Roman" panose="02020603050405020304" pitchFamily="18" charset="0"/>
                </a:endParaRPr>
              </a:p>
              <a:p>
                <a:pPr marL="342900" indent="-342900" fontAlgn="auto">
                  <a:buFont typeface="Arial" panose="020B0604020202020204" pitchFamily="34" charset="0"/>
                  <a:buChar char="•"/>
                </a:pPr>
                <a14:m>
                  <m:oMath xmlns:m="http://schemas.openxmlformats.org/officeDocument/2006/math">
                    <m:sSup>
                      <m:sSupPr>
                        <m:ctrlPr>
                          <a:rPr lang="en-US" altLang="zh-CN" sz="2000" i="1" dirty="0">
                            <a:latin typeface="Cambria Math" panose="02040503050406030204" pitchFamily="18" charset="0"/>
                            <a:cs typeface="Cambria Math" panose="02040503050406030204" pitchFamily="18" charset="0"/>
                          </a:rPr>
                        </m:ctrlPr>
                      </m:sSupPr>
                      <m:e>
                        <m:r>
                          <a:rPr lang="en-US" altLang="zh-CN" sz="2000" i="1" dirty="0">
                            <a:latin typeface="Cambria Math" panose="02040503050406030204" pitchFamily="18" charset="0"/>
                            <a:cs typeface="Cambria Math" panose="02040503050406030204" pitchFamily="18" charset="0"/>
                          </a:rPr>
                          <m:t>𝜏</m:t>
                        </m:r>
                      </m:e>
                      <m:sup>
                        <m:r>
                          <a:rPr lang="en-US" altLang="zh-CN" sz="2000" i="1" dirty="0">
                            <a:latin typeface="Cambria Math" panose="02040503050406030204" pitchFamily="18" charset="0"/>
                            <a:cs typeface="Cambria Math" panose="02040503050406030204" pitchFamily="18" charset="0"/>
                          </a:rPr>
                          <m:t>𝑖</m:t>
                        </m:r>
                      </m:sup>
                    </m:sSup>
                  </m:oMath>
                </a14:m>
                <a:r>
                  <a:rPr lang="en-US" altLang="zh-CN" sz="2000" dirty="0">
                    <a:latin typeface="Times New Roman" panose="02020603050405020304" pitchFamily="18" charset="0"/>
                    <a:cs typeface="Times New Roman" panose="02020603050405020304" pitchFamily="18" charset="0"/>
                  </a:rPr>
                  <a:t> the action-observation history for agent </a:t>
                </a:r>
                <a14:m>
                  <m:oMath xmlns:m="http://schemas.openxmlformats.org/officeDocument/2006/math">
                    <m:r>
                      <a:rPr lang="en-US" altLang="zh-CN" sz="2000" i="1" dirty="0">
                        <a:latin typeface="Cambria Math" panose="02040503050406030204" pitchFamily="18" charset="0"/>
                        <a:cs typeface="Cambria Math" panose="02040503050406030204" pitchFamily="18" charset="0"/>
                      </a:rPr>
                      <m:t>𝑖</m:t>
                    </m:r>
                  </m:oMath>
                </a14:m>
                <a:endParaRPr lang="en-US" altLang="zh-CN" sz="2000" i="1" dirty="0">
                  <a:latin typeface="Cambria Math" panose="02040503050406030204" pitchFamily="18" charset="0"/>
                  <a:cs typeface="Cambria Math" panose="02040503050406030204" pitchFamily="18" charset="0"/>
                </a:endParaRPr>
              </a:p>
              <a:p>
                <a:pPr marL="342900" indent="-342900" fontAlgn="auto">
                  <a:buFont typeface="Arial" panose="020B0604020202020204" pitchFamily="34" charset="0"/>
                  <a:buChar char="•"/>
                </a:pPr>
                <a14:m>
                  <m:oMath xmlns:m="http://schemas.openxmlformats.org/officeDocument/2006/math">
                    <m:r>
                      <a:rPr lang="en-US" altLang="zh-CN" sz="2000" i="1" dirty="0">
                        <a:latin typeface="Cambria Math" panose="02040503050406030204" pitchFamily="18" charset="0"/>
                        <a:cs typeface="Cambria Math" panose="02040503050406030204" pitchFamily="18" charset="0"/>
                      </a:rPr>
                      <m:t>−</m:t>
                    </m:r>
                    <m:r>
                      <a:rPr lang="en-US" altLang="zh-CN" sz="2000" i="1" dirty="0">
                        <a:latin typeface="Cambria Math" panose="02040503050406030204" pitchFamily="18" charset="0"/>
                        <a:cs typeface="Cambria Math" panose="02040503050406030204" pitchFamily="18" charset="0"/>
                      </a:rPr>
                      <m:t>𝑖</m:t>
                    </m:r>
                  </m:oMath>
                </a14:m>
                <a:r>
                  <a:rPr lang="en-US" altLang="zh-CN" sz="2000" dirty="0">
                    <a:latin typeface="Times New Roman" panose="02020603050405020304" pitchFamily="18" charset="0"/>
                    <a:cs typeface="Times New Roman" panose="02020603050405020304" pitchFamily="18" charset="0"/>
                  </a:rPr>
                  <a:t> other agents besides agent </a:t>
                </a:r>
                <a14:m>
                  <m:oMath xmlns:m="http://schemas.openxmlformats.org/officeDocument/2006/math">
                    <m:r>
                      <a:rPr lang="en-US" altLang="zh-CN" sz="2000" i="1" dirty="0">
                        <a:latin typeface="Cambria Math" panose="02040503050406030204" pitchFamily="18" charset="0"/>
                        <a:cs typeface="Cambria Math" panose="02040503050406030204" pitchFamily="18" charset="0"/>
                      </a:rPr>
                      <m:t>𝑖</m:t>
                    </m:r>
                  </m:oMath>
                </a14:m>
                <a:r>
                  <a:rPr lang="en-US" altLang="zh-CN"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p:txBody>
          </p:sp>
        </mc:Choice>
        <mc:Fallback>
          <p:sp>
            <p:nvSpPr>
              <p:cNvPr id="4" name="文本框 3"/>
              <p:cNvSpPr txBox="1">
                <a:spLocks noRot="1" noChangeAspect="1" noMove="1" noResize="1" noEditPoints="1" noAdjustHandles="1" noChangeArrowheads="1" noChangeShapeType="1" noTextEdit="1"/>
              </p:cNvSpPr>
              <p:nvPr/>
            </p:nvSpPr>
            <p:spPr>
              <a:xfrm>
                <a:off x="264000" y="1557061"/>
                <a:ext cx="9216000" cy="4008120"/>
              </a:xfrm>
              <a:prstGeom prst="rect">
                <a:avLst/>
              </a:prstGeom>
              <a:blipFill rotWithShape="1">
                <a:blip r:embed="rId1"/>
                <a:stretch>
                  <a:fillRect l="-5" t="-1" r="1" b="1"/>
                </a:stretch>
              </a:blipFill>
            </p:spPr>
            <p:txBody>
              <a:bodyPr/>
              <a:lstStyle/>
              <a:p>
                <a:r>
                  <a:rPr lang="zh-CN" altLang="en-US">
                    <a:noFill/>
                  </a:rPr>
                  <a:t> </a:t>
                </a:r>
              </a:p>
            </p:txBody>
          </p:sp>
        </mc:Fallback>
      </mc:AlternateContent>
      <p:sp>
        <p:nvSpPr>
          <p:cNvPr id="6" name="文本框 5"/>
          <p:cNvSpPr txBox="1"/>
          <p:nvPr/>
        </p:nvSpPr>
        <p:spPr>
          <a:xfrm>
            <a:off x="264000" y="1104976"/>
            <a:ext cx="9216000" cy="398780"/>
          </a:xfrm>
          <a:prstGeom prst="rect">
            <a:avLst/>
          </a:prstGeom>
          <a:noFill/>
        </p:spPr>
        <p:txBody>
          <a:bodyPr wrap="square">
            <a:spAutoFit/>
          </a:bodyPr>
          <a:lstStyle/>
          <a:p>
            <a:r>
              <a:rPr lang="en-GB" altLang="zh-CN" sz="2000" b="1" dirty="0">
                <a:latin typeface="Times New Roman" panose="02020603050405020304" pitchFamily="18" charset="0"/>
                <a:cs typeface="Times New Roman" panose="02020603050405020304" pitchFamily="18" charset="0"/>
              </a:rPr>
              <a:t>D</a:t>
            </a:r>
            <a:r>
              <a:rPr lang="en-US" altLang="en-GB" sz="2000" b="1" dirty="0">
                <a:latin typeface="Times New Roman" panose="02020603050405020304" pitchFamily="18" charset="0"/>
                <a:cs typeface="Times New Roman" panose="02020603050405020304" pitchFamily="18" charset="0"/>
              </a:rPr>
              <a:t>ec</a:t>
            </a:r>
            <a:r>
              <a:rPr lang="en-GB" altLang="zh-CN" sz="2000" b="1" dirty="0">
                <a:latin typeface="Times New Roman" panose="02020603050405020304" pitchFamily="18" charset="0"/>
                <a:cs typeface="Times New Roman" panose="02020603050405020304" pitchFamily="18" charset="0"/>
              </a:rPr>
              <a:t>-POMDP </a:t>
            </a:r>
            <a:r>
              <a:rPr lang="en-US" altLang="zh-CN" sz="2000" b="1" dirty="0">
                <a:latin typeface="Times New Roman" panose="02020603050405020304" pitchFamily="18" charset="0"/>
                <a:cs typeface="Times New Roman" panose="02020603050405020304" pitchFamily="18" charset="0"/>
              </a:rPr>
              <a:t>(</a:t>
            </a:r>
            <a:r>
              <a:rPr lang="en-GB" altLang="zh-CN" sz="2000" b="1" dirty="0">
                <a:latin typeface="Times New Roman" panose="02020603050405020304" pitchFamily="18" charset="0"/>
                <a:cs typeface="Times New Roman" panose="02020603050405020304" pitchFamily="18" charset="0"/>
              </a:rPr>
              <a:t>Decentralized Partially Observable Markov Decision Process)</a:t>
            </a:r>
            <a:endParaRPr lang="en-GB" altLang="zh-CN" sz="2000" b="1" dirty="0">
              <a:latin typeface="Times New Roman" panose="02020603050405020304" pitchFamily="18" charset="0"/>
              <a:cs typeface="Times New Roman" panose="02020603050405020304" pitchFamily="18" charset="0"/>
            </a:endParaRPr>
          </a:p>
        </p:txBody>
      </p:sp>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spTree>
    <p:custDataLst>
      <p:tags r:id="rId2"/>
    </p:custData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03</a:t>
                </a:r>
                <a:endParaRPr lang="zh-CN" altLang="en-US" sz="2700" dirty="0">
                  <a:solidFill>
                    <a:srgbClr val="D0CECE"/>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D0CECE"/>
                </a:solidFill>
                <a:latin typeface="Times New Roman" panose="02020603050405020304" pitchFamily="18" charset="0"/>
                <a:ea typeface="微软雅黑" panose="020B0503020204020204" charset="-122"/>
              </a:rPr>
              <a:t>Experiment Results</a:t>
            </a:r>
            <a:endParaRPr lang="zh-CN" altLang="en-US" sz="2400" b="1" dirty="0">
              <a:solidFill>
                <a:srgbClr val="D0CECE"/>
              </a:solidFill>
              <a:latin typeface="Times New Roman" panose="02020603050405020304" pitchFamily="18" charset="0"/>
              <a:ea typeface="微软雅黑" panose="020B0503020204020204" charset="-122"/>
            </a:endParaRPr>
          </a:p>
        </p:txBody>
      </p:sp>
      <p:sp>
        <p:nvSpPr>
          <p:cNvPr id="5" name="Freeform 306"/>
          <p:cNvSpPr>
            <a:spLocks noEditPoints="1"/>
          </p:cNvSpPr>
          <p:nvPr>
            <p:custDataLst>
              <p:tags r:id="rId1"/>
            </p:custDataLst>
          </p:nvPr>
        </p:nvSpPr>
        <p:spPr bwMode="auto">
          <a:xfrm>
            <a:off x="5361558"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sp>
        <p:nvSpPr>
          <p:cNvPr id="6" name="Freeform 71"/>
          <p:cNvSpPr>
            <a:spLocks noEditPoints="1"/>
          </p:cNvSpPr>
          <p:nvPr/>
        </p:nvSpPr>
        <p:spPr bwMode="auto">
          <a:xfrm>
            <a:off x="5372987"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7" name="灯片编号占位符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8" name="组合 7"/>
          <p:cNvGrpSpPr/>
          <p:nvPr/>
        </p:nvGrpSpPr>
        <p:grpSpPr>
          <a:xfrm>
            <a:off x="-1" y="6553200"/>
            <a:ext cx="12192001" cy="304800"/>
            <a:chOff x="0" y="6569404"/>
            <a:chExt cx="9144000" cy="288000"/>
          </a:xfrm>
        </p:grpSpPr>
        <p:sp>
          <p:nvSpPr>
            <p:cNvPr id="9" name="矩形 8"/>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4" name="图片 23"/>
          <p:cNvPicPr>
            <a:picLocks noChangeAspect="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0" name="组合 19"/>
          <p:cNvGrpSpPr/>
          <p:nvPr/>
        </p:nvGrpSpPr>
        <p:grpSpPr>
          <a:xfrm>
            <a:off x="-1" y="6553200"/>
            <a:ext cx="12192001" cy="304800"/>
            <a:chOff x="0" y="6569404"/>
            <a:chExt cx="9144000" cy="288000"/>
          </a:xfrm>
        </p:grpSpPr>
        <p:sp>
          <p:nvSpPr>
            <p:cNvPr id="21" name="矩形 2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4" name="矩形 3"/>
          <p:cNvSpPr/>
          <p:nvPr/>
        </p:nvSpPr>
        <p:spPr>
          <a:xfrm>
            <a:off x="1481483" y="1032860"/>
            <a:ext cx="9216000" cy="1523928"/>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5" name="矩形 4"/>
          <p:cNvSpPr/>
          <p:nvPr/>
        </p:nvSpPr>
        <p:spPr>
          <a:xfrm>
            <a:off x="1769482" y="750602"/>
            <a:ext cx="1033145"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①</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6" name="矩形 5"/>
          <p:cNvSpPr/>
          <p:nvPr/>
        </p:nvSpPr>
        <p:spPr>
          <a:xfrm>
            <a:off x="1487997" y="2923798"/>
            <a:ext cx="9216002" cy="1585202"/>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7" name="矩形 6"/>
          <p:cNvSpPr/>
          <p:nvPr/>
        </p:nvSpPr>
        <p:spPr>
          <a:xfrm>
            <a:off x="1770195" y="2700788"/>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②</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8" name="文本框 7"/>
          <p:cNvSpPr txBox="1"/>
          <p:nvPr/>
        </p:nvSpPr>
        <p:spPr>
          <a:xfrm>
            <a:off x="1465580" y="3005455"/>
            <a:ext cx="9309735" cy="1337945"/>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dirty="0"/>
              <a:t>We further propose an exploration-enhanced policy constraint, which guides each member to learn a joint policy that is both different from other members and promotes exploration, thus increasing the probability of exploring different regions.</a:t>
            </a:r>
            <a:endParaRPr dirty="0"/>
          </a:p>
        </p:txBody>
      </p:sp>
      <p:sp>
        <p:nvSpPr>
          <p:cNvPr id="9" name="文本框 8"/>
          <p:cNvSpPr txBox="1"/>
          <p:nvPr/>
        </p:nvSpPr>
        <p:spPr>
          <a:xfrm>
            <a:off x="1466215" y="1024255"/>
            <a:ext cx="9231630" cy="1337945"/>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GB" altLang="zh-CN" dirty="0"/>
              <a:t>We propose a member-aware exploration objective, which explicitly guides each member to maximize deviation from the explored regions of other members, thus forcing them to explore different regions.</a:t>
            </a:r>
            <a:endParaRPr lang="en-GB" altLang="zh-CN" dirty="0"/>
          </a:p>
        </p:txBody>
      </p:sp>
      <p:sp>
        <p:nvSpPr>
          <p:cNvPr id="10" name="矩形 9"/>
          <p:cNvSpPr/>
          <p:nvPr/>
        </p:nvSpPr>
        <p:spPr>
          <a:xfrm>
            <a:off x="1487999" y="4849831"/>
            <a:ext cx="9216002" cy="1531169"/>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1" name="矩形 10"/>
          <p:cNvSpPr/>
          <p:nvPr/>
        </p:nvSpPr>
        <p:spPr>
          <a:xfrm>
            <a:off x="1770197" y="4626822"/>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③</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2" name="文本框 11"/>
          <p:cNvSpPr txBox="1"/>
          <p:nvPr/>
        </p:nvSpPr>
        <p:spPr>
          <a:xfrm>
            <a:off x="1487805" y="4897120"/>
            <a:ext cx="9217025" cy="1337945"/>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GB" altLang="zh-CN" b="1" dirty="0"/>
              <a:t>Future </a:t>
            </a:r>
            <a:r>
              <a:rPr lang="en-US" altLang="en-GB" b="1" dirty="0"/>
              <a:t>work</a:t>
            </a:r>
            <a:r>
              <a:rPr lang="en-GB" altLang="zh-CN" dirty="0"/>
              <a:t>: In the future, we hope to combine our method with distributed reinforcement learning to improve the efficiency of massively parallel exploration for more complex problems.</a:t>
            </a:r>
            <a:endParaRPr lang="en-GB" altLang="zh-CN" dirty="0"/>
          </a:p>
        </p:txBody>
      </p:sp>
    </p:spTree>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600000" y="1960245"/>
            <a:ext cx="13392000" cy="2045019"/>
            <a:chOff x="1127760" y="1960245"/>
            <a:chExt cx="10008870"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1127760" y="2064590"/>
              <a:ext cx="10008870" cy="1383665"/>
            </a:xfrm>
            <a:prstGeom prst="rect">
              <a:avLst/>
            </a:prstGeom>
            <a:noFill/>
          </p:spPr>
          <p:txBody>
            <a:bodyPr wrap="square" rtlCol="0" anchor="ctr">
              <a:spAutoFit/>
            </a:bodyPr>
            <a:lstStyle/>
            <a:p>
              <a:pPr algn="ctr">
                <a:lnSpc>
                  <a:spcPct val="150000"/>
                </a:lnSpc>
              </a:pPr>
              <a:r>
                <a:rPr lang="en-US" altLang="zh-CN" sz="2800" b="1">
                  <a:solidFill>
                    <a:schemeClr val="bg1"/>
                  </a:solidFill>
                  <a:latin typeface="Arial" panose="020B0604020202020204" pitchFamily="34" charset="0"/>
                  <a:ea typeface="微软雅黑" panose="020B0503020204020204" charset="-122"/>
                  <a:cs typeface="Arial" panose="020B0604020202020204" pitchFamily="34" charset="0"/>
                </a:rPr>
                <a:t>Episodic Multi-agent Reinforcement Learning with Curiosity-driven Exploration</a:t>
              </a:r>
              <a:endParaRPr lang="en-US" altLang="zh-CN" sz="2800" b="1">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3" name="文本框 2"/>
            <p:cNvSpPr txBox="1"/>
            <p:nvPr/>
          </p:nvSpPr>
          <p:spPr>
            <a:xfrm>
              <a:off x="1687636" y="3654699"/>
              <a:ext cx="9362440" cy="337185"/>
            </a:xfrm>
            <a:prstGeom prst="rect">
              <a:avLst/>
            </a:prstGeom>
            <a:noFill/>
          </p:spPr>
          <p:txBody>
            <a:bodyPr wrap="square" rtlCol="0">
              <a:spAutoFit/>
            </a:bodyPr>
            <a:lstStyle/>
            <a:p>
              <a:r>
                <a:rPr lang="en-US" altLang="zh-CN" sz="1600">
                  <a:solidFill>
                    <a:schemeClr val="bg1"/>
                  </a:solidFill>
                  <a:latin typeface="Arial" panose="020B0604020202020204" pitchFamily="34" charset="0"/>
                  <a:cs typeface="Arial" panose="020B0604020202020204" pitchFamily="34" charset="0"/>
                </a:rPr>
                <a:t>Lulu Zheng, Jiarui Chen, Jianhao Wang, Jiamin He, Yujing Hu, Yingfeng Chen, Changjie Fan, Yang Gao, Chongjie Zhang</a:t>
              </a:r>
              <a:endParaRPr lang="en-US" altLang="zh-CN" sz="1600">
                <a:solidFill>
                  <a:schemeClr val="bg1"/>
                </a:solidFill>
                <a:latin typeface="Arial" panose="020B0604020202020204" pitchFamily="34" charset="0"/>
                <a:cs typeface="Arial" panose="020B0604020202020204" pitchFamily="34" charset="0"/>
              </a:endParaRPr>
            </a:p>
          </p:txBody>
        </p:sp>
      </p:grpSp>
      <p:sp>
        <p:nvSpPr>
          <p:cNvPr id="2" name="文本框 1"/>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5</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p:cNvGrpSpPr/>
          <p:nvPr/>
        </p:nvGrpSpPr>
        <p:grpSpPr>
          <a:xfrm>
            <a:off x="-1" y="6553200"/>
            <a:ext cx="12192001" cy="304800"/>
            <a:chOff x="0" y="6569404"/>
            <a:chExt cx="9144000" cy="288000"/>
          </a:xfrm>
        </p:grpSpPr>
        <p:sp>
          <p:nvSpPr>
            <p:cNvPr id="17" name="矩形 1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12" name="文本框 11"/>
          <p:cNvSpPr txBox="1"/>
          <p:nvPr/>
        </p:nvSpPr>
        <p:spPr>
          <a:xfrm>
            <a:off x="351876" y="4596014"/>
            <a:ext cx="10856124" cy="36830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 Journal: </a:t>
            </a:r>
            <a:r>
              <a:rPr lang="en-US" altLang="zh-CN" dirty="0">
                <a:latin typeface="Arial" panose="020B0604020202020204" pitchFamily="34" charset="0"/>
                <a:cs typeface="Arial" panose="020B0604020202020204" pitchFamily="34" charset="0"/>
              </a:rPr>
              <a:t>The 35th Conference on Neural Information Processing Systems (NeurIPS 2021)</a:t>
            </a:r>
            <a:endParaRPr lang="en-US" altLang="zh-CN" dirty="0">
              <a:latin typeface="Arial" panose="020B0604020202020204" pitchFamily="34" charset="0"/>
              <a:cs typeface="Arial" panose="020B0604020202020204" pitchFamily="34" charset="0"/>
            </a:endParaRPr>
          </a:p>
        </p:txBody>
      </p:sp>
      <p:pic>
        <p:nvPicPr>
          <p:cNvPr id="15" name="图片 14"/>
          <p:cNvPicPr>
            <a:picLocks noChangeAspect="1"/>
          </p:cNvPicPr>
          <p:nvPr/>
        </p:nvPicPr>
        <p:blipFill>
          <a:blip r:embed="rId1" cstate="print">
            <a:clrChange>
              <a:clrFrom>
                <a:srgbClr val="FFFFFF"/>
              </a:clrFrom>
              <a:clrTo>
                <a:srgbClr val="FFFFFF">
                  <a:alpha val="0"/>
                </a:srgbClr>
              </a:clrTo>
            </a:clrChange>
            <a:extLst>
              <a:ext uri="{BEBA8EAE-BF5A-486C-A8C5-ECC9F3942E4B}">
                <a14:imgProps xmlns:a14="http://schemas.microsoft.com/office/drawing/2010/main">
                  <a14:imgLayer r:embed="rId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15"/>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22"/>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594806"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8"/>
            </p:custDataLst>
          </p:nvPr>
        </p:nvGrpSpPr>
        <p:grpSpPr>
          <a:xfrm>
            <a:off x="4574658"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976622" y="3235107"/>
                <a:ext cx="33451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74658"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88710"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7" name="组合 6"/>
          <p:cNvGrpSpPr/>
          <p:nvPr/>
        </p:nvGrpSpPr>
        <p:grpSpPr>
          <a:xfrm>
            <a:off x="-1" y="6553200"/>
            <a:ext cx="12192001" cy="304800"/>
            <a:chOff x="0" y="6569404"/>
            <a:chExt cx="9144000" cy="288000"/>
          </a:xfrm>
        </p:grpSpPr>
        <p:sp>
          <p:nvSpPr>
            <p:cNvPr id="8" name="矩形 7"/>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4" name="文本框 3"/>
          <p:cNvSpPr txBox="1"/>
          <p:nvPr/>
        </p:nvSpPr>
        <p:spPr>
          <a:xfrm>
            <a:off x="840000" y="1456300"/>
            <a:ext cx="10224000" cy="2553335"/>
          </a:xfrm>
          <a:prstGeom prst="rect">
            <a:avLst/>
          </a:prstGeom>
          <a:noFill/>
          <a:ln>
            <a:solidFill>
              <a:srgbClr val="0174AB"/>
            </a:solidFill>
          </a:ln>
        </p:spPr>
        <p:txBody>
          <a:bodyPr wrap="square" rtlCol="0">
            <a:spAutoFit/>
          </a:bodyPr>
          <a:lstStyle/>
          <a:p>
            <a:pPr algn="just">
              <a:lnSpc>
                <a:spcPct val="200000"/>
              </a:lnSpc>
            </a:pPr>
            <a:r>
              <a:rPr lang="en-US" altLang="zh-CN" sz="2000" b="1" dirty="0">
                <a:solidFill>
                  <a:srgbClr val="FF0000"/>
                </a:solidFill>
                <a:latin typeface="Times New Roman" panose="02020603050405020304" pitchFamily="18" charset="0"/>
                <a:ea typeface="微软雅黑" panose="020B0503020204020204" charset="-122"/>
                <a:cs typeface="Times New Roman" panose="02020603050405020304" pitchFamily="18" charset="0"/>
                <a:sym typeface="+mn-ea"/>
              </a:rPr>
              <a:t>Effective Exploration:</a:t>
            </a:r>
            <a:r>
              <a:rPr lang="en-US" altLang="zh-CN" sz="2000" dirty="0">
                <a:latin typeface="Times New Roman" panose="02020603050405020304" pitchFamily="18" charset="0"/>
                <a:ea typeface="微软雅黑" panose="020B0503020204020204" charset="-122"/>
                <a:cs typeface="Times New Roman" panose="02020603050405020304" pitchFamily="18" charset="0"/>
                <a:sym typeface="+mn-ea"/>
              </a:rPr>
              <a:t> In multi-agent environments, traditional simple ε-greedy strategies struggle to effectively address complex coordination tasks. EMC introduces curiosity-driven intrinsic rewards, using the prediction errors of individual Q-values to guide the exploration of agents.</a:t>
            </a:r>
            <a:endParaRPr lang="en-US" altLang="zh-CN" sz="2000" dirty="0">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2" name="文本框 1"/>
          <p:cNvSpPr txBox="1"/>
          <p:nvPr/>
        </p:nvSpPr>
        <p:spPr>
          <a:xfrm>
            <a:off x="840020" y="4186981"/>
            <a:ext cx="10224000" cy="1938020"/>
          </a:xfrm>
          <a:prstGeom prst="rect">
            <a:avLst/>
          </a:prstGeom>
          <a:noFill/>
          <a:ln>
            <a:solidFill>
              <a:srgbClr val="0174AB"/>
            </a:solidFill>
          </a:ln>
        </p:spPr>
        <p:txBody>
          <a:bodyPr wrap="square" rtlCol="0">
            <a:spAutoFit/>
          </a:bodyPr>
          <a:lstStyle/>
          <a:p>
            <a:pPr algn="just">
              <a:lnSpc>
                <a:spcPct val="200000"/>
              </a:lnSpc>
            </a:pPr>
            <a:r>
              <a:rPr lang="en-US" altLang="zh-CN" sz="20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Utilization of Episodic Memory: </a:t>
            </a:r>
            <a:r>
              <a:rPr lang="en-US" altLang="zh-CN" sz="2000" dirty="0">
                <a:latin typeface="Times New Roman" panose="02020603050405020304" pitchFamily="18" charset="0"/>
                <a:ea typeface="微软雅黑" panose="020B0503020204020204" charset="-122"/>
                <a:cs typeface="Times New Roman" panose="02020603050405020304" pitchFamily="18" charset="0"/>
              </a:rPr>
              <a:t>By incorporating episodic memory, EMC can store and leverage high-reward experiences to enhance the efficiency of policy training, avoiding learning difficulties caused by the exponential growth of the state space.</a:t>
            </a:r>
            <a:endParaRPr lang="en-US" altLang="zh-CN" sz="2000" dirty="0">
              <a:latin typeface="Times New Roman" panose="02020603050405020304" pitchFamily="18" charset="0"/>
              <a:ea typeface="微软雅黑" panose="020B0503020204020204" charset="-122"/>
              <a:cs typeface="Times New Roman" panose="02020603050405020304" pitchFamily="18" charset="0"/>
            </a:endParaRPr>
          </a:p>
        </p:txBody>
      </p:sp>
    </p:spTree>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mc:AlternateContent xmlns:mc="http://schemas.openxmlformats.org/markup-compatibility/2006">
        <mc:Choice xmlns:a14="http://schemas.microsoft.com/office/drawing/2010/main" Requires="a14">
          <p:sp>
            <p:nvSpPr>
              <p:cNvPr id="4" name="文本框 3"/>
              <p:cNvSpPr txBox="1"/>
              <p:nvPr/>
            </p:nvSpPr>
            <p:spPr>
              <a:xfrm>
                <a:off x="264000" y="1341796"/>
                <a:ext cx="9216000" cy="3175635"/>
              </a:xfrm>
              <a:prstGeom prst="rect">
                <a:avLst/>
              </a:prstGeom>
              <a:noFill/>
            </p:spPr>
            <p:txBody>
              <a:bodyPr wrap="square">
                <a:spAutoFit/>
              </a:bodyPr>
              <a:p>
                <a:r>
                  <a:rPr lang="en-GB" altLang="zh-CN" sz="2000" dirty="0">
                    <a:latin typeface="Times New Roman" panose="02020603050405020304" pitchFamily="18" charset="0"/>
                    <a:cs typeface="Times New Roman" panose="02020603050405020304" pitchFamily="18" charset="0"/>
                  </a:rPr>
                  <a:t>D</a:t>
                </a:r>
                <a:r>
                  <a:rPr lang="en-US" altLang="en-GB" sz="2000" dirty="0">
                    <a:latin typeface="Times New Roman" panose="02020603050405020304" pitchFamily="18" charset="0"/>
                    <a:cs typeface="Times New Roman" panose="02020603050405020304" pitchFamily="18" charset="0"/>
                  </a:rPr>
                  <a:t>ec</a:t>
                </a:r>
                <a:r>
                  <a:rPr lang="en-GB" altLang="zh-CN" sz="2000" dirty="0">
                    <a:latin typeface="Times New Roman" panose="02020603050405020304" pitchFamily="18" charset="0"/>
                    <a:cs typeface="Times New Roman" panose="02020603050405020304" pitchFamily="18" charset="0"/>
                  </a:rPr>
                  <a:t>-POMDP is represented by a tuple </a:t>
                </a:r>
                <a14:m>
                  <m:oMath xmlns:m="http://schemas.openxmlformats.org/officeDocument/2006/math">
                    <m:r>
                      <a:rPr lang="en-US" altLang="en-GB" sz="2000" b="0" i="1" dirty="0" smtClean="0">
                        <a:latin typeface="Cambria Math" panose="02040503050406030204" pitchFamily="18" charset="0"/>
                      </a:rPr>
                      <m:t>𝐺</m:t>
                    </m:r>
                    <m:r>
                      <a:rPr lang="en-US" altLang="en-GB" sz="2000" b="0" i="1" dirty="0" smtClean="0">
                        <a:latin typeface="Cambria Math" panose="02040503050406030204" pitchFamily="18" charset="0"/>
                      </a:rPr>
                      <m:t>=</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ea typeface="Cambria Math" panose="02040503050406030204" pitchFamily="18" charset="0"/>
                      </a:rPr>
                      <m:t>𝐼</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𝑆</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rPr>
                      <m:t>𝐴</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𝑂</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rPr>
                      <m:t>𝑃</m:t>
                    </m:r>
                    <m:r>
                      <a:rPr lang="en-GB" altLang="zh-CN" sz="2000" b="0" i="1" dirty="0" smtClean="0">
                        <a:latin typeface="Cambria Math" panose="02040503050406030204" pitchFamily="18" charset="0"/>
                      </a:rPr>
                      <m:t>,</m:t>
                    </m:r>
                    <m:r>
                      <a:rPr lang="en-GB" altLang="zh-CN" sz="2000" b="0" i="1" dirty="0" smtClean="0">
                        <a:latin typeface="Cambria Math" panose="02040503050406030204" pitchFamily="18" charset="0"/>
                      </a:rPr>
                      <m:t>𝑅</m:t>
                    </m:r>
                    <m:r>
                      <a:rPr lang="en-GB" altLang="zh-CN" sz="2000" b="0" i="1" dirty="0" smtClean="0">
                        <a:latin typeface="Cambria Math" panose="02040503050406030204" pitchFamily="18" charset="0"/>
                      </a:rPr>
                      <m:t>,</m:t>
                    </m:r>
                    <m:r>
                      <a:rPr lang="el-GR" altLang="zh-CN" sz="2000" b="0" i="1" dirty="0" smtClean="0">
                        <a:latin typeface="Cambria Math" panose="02040503050406030204" pitchFamily="18" charset="0"/>
                      </a:rPr>
                      <m:t>𝛾</m:t>
                    </m:r>
                    <m:r>
                      <a:rPr lang="el-GR" altLang="zh-CN" sz="2000" b="0" i="1" dirty="0" smtClean="0">
                        <a:latin typeface="Cambria Math" panose="02040503050406030204" pitchFamily="18" charset="0"/>
                      </a:rPr>
                      <m:t>⟩</m:t>
                    </m:r>
                  </m:oMath>
                </a14:m>
                <a:r>
                  <a:rPr lang="el-GR" altLang="zh-CN"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where:</a:t>
                </a:r>
                <a:endParaRPr lang="en-GB" altLang="zh-CN" sz="2000" dirty="0">
                  <a:latin typeface="Times New Roman" panose="02020603050405020304" pitchFamily="18" charset="0"/>
                  <a:cs typeface="Times New Roman" panose="02020603050405020304" pitchFamily="18" charset="0"/>
                </a:endParaRPr>
              </a:p>
              <a:p>
                <a:endParaRPr lang="en-GB" altLang="zh-CN"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14:m>
                  <m:oMath xmlns:m="http://schemas.openxmlformats.org/officeDocument/2006/math">
                    <m:r>
                      <a:rPr lang="en-US" altLang="en-GB" sz="2000" b="0" i="1" dirty="0">
                        <a:latin typeface="Cambria Math" panose="02040503050406030204" pitchFamily="18" charset="0"/>
                        <a:ea typeface="Cambria Math" panose="02040503050406030204" pitchFamily="18" charset="0"/>
                      </a:rPr>
                      <m:t>𝐼</m:t>
                    </m:r>
                    <m:r>
                      <a:rPr lang="en-GB" altLang="zh-CN" sz="2000" b="0" i="1" dirty="0" smtClean="0">
                        <a:latin typeface="Cambria Math" panose="02040503050406030204" pitchFamily="18" charset="0"/>
                      </a:rPr>
                      <m:t>=</m:t>
                    </m:r>
                    <m:d>
                      <m:dPr>
                        <m:begChr m:val="{"/>
                        <m:endChr m:val="}"/>
                        <m:ctrlPr>
                          <a:rPr lang="en-GB" altLang="zh-CN" sz="2000" i="1" dirty="0" smtClean="0">
                            <a:latin typeface="Cambria Math" panose="02040503050406030204" pitchFamily="18" charset="0"/>
                          </a:rPr>
                        </m:ctrlPr>
                      </m:dPr>
                      <m:e>
                        <m:r>
                          <a:rPr lang="en-GB" altLang="zh-CN" sz="2000" b="0" i="1" dirty="0" smtClean="0">
                            <a:latin typeface="Cambria Math" panose="02040503050406030204" pitchFamily="18" charset="0"/>
                          </a:rPr>
                          <m:t>1</m:t>
                        </m:r>
                        <m:r>
                          <a:rPr lang="en-GB" altLang="zh-CN" sz="2000" b="0" i="1" dirty="0" smtClean="0">
                            <a:latin typeface="Cambria Math" panose="02040503050406030204" pitchFamily="18" charset="0"/>
                          </a:rPr>
                          <m:t>,…,</m:t>
                        </m:r>
                        <m:r>
                          <a:rPr lang="en-US" altLang="en-GB" sz="2000" b="0" i="1" dirty="0" smtClean="0">
                            <a:latin typeface="Cambria Math" panose="02040503050406030204" pitchFamily="18" charset="0"/>
                          </a:rPr>
                          <m:t>𝑛</m:t>
                        </m:r>
                      </m:e>
                    </m:d>
                  </m:oMath>
                </a14:m>
                <a:r>
                  <a:rPr lang="en-GB" altLang="zh-CN" sz="2000" dirty="0">
                    <a:latin typeface="Times New Roman" panose="02020603050405020304" pitchFamily="18" charset="0"/>
                    <a:cs typeface="Times New Roman" panose="02020603050405020304" pitchFamily="18" charset="0"/>
                  </a:rPr>
                  <a:t>: the set of agents, with </a:t>
                </a:r>
                <a14:m>
                  <m:oMath xmlns:m="http://schemas.openxmlformats.org/officeDocument/2006/math">
                    <m:r>
                      <a:rPr lang="en-US" altLang="en-GB" sz="2000" b="0" i="1" dirty="0">
                        <a:latin typeface="Cambria Math" panose="02040503050406030204" pitchFamily="18" charset="0"/>
                      </a:rPr>
                      <m:t>𝑛</m:t>
                    </m:r>
                  </m:oMath>
                </a14:m>
                <a:r>
                  <a:rPr lang="en-GB" altLang="zh-CN" sz="2000" dirty="0">
                    <a:latin typeface="Times New Roman" panose="02020603050405020304" pitchFamily="18" charset="0"/>
                    <a:cs typeface="Times New Roman" panose="02020603050405020304" pitchFamily="18" charset="0"/>
                  </a:rPr>
                  <a:t> agents.</a:t>
                </a:r>
                <a:endParaRPr lang="en-GB" altLang="zh-CN" sz="2000" b="0" i="1" dirty="0">
                  <a:latin typeface="Cambria Math" panose="02040503050406030204" pitchFamily="18" charset="0"/>
                </a:endParaRPr>
              </a:p>
              <a:p>
                <a:pPr marL="342900" indent="-342900">
                  <a:buFont typeface="Arial" panose="020B0604020202020204" pitchFamily="34" charset="0"/>
                  <a:buChar char="•"/>
                </a:pPr>
                <a14:m>
                  <m:oMath xmlns:m="http://schemas.openxmlformats.org/officeDocument/2006/math">
                    <m:r>
                      <a:rPr lang="en-GB" altLang="zh-CN" sz="2000" b="0" i="1" dirty="0" smtClean="0">
                        <a:latin typeface="Cambria Math" panose="02040503050406030204" pitchFamily="18" charset="0"/>
                      </a:rPr>
                      <m:t>𝑆</m:t>
                    </m:r>
                  </m:oMath>
                </a14:m>
                <a:r>
                  <a:rPr lang="en-GB" altLang="zh-CN" sz="2000" dirty="0">
                    <a:latin typeface="Times New Roman" panose="02020603050405020304" pitchFamily="18" charset="0"/>
                    <a:cs typeface="Times New Roman" panose="02020603050405020304" pitchFamily="18" charset="0"/>
                  </a:rPr>
                  <a:t>: the state space of the environment, containing all possible global states </a:t>
                </a:r>
                <a14:m>
                  <m:oMath xmlns:m="http://schemas.openxmlformats.org/officeDocument/2006/math">
                    <m:sSub>
                      <m:sSubPr>
                        <m:ctrlPr>
                          <a:rPr lang="en-GB" altLang="zh-CN" sz="2000" i="1" dirty="0" smtClean="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sub>
                    </m:sSub>
                    <m:r>
                      <a:rPr lang="en-GB" altLang="zh-CN" sz="2000" b="0" i="1" dirty="0" smtClean="0">
                        <a:latin typeface="Cambria Math" panose="02040503050406030204" pitchFamily="18" charset="0"/>
                      </a:rPr>
                      <m:t>∈</m:t>
                    </m:r>
                    <m:r>
                      <a:rPr lang="en-US" altLang="zh-CN" sz="2000" b="0" i="1" dirty="0" smtClean="0">
                        <a:latin typeface="Cambria Math" panose="02040503050406030204" pitchFamily="18" charset="0"/>
                      </a:rPr>
                      <m:t>𝑆</m:t>
                    </m:r>
                  </m:oMath>
                </a14:m>
                <a:r>
                  <a:rPr lang="en-US" altLang="zh-CN" sz="2000" i="1" dirty="0">
                    <a:latin typeface="Times New Roman" panose="02020603050405020304" pitchFamily="18" charset="0"/>
                    <a:cs typeface="Times New Roman" panose="02020603050405020304" pitchFamily="18" charset="0"/>
                  </a:rPr>
                  <a:t>.</a:t>
                </a:r>
                <a:endParaRPr lang="en-US" altLang="zh-CN" sz="2000" b="0" i="1" dirty="0">
                  <a:latin typeface="Cambria Math" panose="02040503050406030204" pitchFamily="18" charset="0"/>
                </a:endParaRPr>
              </a:p>
              <a:p>
                <a:pPr marL="342900" indent="-342900">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𝐴</m:t>
                    </m:r>
                    <m:r>
                      <a:rPr lang="en-US" altLang="zh-CN" sz="2000" b="0" i="1"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rPr>
                  <a:t>: the joint action space, the joint action of agents is </a:t>
                </a:r>
                <a14:m>
                  <m:oMath xmlns:m="http://schemas.openxmlformats.org/officeDocument/2006/math">
                    <m:r>
                      <a:rPr lang="en-US" sz="2000" i="1" smtClean="0">
                        <a:latin typeface="Cambria Math" panose="02040503050406030204" pitchFamily="18" charset="0"/>
                      </a:rPr>
                      <m:t>𝑎</m:t>
                    </m:r>
                    <m:r>
                      <a:rPr lang="en-US" altLang="zh-CN" sz="2000" b="0" i="1" smtClean="0">
                        <a:latin typeface="Cambria Math" panose="02040503050406030204" pitchFamily="18" charset="0"/>
                      </a:rPr>
                      <m:t>=</m:t>
                    </m:r>
                    <m:sSubSup>
                      <m:sSubSupPr>
                        <m:ctrlPr>
                          <a:rPr lang="en-US" altLang="zh-CN" sz="2000" i="1" smtClean="0">
                            <a:latin typeface="Cambria Math" panose="02040503050406030204" pitchFamily="18" charset="0"/>
                          </a:rPr>
                        </m:ctrlPr>
                      </m:sSubSupPr>
                      <m:e>
                        <m:d>
                          <m:dPr>
                            <m:begChr m:val="{"/>
                            <m:endChr m:val="}"/>
                            <m:ctrlPr>
                              <a:rPr lang="en-US" altLang="zh-CN" sz="2000" i="1">
                                <a:latin typeface="Cambria Math" panose="02040503050406030204" pitchFamily="18" charset="0"/>
                              </a:rPr>
                            </m:ctrlPr>
                          </m:dPr>
                          <m:e>
                            <m:sSub>
                              <m:sSubPr>
                                <m:ctrlPr>
                                  <a:rPr lang="en-US" altLang="zh-CN" sz="2000" i="1">
                                    <a:latin typeface="Cambria Math" panose="02040503050406030204" pitchFamily="18" charset="0"/>
                                    <a:cs typeface="Cambria Math" panose="02040503050406030204" pitchFamily="18" charset="0"/>
                                  </a:rPr>
                                </m:ctrlPr>
                              </m:sSubPr>
                              <m:e>
                                <m:r>
                                  <a:rPr lang="en-US" altLang="zh-CN" sz="2000" i="1">
                                    <a:latin typeface="Cambria Math" panose="02040503050406030204" pitchFamily="18" charset="0"/>
                                    <a:cs typeface="Cambria Math" panose="02040503050406030204" pitchFamily="18" charset="0"/>
                                  </a:rPr>
                                  <m:t>𝑎</m:t>
                                </m:r>
                              </m:e>
                              <m:sub>
                                <m:r>
                                  <a:rPr lang="en-US" altLang="zh-CN" sz="2000" i="1">
                                    <a:latin typeface="Cambria Math" panose="02040503050406030204" pitchFamily="18" charset="0"/>
                                    <a:cs typeface="Cambria Math" panose="02040503050406030204" pitchFamily="18" charset="0"/>
                                  </a:rPr>
                                  <m:t>𝑖</m:t>
                                </m:r>
                              </m:sub>
                            </m:sSub>
                          </m:e>
                        </m:d>
                      </m:e>
                      <m:sub>
                        <m:r>
                          <a:rPr lang="en-US" altLang="zh-CN" sz="2000" b="0" i="1" smtClean="0">
                            <a:latin typeface="Cambria Math" panose="02040503050406030204" pitchFamily="18" charset="0"/>
                          </a:rPr>
                          <m:t>𝑖</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1</m:t>
                        </m:r>
                      </m:sub>
                      <m:sup>
                        <m:r>
                          <a:rPr lang="en-US" altLang="zh-CN" sz="2000" b="0" i="1" smtClean="0">
                            <a:latin typeface="Cambria Math" panose="02040503050406030204" pitchFamily="18" charset="0"/>
                          </a:rPr>
                          <m:t>𝑛</m:t>
                        </m:r>
                      </m:sup>
                    </m:sSubSup>
                    <m:r>
                      <a:rPr lang="en-US" altLang="zh-CN" sz="2000" b="0" i="1" smtClean="0">
                        <a:latin typeface="Cambria Math" panose="02040503050406030204" pitchFamily="18" charset="0"/>
                        <a:ea typeface="Cambria Math" panose="02040503050406030204" pitchFamily="18" charset="0"/>
                      </a:rPr>
                      <m:t>∈</m:t>
                    </m:r>
                    <m:sSup>
                      <m:sSupPr>
                        <m:ctrlP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ctrlPr>
                      </m:sSupPr>
                      <m:e>
                        <m: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t>𝐴</m:t>
                        </m:r>
                      </m:e>
                      <m:sup>
                        <m:r>
                          <a:rPr lang="en-US" altLang="zh-CN" sz="2000" b="0" i="1" smtClean="0">
                            <a:latin typeface="Cambria Math" panose="02040503050406030204" pitchFamily="18" charset="0"/>
                            <a:ea typeface="Cambria Math" panose="02040503050406030204" pitchFamily="18" charset="0"/>
                            <a:cs typeface="Cambria Math" panose="02040503050406030204" pitchFamily="18" charset="0"/>
                          </a:rPr>
                          <m:t>𝑛</m:t>
                        </m:r>
                      </m:sup>
                    </m:sSup>
                  </m:oMath>
                </a14:m>
                <a:r>
                  <a:rPr lang="en-GB" altLang="zh-CN" sz="2000" dirty="0">
                    <a:latin typeface="Times New Roman" panose="02020603050405020304" pitchFamily="18" charset="0"/>
                    <a:cs typeface="Times New Roman" panose="02020603050405020304" pitchFamily="18" charset="0"/>
                  </a:rPr>
                  <a:t>.</a:t>
                </a:r>
                <a:endParaRPr lang="en-US" altLang="zh-CN" sz="2000" b="0" i="1" dirty="0">
                  <a:latin typeface="Cambria Math" panose="02040503050406030204" pitchFamily="18" charset="0"/>
                </a:endParaRPr>
              </a:p>
              <a:p>
                <a:pPr marL="342900" indent="-342900">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𝑂</m:t>
                    </m:r>
                    <m:r>
                      <a:rPr lang="en-US" altLang="zh-CN" sz="2000" b="0" i="1"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rPr>
                  <a:t>: the joint observation space.</a:t>
                </a:r>
                <a:endParaRPr lang="en-US" altLang="zh-CN" sz="2000" b="0" i="1" dirty="0">
                  <a:latin typeface="Cambria Math" panose="02040503050406030204" pitchFamily="18" charset="0"/>
                </a:endParaRPr>
              </a:p>
              <a:p>
                <a:pPr marL="342900" indent="-342900">
                  <a:buFont typeface="Arial" panose="020B0604020202020204" pitchFamily="34" charset="0"/>
                  <a:buChar char="•"/>
                </a:pPr>
                <a14:m>
                  <m:oMath xmlns:m="http://schemas.openxmlformats.org/officeDocument/2006/math">
                    <m:r>
                      <a:rPr lang="en-US" altLang="zh-CN" sz="2000" b="0" i="1" smtClean="0">
                        <a:latin typeface="Cambria Math" panose="02040503050406030204" pitchFamily="18" charset="0"/>
                      </a:rPr>
                      <m:t>𝑃</m:t>
                    </m:r>
                    <m:r>
                      <a:rPr lang="en-US" altLang="zh-CN" sz="2000" b="0" i="1"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r>
                          <a:rPr lang="en-US" altLang="zh-CN" sz="2000" b="0" i="1" dirty="0" smtClean="0">
                            <a:latin typeface="Cambria Math" panose="02040503050406030204" pitchFamily="18" charset="0"/>
                          </a:rPr>
                          <m:t>+</m:t>
                        </m:r>
                        <m:r>
                          <a:rPr lang="en-US" altLang="zh-CN" sz="2000" b="0" i="1" dirty="0" smtClean="0">
                            <a:latin typeface="Cambria Math" panose="02040503050406030204" pitchFamily="18" charset="0"/>
                          </a:rPr>
                          <m:t>1</m:t>
                        </m:r>
                      </m:sub>
                    </m:sSub>
                    <m:r>
                      <a:rPr lang="en-US" altLang="zh-CN" sz="2000" b="0" i="1" dirty="0"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sub>
                    </m:sSub>
                    <m:r>
                      <a:rPr lang="en-US" altLang="zh-CN" sz="2000" b="0" i="1" dirty="0"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US" altLang="zh-CN" sz="2000" b="0" i="1" dirty="0" smtClean="0">
                            <a:latin typeface="Cambria Math" panose="02040503050406030204" pitchFamily="18" charset="0"/>
                          </a:rPr>
                          <m:t>𝑢</m:t>
                        </m:r>
                      </m:e>
                      <m:sub>
                        <m:r>
                          <a:rPr lang="en-GB" altLang="zh-CN" sz="2000" b="0" i="1" dirty="0">
                            <a:latin typeface="Cambria Math" panose="02040503050406030204" pitchFamily="18" charset="0"/>
                          </a:rPr>
                          <m:t>𝑡</m:t>
                        </m:r>
                      </m:sub>
                    </m:sSub>
                    <m:r>
                      <a:rPr lang="en-US" altLang="zh-CN" sz="2000" b="0" i="1" smtClean="0">
                        <a:latin typeface="Cambria Math" panose="02040503050406030204" pitchFamily="18" charset="0"/>
                      </a:rPr>
                      <m:t>)</m:t>
                    </m:r>
                  </m:oMath>
                </a14:m>
                <a:r>
                  <a:rPr lang="en-GB" altLang="zh-CN" sz="2000" dirty="0">
                    <a:latin typeface="Times New Roman" panose="02020603050405020304" pitchFamily="18" charset="0"/>
                    <a:cs typeface="Times New Roman" panose="02020603050405020304" pitchFamily="18" charset="0"/>
                  </a:rPr>
                  <a:t>: the state transition function.</a:t>
                </a:r>
                <a:endParaRPr lang="en-GB" altLang="zh-CN" sz="2000" b="0" i="1" dirty="0">
                  <a:latin typeface="Cambria Math" panose="02040503050406030204" pitchFamily="18" charset="0"/>
                </a:endParaRPr>
              </a:p>
              <a:p>
                <a:pPr marL="342900" indent="-342900">
                  <a:buFont typeface="Arial" panose="020B0604020202020204" pitchFamily="34" charset="0"/>
                  <a:buChar char="•"/>
                </a:pPr>
                <a14:m>
                  <m:oMath xmlns:m="http://schemas.openxmlformats.org/officeDocument/2006/math">
                    <m:r>
                      <a:rPr lang="en-GB" altLang="zh-CN" sz="2000" b="0" i="1" dirty="0" smtClean="0">
                        <a:latin typeface="Cambria Math" panose="02040503050406030204" pitchFamily="18" charset="0"/>
                      </a:rPr>
                      <m:t>𝑅</m:t>
                    </m:r>
                    <m:r>
                      <a:rPr lang="en-GB" altLang="zh-CN" sz="2000" b="0" i="1" dirty="0" smtClean="0">
                        <a:latin typeface="Cambria Math" panose="02040503050406030204" pitchFamily="18" charset="0"/>
                      </a:rPr>
                      <m:t>(</m:t>
                    </m:r>
                    <m:sSub>
                      <m:sSubPr>
                        <m:ctrlPr>
                          <a:rPr lang="en-GB" altLang="zh-CN" sz="2000" i="1" dirty="0">
                            <a:latin typeface="Cambria Math" panose="02040503050406030204" pitchFamily="18" charset="0"/>
                          </a:rPr>
                        </m:ctrlPr>
                      </m:sSubPr>
                      <m:e>
                        <m:r>
                          <a:rPr lang="en-GB" altLang="zh-CN" sz="2000" b="0" i="1" dirty="0">
                            <a:latin typeface="Cambria Math" panose="02040503050406030204" pitchFamily="18" charset="0"/>
                          </a:rPr>
                          <m:t>𝑠</m:t>
                        </m:r>
                      </m:e>
                      <m:sub>
                        <m:r>
                          <a:rPr lang="en-GB" altLang="zh-CN" sz="2000" b="0" i="1" dirty="0">
                            <a:latin typeface="Cambria Math" panose="02040503050406030204" pitchFamily="18" charset="0"/>
                          </a:rPr>
                          <m:t>𝑡</m:t>
                        </m:r>
                      </m:sub>
                    </m:sSub>
                    <m:r>
                      <a:rPr lang="en-US" altLang="zh-CN" sz="2000" b="0" i="1" dirty="0">
                        <a:latin typeface="Cambria Math" panose="02040503050406030204" pitchFamily="18" charset="0"/>
                      </a:rPr>
                      <m:t>,</m:t>
                    </m:r>
                    <m:sSub>
                      <m:sSubPr>
                        <m:ctrlPr>
                          <a:rPr lang="en-GB" altLang="zh-CN" sz="2000" i="1" dirty="0">
                            <a:latin typeface="Cambria Math" panose="02040503050406030204" pitchFamily="18" charset="0"/>
                          </a:rPr>
                        </m:ctrlPr>
                      </m:sSubPr>
                      <m:e>
                        <m:r>
                          <a:rPr lang="en-US" altLang="zh-CN" sz="2000" b="0" i="1" dirty="0">
                            <a:latin typeface="Cambria Math" panose="02040503050406030204" pitchFamily="18" charset="0"/>
                          </a:rPr>
                          <m:t>𝑢</m:t>
                        </m:r>
                      </m:e>
                      <m:sub>
                        <m:r>
                          <a:rPr lang="en-GB" altLang="zh-CN" sz="2000" b="0" i="1" dirty="0">
                            <a:latin typeface="Cambria Math" panose="02040503050406030204" pitchFamily="18" charset="0"/>
                          </a:rPr>
                          <m:t>𝑡</m:t>
                        </m:r>
                      </m:sub>
                    </m:sSub>
                    <m:r>
                      <a:rPr lang="en-GB" altLang="zh-CN" sz="2000" b="0" i="1" dirty="0" smtClean="0">
                        <a:latin typeface="Cambria Math" panose="02040503050406030204" pitchFamily="18" charset="0"/>
                      </a:rPr>
                      <m:t>) </m:t>
                    </m:r>
                  </m:oMath>
                </a14:m>
                <a:r>
                  <a:rPr lang="en-GB" altLang="zh-CN" sz="2000" dirty="0">
                    <a:latin typeface="Times New Roman" panose="02020603050405020304" pitchFamily="18" charset="0"/>
                    <a:cs typeface="Times New Roman" panose="02020603050405020304" pitchFamily="18" charset="0"/>
                  </a:rPr>
                  <a:t>: the reward function.</a:t>
                </a:r>
                <a:endParaRPr lang="en-US" altLang="zh-CN" sz="2000" b="0" i="1" dirty="0">
                  <a:latin typeface="Cambria Math" panose="02040503050406030204" pitchFamily="18" charset="0"/>
                </a:endParaRPr>
              </a:p>
              <a:p>
                <a:pPr marL="342900" indent="-342900">
                  <a:buFont typeface="Arial" panose="020B0604020202020204" pitchFamily="34" charset="0"/>
                  <a:buChar char="•"/>
                </a:pPr>
                <a14:m>
                  <m:oMath xmlns:m="http://schemas.openxmlformats.org/officeDocument/2006/math">
                    <m:r>
                      <a:rPr lang="el-GR" altLang="zh-CN" sz="2000" b="0" i="1" dirty="0" smtClean="0">
                        <a:latin typeface="Cambria Math" panose="02040503050406030204" pitchFamily="18" charset="0"/>
                      </a:rPr>
                      <m:t>𝛾</m:t>
                    </m:r>
                    <m:r>
                      <a:rPr lang="el-GR" altLang="zh-CN" sz="2000" b="0" i="1" dirty="0" smtClean="0">
                        <a:latin typeface="Cambria Math" panose="02040503050406030204" pitchFamily="18" charset="0"/>
                      </a:rPr>
                      <m:t>∈</m:t>
                    </m:r>
                    <m:d>
                      <m:dPr>
                        <m:begChr m:val="["/>
                        <m:endChr m:val="]"/>
                        <m:ctrlPr>
                          <a:rPr lang="el-GR" altLang="zh-CN" sz="2000" i="1" dirty="0" smtClean="0">
                            <a:latin typeface="Cambria Math" panose="02040503050406030204" pitchFamily="18" charset="0"/>
                          </a:rPr>
                        </m:ctrlPr>
                      </m:dPr>
                      <m:e>
                        <m:r>
                          <a:rPr lang="el-GR" altLang="zh-CN" sz="2000" b="0" i="1" dirty="0" smtClean="0">
                            <a:latin typeface="Cambria Math" panose="02040503050406030204" pitchFamily="18" charset="0"/>
                          </a:rPr>
                          <m:t>0</m:t>
                        </m:r>
                        <m:r>
                          <a:rPr lang="el-GR" altLang="zh-CN" sz="2000" b="0" i="1" dirty="0" smtClean="0">
                            <a:latin typeface="Cambria Math" panose="02040503050406030204" pitchFamily="18" charset="0"/>
                          </a:rPr>
                          <m:t>,</m:t>
                        </m:r>
                        <m:r>
                          <a:rPr lang="el-GR" altLang="zh-CN" sz="2000" b="0" i="1" dirty="0" smtClean="0">
                            <a:latin typeface="Cambria Math" panose="02040503050406030204" pitchFamily="18" charset="0"/>
                          </a:rPr>
                          <m:t>1</m:t>
                        </m:r>
                      </m:e>
                    </m:d>
                    <m:r>
                      <a:rPr lang="en-US" altLang="zh-CN" sz="2000" b="0" i="0" dirty="0" smtClean="0">
                        <a:latin typeface="Cambria Math" panose="02040503050406030204" pitchFamily="18" charset="0"/>
                      </a:rPr>
                      <m:t>:</m:t>
                    </m:r>
                  </m:oMath>
                </a14:m>
                <a:r>
                  <a:rPr lang="en-GB" altLang="zh-CN" sz="2000" dirty="0">
                    <a:latin typeface="Times New Roman" panose="02020603050405020304" pitchFamily="18" charset="0"/>
                    <a:cs typeface="Times New Roman" panose="02020603050405020304" pitchFamily="18" charset="0"/>
                  </a:rPr>
                  <a:t>  the discount factor, used to compute cumulative rewards.</a:t>
                </a:r>
                <a:endParaRPr lang="en-GB" altLang="zh-CN"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14:m>
                  <m:oMath xmlns:m="http://schemas.openxmlformats.org/officeDocument/2006/math">
                    <m:sSub>
                      <m:sSubPr>
                        <m:ctrlPr>
                          <a:rPr lang="en-US" altLang="zh-CN" sz="2000" i="1" dirty="0">
                            <a:latin typeface="Cambria Math" panose="02040503050406030204" pitchFamily="18" charset="0"/>
                            <a:cs typeface="Cambria Math" panose="02040503050406030204" pitchFamily="18" charset="0"/>
                          </a:rPr>
                        </m:ctrlPr>
                      </m:sSubPr>
                      <m:e>
                        <m:r>
                          <a:rPr lang="en-US" altLang="zh-CN" sz="2000" i="1" dirty="0">
                            <a:latin typeface="Cambria Math" panose="02040503050406030204" pitchFamily="18" charset="0"/>
                            <a:cs typeface="Cambria Math" panose="02040503050406030204" pitchFamily="18" charset="0"/>
                          </a:rPr>
                          <m:t>𝜏</m:t>
                        </m:r>
                      </m:e>
                      <m:sub>
                        <m:r>
                          <a:rPr lang="en-US" altLang="zh-CN" sz="2000" i="1" dirty="0">
                            <a:latin typeface="Cambria Math" panose="02040503050406030204" pitchFamily="18" charset="0"/>
                            <a:cs typeface="Cambria Math" panose="02040503050406030204" pitchFamily="18" charset="0"/>
                          </a:rPr>
                          <m:t>𝑖</m:t>
                        </m:r>
                      </m:sub>
                    </m:sSub>
                  </m:oMath>
                </a14:m>
                <a:r>
                  <a:rPr lang="en-US" altLang="zh-CN" sz="2000" dirty="0">
                    <a:latin typeface="Times New Roman" panose="02020603050405020304" pitchFamily="18" charset="0"/>
                    <a:cs typeface="Times New Roman" panose="02020603050405020304" pitchFamily="18" charset="0"/>
                  </a:rPr>
                  <a:t>: each agent has an action-observation history</a:t>
                </a:r>
                <a:endParaRPr lang="en-US" altLang="zh-CN" sz="2000" dirty="0">
                  <a:latin typeface="Times New Roman" panose="02020603050405020304" pitchFamily="18" charset="0"/>
                  <a:cs typeface="Times New Roman" panose="02020603050405020304" pitchFamily="18" charset="0"/>
                </a:endParaRPr>
              </a:p>
            </p:txBody>
          </p:sp>
        </mc:Choice>
        <mc:Fallback>
          <p:sp>
            <p:nvSpPr>
              <p:cNvPr id="4" name="文本框 3"/>
              <p:cNvSpPr txBox="1">
                <a:spLocks noRot="1" noChangeAspect="1" noMove="1" noResize="1" noEditPoints="1" noAdjustHandles="1" noChangeArrowheads="1" noChangeShapeType="1" noTextEdit="1"/>
              </p:cNvSpPr>
              <p:nvPr/>
            </p:nvSpPr>
            <p:spPr>
              <a:xfrm>
                <a:off x="264000" y="1341796"/>
                <a:ext cx="9216000" cy="3175635"/>
              </a:xfrm>
              <a:prstGeom prst="rect">
                <a:avLst/>
              </a:prstGeom>
              <a:blipFill rotWithShape="1">
                <a:blip r:embed="rId1"/>
                <a:stretch>
                  <a:fillRect l="-5" t="-1" r="1" b="1"/>
                </a:stretch>
              </a:blipFill>
            </p:spPr>
            <p:txBody>
              <a:bodyPr/>
              <a:lstStyle/>
              <a:p>
                <a:r>
                  <a:rPr lang="zh-CN" altLang="en-US">
                    <a:noFill/>
                  </a:rPr>
                  <a:t> </a:t>
                </a:r>
              </a:p>
            </p:txBody>
          </p:sp>
        </mc:Fallback>
      </mc:AlternateContent>
      <p:sp>
        <p:nvSpPr>
          <p:cNvPr id="2" name="文本框 1"/>
          <p:cNvSpPr txBox="1"/>
          <p:nvPr/>
        </p:nvSpPr>
        <p:spPr>
          <a:xfrm>
            <a:off x="264000" y="889711"/>
            <a:ext cx="9216000" cy="398780"/>
          </a:xfrm>
          <a:prstGeom prst="rect">
            <a:avLst/>
          </a:prstGeom>
          <a:noFill/>
        </p:spPr>
        <p:txBody>
          <a:bodyPr wrap="square">
            <a:spAutoFit/>
          </a:bodyPr>
          <a:p>
            <a:r>
              <a:rPr lang="en-GB" altLang="zh-CN" sz="2000" b="1" dirty="0">
                <a:latin typeface="Times New Roman" panose="02020603050405020304" pitchFamily="18" charset="0"/>
                <a:cs typeface="Times New Roman" panose="02020603050405020304" pitchFamily="18" charset="0"/>
              </a:rPr>
              <a:t>D</a:t>
            </a:r>
            <a:r>
              <a:rPr lang="en-US" altLang="en-GB" sz="2000" b="1" dirty="0">
                <a:latin typeface="Times New Roman" panose="02020603050405020304" pitchFamily="18" charset="0"/>
                <a:cs typeface="Times New Roman" panose="02020603050405020304" pitchFamily="18" charset="0"/>
              </a:rPr>
              <a:t>ec</a:t>
            </a:r>
            <a:r>
              <a:rPr lang="en-GB" altLang="zh-CN" sz="2000" b="1" dirty="0">
                <a:latin typeface="Times New Roman" panose="02020603050405020304" pitchFamily="18" charset="0"/>
                <a:cs typeface="Times New Roman" panose="02020603050405020304" pitchFamily="18" charset="0"/>
              </a:rPr>
              <a:t>-POMDP </a:t>
            </a:r>
            <a:r>
              <a:rPr lang="en-US" altLang="zh-CN" sz="2000" b="1" dirty="0">
                <a:latin typeface="Times New Roman" panose="02020603050405020304" pitchFamily="18" charset="0"/>
                <a:cs typeface="Times New Roman" panose="02020603050405020304" pitchFamily="18" charset="0"/>
              </a:rPr>
              <a:t>(</a:t>
            </a:r>
            <a:r>
              <a:rPr lang="en-GB" altLang="zh-CN" sz="2000" b="1" dirty="0">
                <a:latin typeface="Times New Roman" panose="02020603050405020304" pitchFamily="18" charset="0"/>
                <a:cs typeface="Times New Roman" panose="02020603050405020304" pitchFamily="18" charset="0"/>
              </a:rPr>
              <a:t>Decentralized Partially Observable Markov Decision Process)</a:t>
            </a:r>
            <a:endParaRPr lang="en-GB" altLang="zh-CN" sz="20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600307"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custDataLst>
              <p:tags r:id="rId8"/>
            </p:custDataLst>
          </p:nvPr>
        </p:nvGrpSpPr>
        <p:grpSpPr>
          <a:xfrm>
            <a:off x="4580159"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03902" y="3235107"/>
                <a:ext cx="35433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80159"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Future Work</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94211"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3" name="组合 2"/>
          <p:cNvGrpSpPr/>
          <p:nvPr/>
        </p:nvGrpSpPr>
        <p:grpSpPr>
          <a:xfrm>
            <a:off x="-1" y="6553200"/>
            <a:ext cx="12192001" cy="304800"/>
            <a:chOff x="0" y="6569404"/>
            <a:chExt cx="9144000" cy="288000"/>
          </a:xfrm>
        </p:grpSpPr>
        <p:sp>
          <p:nvSpPr>
            <p:cNvPr id="4" name="矩形 3"/>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7" name="图片 6"/>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54" name="灯片编号占位符 5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55" name="组合 54"/>
          <p:cNvGrpSpPr/>
          <p:nvPr/>
        </p:nvGrpSpPr>
        <p:grpSpPr>
          <a:xfrm>
            <a:off x="-1" y="6553200"/>
            <a:ext cx="12192001" cy="304800"/>
            <a:chOff x="0" y="6569404"/>
            <a:chExt cx="9144000" cy="288000"/>
          </a:xfrm>
        </p:grpSpPr>
        <p:sp>
          <p:nvSpPr>
            <p:cNvPr id="56" name="矩形 55"/>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 name="文本框 1"/>
          <p:cNvSpPr txBox="1"/>
          <p:nvPr/>
        </p:nvSpPr>
        <p:spPr>
          <a:xfrm>
            <a:off x="480060" y="800735"/>
            <a:ext cx="822071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Curiosity-Driven Exploration by Predicting Individual Q-values</a:t>
            </a:r>
            <a:endParaRPr lang="en-US" altLang="zh-CN" sz="2000" b="1" dirty="0">
              <a:solidFill>
                <a:srgbClr val="0174AB"/>
              </a:solidFill>
              <a:latin typeface="Arial" panose="020B0604020202020204" pitchFamily="34" charset="0"/>
              <a:cs typeface="Arial" panose="020B0604020202020204" pitchFamily="34" charset="0"/>
            </a:endParaRPr>
          </a:p>
        </p:txBody>
      </p:sp>
      <p:cxnSp>
        <p:nvCxnSpPr>
          <p:cNvPr id="3" name="直接连接符 2"/>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pic>
        <p:nvPicPr>
          <p:cNvPr id="5" name="图片 4"/>
          <p:cNvPicPr>
            <a:picLocks noChangeAspect="1"/>
          </p:cNvPicPr>
          <p:nvPr/>
        </p:nvPicPr>
        <p:blipFill>
          <a:blip r:embed="rId1"/>
          <a:stretch>
            <a:fillRect/>
          </a:stretch>
        </p:blipFill>
        <p:spPr>
          <a:xfrm>
            <a:off x="1199515" y="1341120"/>
            <a:ext cx="9698990" cy="4792345"/>
          </a:xfrm>
          <a:prstGeom prst="rect">
            <a:avLst/>
          </a:prstGeom>
        </p:spPr>
      </p:pic>
      <p:sp>
        <p:nvSpPr>
          <p:cNvPr id="4" name="文本框 3"/>
          <p:cNvSpPr txBox="1"/>
          <p:nvPr/>
        </p:nvSpPr>
        <p:spPr>
          <a:xfrm>
            <a:off x="1283970" y="3154680"/>
            <a:ext cx="3876040" cy="2660015"/>
          </a:xfrm>
          <a:prstGeom prst="rect">
            <a:avLst/>
          </a:prstGeom>
          <a:noFill/>
          <a:ln>
            <a:solidFill>
              <a:srgbClr val="FF0000"/>
            </a:solidFill>
          </a:ln>
        </p:spPr>
        <p:txBody>
          <a:bodyPr wrap="square" rtlCol="0">
            <a:noAutofit/>
          </a:bodyPr>
          <a:p>
            <a:endParaRPr lang="zh-CN" altLang="en-US"/>
          </a:p>
        </p:txBody>
      </p:sp>
    </p:spTree>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54" name="灯片编号占位符 5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55" name="组合 54"/>
          <p:cNvGrpSpPr/>
          <p:nvPr/>
        </p:nvGrpSpPr>
        <p:grpSpPr>
          <a:xfrm>
            <a:off x="-1" y="6553200"/>
            <a:ext cx="12192001" cy="304800"/>
            <a:chOff x="0" y="6569404"/>
            <a:chExt cx="9144000" cy="288000"/>
          </a:xfrm>
        </p:grpSpPr>
        <p:sp>
          <p:nvSpPr>
            <p:cNvPr id="56" name="矩形 55"/>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 name="文本框 1"/>
          <p:cNvSpPr txBox="1"/>
          <p:nvPr/>
        </p:nvSpPr>
        <p:spPr>
          <a:xfrm>
            <a:off x="480060" y="800735"/>
            <a:ext cx="814324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sym typeface="+mn-ea"/>
              </a:rPr>
              <a:t>Curiosity-Driven Exploration by Predicting Individual Q-values</a:t>
            </a:r>
            <a:endParaRPr lang="zh-CN" altLang="en-US" sz="2000" b="1" dirty="0">
              <a:solidFill>
                <a:srgbClr val="0174AB"/>
              </a:solidFill>
              <a:latin typeface="Arial" panose="020B0604020202020204" pitchFamily="34" charset="0"/>
              <a:cs typeface="Arial" panose="020B0604020202020204" pitchFamily="34" charset="0"/>
            </a:endParaRPr>
          </a:p>
        </p:txBody>
      </p:sp>
      <p:cxnSp>
        <p:nvCxnSpPr>
          <p:cNvPr id="3" name="直接连接符 2"/>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pic>
        <p:nvPicPr>
          <p:cNvPr id="4" name="图片 3"/>
          <p:cNvPicPr>
            <a:picLocks noChangeAspect="1"/>
          </p:cNvPicPr>
          <p:nvPr/>
        </p:nvPicPr>
        <p:blipFill>
          <a:blip r:embed="rId1"/>
          <a:stretch>
            <a:fillRect/>
          </a:stretch>
        </p:blipFill>
        <p:spPr>
          <a:xfrm>
            <a:off x="7908853" y="2352728"/>
            <a:ext cx="3419475" cy="704850"/>
          </a:xfrm>
          <a:prstGeom prst="rect">
            <a:avLst/>
          </a:prstGeom>
        </p:spPr>
      </p:pic>
      <p:pic>
        <p:nvPicPr>
          <p:cNvPr id="6" name="图片 5"/>
          <p:cNvPicPr>
            <a:picLocks noChangeAspect="1"/>
          </p:cNvPicPr>
          <p:nvPr/>
        </p:nvPicPr>
        <p:blipFill>
          <a:blip r:embed="rId2"/>
          <a:stretch>
            <a:fillRect/>
          </a:stretch>
        </p:blipFill>
        <p:spPr>
          <a:xfrm>
            <a:off x="6151" y="1478110"/>
            <a:ext cx="7740204" cy="3824572"/>
          </a:xfrm>
          <a:prstGeom prst="rect">
            <a:avLst/>
          </a:prstGeom>
        </p:spPr>
      </p:pic>
      <p:sp>
        <p:nvSpPr>
          <p:cNvPr id="7" name="文本框 6"/>
          <p:cNvSpPr txBox="1"/>
          <p:nvPr/>
        </p:nvSpPr>
        <p:spPr>
          <a:xfrm>
            <a:off x="7895590" y="1385570"/>
            <a:ext cx="3693795" cy="922020"/>
          </a:xfrm>
          <a:prstGeom prst="rect">
            <a:avLst/>
          </a:prstGeom>
          <a:noFill/>
        </p:spPr>
        <p:txBody>
          <a:bodyPr wrap="square" rtlCol="0">
            <a:spAutoFit/>
          </a:bodyPr>
          <a:p>
            <a:r>
              <a:rPr lang="zh-CN" altLang="en-US" dirty="0">
                <a:latin typeface="微软雅黑" panose="020B0503020204020204" charset="-122"/>
                <a:ea typeface="微软雅黑" panose="020B0503020204020204" charset="-122"/>
              </a:rPr>
              <a:t>The curiosity-driven intrinsic reward is generated by the following equation:</a:t>
            </a:r>
            <a:endParaRPr lang="zh-CN" altLang="en-US" dirty="0">
              <a:latin typeface="微软雅黑" panose="020B0503020204020204" charset="-122"/>
              <a:ea typeface="微软雅黑" panose="020B0503020204020204" charset="-122"/>
            </a:endParaRPr>
          </a:p>
        </p:txBody>
      </p:sp>
      <p:pic>
        <p:nvPicPr>
          <p:cNvPr id="8" name="图片 7"/>
          <p:cNvPicPr>
            <a:picLocks noChangeAspect="1"/>
          </p:cNvPicPr>
          <p:nvPr/>
        </p:nvPicPr>
        <p:blipFill>
          <a:blip r:embed="rId3"/>
          <a:stretch>
            <a:fillRect/>
          </a:stretch>
        </p:blipFill>
        <p:spPr>
          <a:xfrm>
            <a:off x="7959540" y="5576561"/>
            <a:ext cx="4189730" cy="424062"/>
          </a:xfrm>
          <a:prstGeom prst="rect">
            <a:avLst/>
          </a:prstGeom>
        </p:spPr>
      </p:pic>
      <p:sp>
        <p:nvSpPr>
          <p:cNvPr id="10" name="文本框 9"/>
          <p:cNvSpPr txBox="1"/>
          <p:nvPr/>
        </p:nvSpPr>
        <p:spPr>
          <a:xfrm>
            <a:off x="7908925" y="3190240"/>
            <a:ext cx="3503295" cy="645160"/>
          </a:xfrm>
          <a:prstGeom prst="rect">
            <a:avLst/>
          </a:prstGeom>
          <a:noFill/>
        </p:spPr>
        <p:txBody>
          <a:bodyPr wrap="square" rtlCol="0">
            <a:spAutoFit/>
          </a:bodyPr>
          <a:p>
            <a:r>
              <a:rPr lang="zh-CN" altLang="en-US" dirty="0">
                <a:latin typeface="微软雅黑" panose="020B0503020204020204" charset="-122"/>
                <a:ea typeface="微软雅黑" panose="020B0503020204020204" charset="-122"/>
              </a:rPr>
              <a:t>One step TD target of the </a:t>
            </a:r>
            <a:r>
              <a:rPr lang="zh-CN" altLang="en-US" b="1" dirty="0">
                <a:solidFill>
                  <a:srgbClr val="FF0000"/>
                </a:solidFill>
                <a:latin typeface="微软雅黑" panose="020B0503020204020204" charset="-122"/>
                <a:ea typeface="微软雅黑" panose="020B0503020204020204" charset="-122"/>
              </a:rPr>
              <a:t>inference module</a:t>
            </a:r>
            <a:r>
              <a:rPr lang="en-US" altLang="zh-CN" dirty="0">
                <a:latin typeface="微软雅黑" panose="020B0503020204020204" charset="-122"/>
                <a:ea typeface="微软雅黑" panose="020B0503020204020204" charset="-122"/>
              </a:rPr>
              <a:t> </a:t>
            </a:r>
            <a:r>
              <a:rPr lang="en-US" altLang="zh-CN" dirty="0">
                <a:latin typeface="微软雅黑" panose="020B0503020204020204" charset="-122"/>
                <a:ea typeface="微软雅黑" panose="020B0503020204020204" charset="-122"/>
              </a:rPr>
              <a:t>is:</a:t>
            </a:r>
            <a:endParaRPr lang="en-US" altLang="zh-CN" dirty="0">
              <a:latin typeface="微软雅黑" panose="020B0503020204020204" charset="-122"/>
              <a:ea typeface="微软雅黑" panose="020B0503020204020204" charset="-122"/>
            </a:endParaRPr>
          </a:p>
        </p:txBody>
      </p:sp>
      <p:sp>
        <p:nvSpPr>
          <p:cNvPr id="11" name="文本框 10"/>
          <p:cNvSpPr txBox="1"/>
          <p:nvPr/>
        </p:nvSpPr>
        <p:spPr>
          <a:xfrm>
            <a:off x="7908925" y="5207000"/>
            <a:ext cx="4030345" cy="368300"/>
          </a:xfrm>
          <a:prstGeom prst="rect">
            <a:avLst/>
          </a:prstGeom>
          <a:noFill/>
        </p:spPr>
        <p:txBody>
          <a:bodyPr wrap="square" rtlCol="0">
            <a:spAutoFit/>
          </a:bodyPr>
          <a:p>
            <a:r>
              <a:rPr lang="en-US" altLang="zh-CN" dirty="0">
                <a:latin typeface="微软雅黑" panose="020B0503020204020204" charset="-122"/>
                <a:ea typeface="微软雅黑" panose="020B0503020204020204" charset="-122"/>
              </a:rPr>
              <a:t>Temporal Difference Loss (TD Loss)</a:t>
            </a:r>
            <a:r>
              <a:rPr lang="zh-CN" altLang="en-US" dirty="0">
                <a:latin typeface="微软雅黑" panose="020B0503020204020204" charset="-122"/>
                <a:ea typeface="微软雅黑" panose="020B0503020204020204" charset="-122"/>
              </a:rPr>
              <a:t>：</a:t>
            </a:r>
            <a:endParaRPr lang="zh-CN" altLang="en-US" dirty="0">
              <a:latin typeface="微软雅黑" panose="020B0503020204020204" charset="-122"/>
              <a:ea typeface="微软雅黑" panose="020B0503020204020204" charset="-122"/>
            </a:endParaRPr>
          </a:p>
        </p:txBody>
      </p:sp>
      <p:pic>
        <p:nvPicPr>
          <p:cNvPr id="12" name="图片 11"/>
          <p:cNvPicPr>
            <a:picLocks noChangeAspect="1"/>
          </p:cNvPicPr>
          <p:nvPr/>
        </p:nvPicPr>
        <p:blipFill>
          <a:blip r:embed="rId4"/>
          <a:srcRect r="53427" b="3455"/>
          <a:stretch>
            <a:fillRect/>
          </a:stretch>
        </p:blipFill>
        <p:spPr>
          <a:xfrm>
            <a:off x="7979124" y="3965412"/>
            <a:ext cx="2250191" cy="294216"/>
          </a:xfrm>
          <a:prstGeom prst="rect">
            <a:avLst/>
          </a:prstGeom>
        </p:spPr>
      </p:pic>
      <p:pic>
        <p:nvPicPr>
          <p:cNvPr id="16" name="图片 15"/>
          <p:cNvPicPr>
            <a:picLocks noChangeAspect="1"/>
          </p:cNvPicPr>
          <p:nvPr/>
        </p:nvPicPr>
        <p:blipFill>
          <a:blip r:embed="rId4"/>
          <a:srcRect l="46124" b="3455"/>
          <a:stretch>
            <a:fillRect/>
          </a:stretch>
        </p:blipFill>
        <p:spPr>
          <a:xfrm>
            <a:off x="8927778" y="4306904"/>
            <a:ext cx="2603073" cy="294216"/>
          </a:xfrm>
          <a:prstGeom prst="rect">
            <a:avLst/>
          </a:prstGeom>
        </p:spPr>
      </p:pic>
      <p:sp>
        <p:nvSpPr>
          <p:cNvPr id="14" name="文本框 13"/>
          <p:cNvSpPr txBox="1"/>
          <p:nvPr/>
        </p:nvSpPr>
        <p:spPr>
          <a:xfrm>
            <a:off x="5673724" y="2449650"/>
            <a:ext cx="525739" cy="276999"/>
          </a:xfrm>
          <a:prstGeom prst="rect">
            <a:avLst/>
          </a:prstGeom>
          <a:noFill/>
          <a:ln w="19050">
            <a:solidFill>
              <a:srgbClr val="FF0000"/>
            </a:solidFill>
          </a:ln>
        </p:spPr>
        <p:txBody>
          <a:bodyPr wrap="square" rtlCol="0">
            <a:spAutoFit/>
          </a:bodyPr>
          <a:p>
            <a:endParaRPr lang="zh-CN" altLang="en-US" sz="1200" dirty="0"/>
          </a:p>
        </p:txBody>
      </p:sp>
      <p:sp>
        <p:nvSpPr>
          <p:cNvPr id="15" name="文本框 14"/>
          <p:cNvSpPr txBox="1"/>
          <p:nvPr/>
        </p:nvSpPr>
        <p:spPr>
          <a:xfrm>
            <a:off x="7978775" y="5207000"/>
            <a:ext cx="4000500" cy="368300"/>
          </a:xfrm>
          <a:prstGeom prst="rect">
            <a:avLst/>
          </a:prstGeom>
          <a:noFill/>
          <a:ln w="19050">
            <a:solidFill>
              <a:srgbClr val="FF0000"/>
            </a:solidFill>
          </a:ln>
        </p:spPr>
        <p:txBody>
          <a:bodyPr wrap="square" rtlCol="0">
            <a:spAutoFit/>
          </a:bodyPr>
          <a:p>
            <a:endParaRPr lang="zh-CN" altLang="en-US" dirty="0"/>
          </a:p>
        </p:txBody>
      </p:sp>
      <p:cxnSp>
        <p:nvCxnSpPr>
          <p:cNvPr id="17" name="直接箭头连接符 16"/>
          <p:cNvCxnSpPr>
            <a:endCxn id="15" idx="1"/>
          </p:cNvCxnSpPr>
          <p:nvPr/>
        </p:nvCxnSpPr>
        <p:spPr>
          <a:xfrm>
            <a:off x="6240103" y="2609809"/>
            <a:ext cx="1738630" cy="278130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11496040" y="251777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(1)</a:t>
            </a:r>
            <a:endParaRPr lang="en-US" altLang="zh-CN">
              <a:latin typeface="Times New Roman" panose="02020603050405020304" pitchFamily="18" charset="0"/>
              <a:cs typeface="Times New Roman" panose="02020603050405020304" pitchFamily="18" charset="0"/>
            </a:endParaRPr>
          </a:p>
        </p:txBody>
      </p:sp>
      <p:sp>
        <p:nvSpPr>
          <p:cNvPr id="21" name="文本框 20"/>
          <p:cNvSpPr txBox="1"/>
          <p:nvPr/>
        </p:nvSpPr>
        <p:spPr>
          <a:xfrm>
            <a:off x="11530330" y="396811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(2)</a:t>
            </a:r>
            <a:endParaRPr lang="en-US" altLang="zh-CN">
              <a:latin typeface="Times New Roman" panose="02020603050405020304" pitchFamily="18" charset="0"/>
              <a:cs typeface="Times New Roman" panose="02020603050405020304" pitchFamily="18" charset="0"/>
            </a:endParaRPr>
          </a:p>
        </p:txBody>
      </p:sp>
      <p:sp>
        <p:nvSpPr>
          <p:cNvPr id="22" name="文本框 21"/>
          <p:cNvSpPr txBox="1"/>
          <p:nvPr/>
        </p:nvSpPr>
        <p:spPr>
          <a:xfrm>
            <a:off x="2639694" y="4077155"/>
            <a:ext cx="525739" cy="276999"/>
          </a:xfrm>
          <a:prstGeom prst="rect">
            <a:avLst/>
          </a:prstGeom>
          <a:noFill/>
          <a:ln w="19050">
            <a:solidFill>
              <a:schemeClr val="tx1">
                <a:lumMod val="95000"/>
                <a:lumOff val="5000"/>
              </a:schemeClr>
            </a:solidFill>
          </a:ln>
        </p:spPr>
        <p:txBody>
          <a:bodyPr wrap="square" rtlCol="0">
            <a:spAutoFit/>
          </a:bodyPr>
          <a:p>
            <a:endParaRPr lang="zh-CN" altLang="en-US" sz="1200" dirty="0"/>
          </a:p>
        </p:txBody>
      </p:sp>
      <p:sp>
        <p:nvSpPr>
          <p:cNvPr id="23" name="文本框 22"/>
          <p:cNvSpPr txBox="1"/>
          <p:nvPr/>
        </p:nvSpPr>
        <p:spPr>
          <a:xfrm>
            <a:off x="9624060" y="3933190"/>
            <a:ext cx="588010" cy="368300"/>
          </a:xfrm>
          <a:prstGeom prst="rect">
            <a:avLst/>
          </a:prstGeom>
          <a:noFill/>
          <a:ln w="19050">
            <a:solidFill>
              <a:schemeClr val="tx1">
                <a:lumMod val="95000"/>
                <a:lumOff val="5000"/>
              </a:schemeClr>
            </a:solidFill>
          </a:ln>
        </p:spPr>
        <p:txBody>
          <a:bodyPr wrap="square" rtlCol="0">
            <a:spAutoFit/>
          </a:bodyPr>
          <a:p>
            <a:endParaRPr lang="zh-CN" altLang="en-US" dirty="0"/>
          </a:p>
        </p:txBody>
      </p:sp>
      <p:cxnSp>
        <p:nvCxnSpPr>
          <p:cNvPr id="24" name="直接箭头连接符 23"/>
          <p:cNvCxnSpPr>
            <a:stCxn id="22" idx="3"/>
          </p:cNvCxnSpPr>
          <p:nvPr/>
        </p:nvCxnSpPr>
        <p:spPr>
          <a:xfrm>
            <a:off x="3165475" y="4215765"/>
            <a:ext cx="6458585" cy="77470"/>
          </a:xfrm>
          <a:prstGeom prst="straightConnector1">
            <a:avLst/>
          </a:prstGeom>
          <a:ln>
            <a:solidFill>
              <a:schemeClr val="tx1">
                <a:lumMod val="95000"/>
                <a:lumOff val="5000"/>
              </a:schemeClr>
            </a:solidFill>
            <a:headEnd type="arrow"/>
            <a:tailEnd type="arrow"/>
          </a:ln>
        </p:spPr>
        <p:style>
          <a:lnRef idx="2">
            <a:schemeClr val="accent1"/>
          </a:lnRef>
          <a:fillRef idx="0">
            <a:srgbClr val="FFFFFF"/>
          </a:fillRef>
          <a:effectRef idx="0">
            <a:srgbClr val="FFFFFF"/>
          </a:effectRef>
          <a:fontRef idx="minor">
            <a:schemeClr val="tx1"/>
          </a:fontRef>
        </p:style>
      </p:cxnSp>
      <p:sp>
        <p:nvSpPr>
          <p:cNvPr id="25" name="文本框 24"/>
          <p:cNvSpPr txBox="1"/>
          <p:nvPr/>
        </p:nvSpPr>
        <p:spPr>
          <a:xfrm>
            <a:off x="11585575" y="596074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(3)</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12" name="组合 11"/>
          <p:cNvGrpSpPr/>
          <p:nvPr/>
        </p:nvGrpSpPr>
        <p:grpSpPr>
          <a:xfrm>
            <a:off x="-1" y="6553200"/>
            <a:ext cx="12192001" cy="304800"/>
            <a:chOff x="0" y="6569404"/>
            <a:chExt cx="9144000" cy="288000"/>
          </a:xfrm>
        </p:grpSpPr>
        <p:sp>
          <p:nvSpPr>
            <p:cNvPr id="13" name="矩形 12"/>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1"/>
          <a:stretch>
            <a:fillRect/>
          </a:stretch>
        </p:blipFill>
        <p:spPr>
          <a:xfrm>
            <a:off x="1116965" y="1339215"/>
            <a:ext cx="9957435" cy="1591945"/>
          </a:xfrm>
          <a:prstGeom prst="rect">
            <a:avLst/>
          </a:prstGeom>
        </p:spPr>
      </p:pic>
      <p:pic>
        <p:nvPicPr>
          <p:cNvPr id="3" name="图片 2"/>
          <p:cNvPicPr>
            <a:picLocks noChangeAspect="1"/>
          </p:cNvPicPr>
          <p:nvPr/>
        </p:nvPicPr>
        <p:blipFill>
          <a:blip r:embed="rId2"/>
          <a:stretch>
            <a:fillRect/>
          </a:stretch>
        </p:blipFill>
        <p:spPr>
          <a:xfrm>
            <a:off x="2765425" y="3571240"/>
            <a:ext cx="6659880" cy="1501140"/>
          </a:xfrm>
          <a:prstGeom prst="rect">
            <a:avLst/>
          </a:prstGeom>
        </p:spPr>
      </p:pic>
      <p:sp>
        <p:nvSpPr>
          <p:cNvPr id="4" name="文本框 3"/>
          <p:cNvSpPr txBox="1"/>
          <p:nvPr/>
        </p:nvSpPr>
        <p:spPr>
          <a:xfrm>
            <a:off x="4079875" y="3282950"/>
            <a:ext cx="2241550" cy="368300"/>
          </a:xfrm>
          <a:prstGeom prst="rect">
            <a:avLst/>
          </a:prstGeom>
          <a:noFill/>
        </p:spPr>
        <p:txBody>
          <a:bodyPr wrap="square" rtlCol="0">
            <a:spAutoFit/>
          </a:bodyPr>
          <a:p>
            <a:pPr algn="ctr"/>
            <a:r>
              <a:rPr lang="en-US" altLang="zh-CN" b="1">
                <a:solidFill>
                  <a:schemeClr val="accent1">
                    <a:lumMod val="50000"/>
                  </a:schemeClr>
                </a:solidFill>
                <a:latin typeface="Arial" panose="020B0604020202020204" pitchFamily="34" charset="0"/>
                <a:cs typeface="Arial" panose="020B0604020202020204" pitchFamily="34" charset="0"/>
              </a:rPr>
              <a:t>agent 1’s </a:t>
            </a:r>
            <a:r>
              <a:rPr lang="en-US" altLang="zh-CN" b="1">
                <a:solidFill>
                  <a:schemeClr val="accent5">
                    <a:lumMod val="50000"/>
                  </a:schemeClr>
                </a:solidFill>
                <a:latin typeface="Arial" panose="020B0604020202020204" pitchFamily="34" charset="0"/>
                <a:cs typeface="Arial" panose="020B0604020202020204" pitchFamily="34" charset="0"/>
                <a:sym typeface="+mn-ea"/>
              </a:rPr>
              <a:t>action</a:t>
            </a:r>
            <a:endParaRPr lang="en-US" altLang="zh-CN" b="1">
              <a:solidFill>
                <a:schemeClr val="accent5">
                  <a:lumMod val="50000"/>
                </a:schemeClr>
              </a:solidFill>
              <a:latin typeface="Arial" panose="020B0604020202020204" pitchFamily="34" charset="0"/>
              <a:cs typeface="Arial" panose="020B0604020202020204" pitchFamily="34" charset="0"/>
              <a:sym typeface="+mn-ea"/>
            </a:endParaRPr>
          </a:p>
        </p:txBody>
      </p:sp>
      <p:sp>
        <p:nvSpPr>
          <p:cNvPr id="6" name="文本框 5"/>
          <p:cNvSpPr txBox="1"/>
          <p:nvPr/>
        </p:nvSpPr>
        <p:spPr>
          <a:xfrm>
            <a:off x="2567940" y="3931285"/>
            <a:ext cx="1399540" cy="645160"/>
          </a:xfrm>
          <a:prstGeom prst="rect">
            <a:avLst/>
          </a:prstGeom>
          <a:noFill/>
        </p:spPr>
        <p:txBody>
          <a:bodyPr wrap="square" rtlCol="0">
            <a:spAutoFit/>
          </a:bodyPr>
          <a:p>
            <a:pPr algn="ctr"/>
            <a:r>
              <a:rPr lang="en-US" altLang="zh-CN" b="1">
                <a:solidFill>
                  <a:srgbClr val="FF0000"/>
                </a:solidFill>
                <a:latin typeface="Arial" panose="020B0604020202020204" pitchFamily="34" charset="0"/>
                <a:cs typeface="Arial" panose="020B0604020202020204" pitchFamily="34" charset="0"/>
              </a:rPr>
              <a:t>agent 2’s </a:t>
            </a:r>
            <a:r>
              <a:rPr lang="en-US" altLang="zh-CN" b="1">
                <a:solidFill>
                  <a:srgbClr val="FF0000"/>
                </a:solidFill>
                <a:latin typeface="Arial" panose="020B0604020202020204" pitchFamily="34" charset="0"/>
                <a:cs typeface="Arial" panose="020B0604020202020204" pitchFamily="34" charset="0"/>
                <a:sym typeface="+mn-ea"/>
              </a:rPr>
              <a:t>action</a:t>
            </a:r>
            <a:endParaRPr lang="en-US" altLang="zh-CN" b="1">
              <a:solidFill>
                <a:srgbClr val="FF0000"/>
              </a:solidFill>
              <a:latin typeface="Arial" panose="020B0604020202020204" pitchFamily="34" charset="0"/>
              <a:cs typeface="Arial" panose="020B0604020202020204" pitchFamily="34" charset="0"/>
            </a:endParaRPr>
          </a:p>
        </p:txBody>
      </p:sp>
      <mc:AlternateContent xmlns:mc="http://schemas.openxmlformats.org/markup-compatibility/2006">
        <mc:Choice xmlns:a14="http://schemas.microsoft.com/office/drawing/2010/main" Requires="a14">
          <p:sp>
            <p:nvSpPr>
              <p:cNvPr id="5" name="文本框 4"/>
              <p:cNvSpPr txBox="1"/>
              <p:nvPr/>
            </p:nvSpPr>
            <p:spPr>
              <a:xfrm>
                <a:off x="8903970" y="3212465"/>
                <a:ext cx="2567305" cy="917575"/>
              </a:xfrm>
              <a:prstGeom prst="rect">
                <a:avLst/>
              </a:prstGeom>
              <a:noFill/>
              <a:ln w="19050">
                <a:solidFill>
                  <a:srgbClr val="FF0000"/>
                </a:solidFill>
              </a:ln>
            </p:spPr>
            <p:txBody>
              <a:bodyPr wrap="square" rtlCol="0">
                <a:spAutoFit/>
              </a:bodyPr>
              <a:p>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cs typeface="Cambria Math" panose="02040503050406030204" pitchFamily="18" charset="0"/>
                        </a:rPr>
                        <m:t>𝐶</m:t>
                      </m:r>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1</m:t>
                      </m:r>
                      <m:r>
                        <a:rPr lang="en-US" altLang="zh-CN" i="1">
                          <a:latin typeface="Cambria Math" panose="02040503050406030204" pitchFamily="18" charset="0"/>
                          <a:cs typeface="Cambria Math" panose="02040503050406030204" pitchFamily="18" charset="0"/>
                        </a:rPr>
                        <m:t>,</m:t>
                      </m:r>
                      <m:sSubSup>
                        <m:sSubSupPr>
                          <m:ctrlPr>
                            <a:rPr lang="en-US" altLang="zh-CN" i="1">
                              <a:latin typeface="Cambria Math" panose="02040503050406030204" pitchFamily="18" charset="0"/>
                              <a:cs typeface="Cambria Math" panose="02040503050406030204" pitchFamily="18" charset="0"/>
                            </a:rPr>
                          </m:ctrlPr>
                        </m:sSubSupPr>
                        <m:e>
                          <m:r>
                            <a:rPr lang="en-US" altLang="zh-CN" i="1">
                              <a:latin typeface="Cambria Math" panose="02040503050406030204" pitchFamily="18" charset="0"/>
                              <a:cs typeface="Cambria Math" panose="02040503050406030204" pitchFamily="18" charset="0"/>
                            </a:rPr>
                            <m:t>𝑢</m:t>
                          </m:r>
                        </m:e>
                        <m:sub>
                          <m:r>
                            <a:rPr lang="en-US" altLang="zh-CN" i="1">
                              <a:latin typeface="Cambria Math" panose="02040503050406030204" pitchFamily="18" charset="0"/>
                              <a:cs typeface="Cambria Math" panose="02040503050406030204" pitchFamily="18" charset="0"/>
                            </a:rPr>
                            <m:t>𝐴</m:t>
                          </m:r>
                        </m:sub>
                        <m:sup>
                          <m:r>
                            <a:rPr lang="en-US" altLang="zh-CN" i="1">
                              <a:latin typeface="Cambria Math" panose="02040503050406030204" pitchFamily="18" charset="0"/>
                              <a:cs typeface="Cambria Math" panose="02040503050406030204" pitchFamily="18" charset="0"/>
                            </a:rPr>
                            <m:t>2</m:t>
                          </m:r>
                        </m:sup>
                      </m:sSubSup>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𝐴</m:t>
                      </m:r>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𝐶</m:t>
                      </m:r>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𝐵</m:t>
                      </m:r>
                      <m:r>
                        <a:rPr lang="en-US" altLang="zh-CN" i="1">
                          <a:latin typeface="Cambria Math" panose="02040503050406030204" pitchFamily="18" charset="0"/>
                          <a:cs typeface="Cambria Math" panose="02040503050406030204" pitchFamily="18" charset="0"/>
                        </a:rPr>
                        <m:t>)}</m:t>
                      </m:r>
                    </m:oMath>
                  </m:oMathPara>
                </a14:m>
                <a:endParaRPr lang="en-US" altLang="zh-CN" i="1">
                  <a:latin typeface="Cambria Math" panose="02040503050406030204" pitchFamily="18" charset="0"/>
                  <a:cs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cs typeface="Cambria Math" panose="02040503050406030204" pitchFamily="18" charset="0"/>
                        </a:rPr>
                        <m:t>𝐶</m:t>
                      </m:r>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1</m:t>
                      </m:r>
                      <m:r>
                        <a:rPr lang="en-US" altLang="zh-CN" i="1">
                          <a:latin typeface="Cambria Math" panose="02040503050406030204" pitchFamily="18" charset="0"/>
                          <a:cs typeface="Cambria Math" panose="02040503050406030204" pitchFamily="18" charset="0"/>
                        </a:rPr>
                        <m:t>,</m:t>
                      </m:r>
                      <m:sSubSup>
                        <m:sSubSupPr>
                          <m:ctrlPr>
                            <a:rPr lang="en-US" altLang="zh-CN" i="1">
                              <a:latin typeface="Cambria Math" panose="02040503050406030204" pitchFamily="18" charset="0"/>
                              <a:cs typeface="Cambria Math" panose="02040503050406030204" pitchFamily="18" charset="0"/>
                            </a:rPr>
                          </m:ctrlPr>
                        </m:sSubSupPr>
                        <m:e>
                          <m:r>
                            <a:rPr lang="en-US" altLang="zh-CN" i="1">
                              <a:latin typeface="Cambria Math" panose="02040503050406030204" pitchFamily="18" charset="0"/>
                              <a:cs typeface="Cambria Math" panose="02040503050406030204" pitchFamily="18" charset="0"/>
                            </a:rPr>
                            <m:t>𝑢</m:t>
                          </m:r>
                        </m:e>
                        <m:sub>
                          <m:r>
                            <a:rPr lang="en-US" altLang="zh-CN" i="1">
                              <a:latin typeface="Cambria Math" panose="02040503050406030204" pitchFamily="18" charset="0"/>
                              <a:cs typeface="Cambria Math" panose="02040503050406030204" pitchFamily="18" charset="0"/>
                            </a:rPr>
                            <m:t>𝐵</m:t>
                          </m:r>
                        </m:sub>
                        <m:sup>
                          <m:r>
                            <a:rPr lang="en-US" altLang="zh-CN" i="1">
                              <a:latin typeface="Cambria Math" panose="02040503050406030204" pitchFamily="18" charset="0"/>
                              <a:cs typeface="Cambria Math" panose="02040503050406030204" pitchFamily="18" charset="0"/>
                            </a:rPr>
                            <m:t>2</m:t>
                          </m:r>
                        </m:sup>
                      </m:sSubSup>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𝐶</m:t>
                      </m:r>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𝐵</m:t>
                      </m:r>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𝐴</m:t>
                      </m:r>
                      <m:r>
                        <a:rPr lang="en-US" altLang="zh-CN" i="1">
                          <a:latin typeface="Cambria Math" panose="02040503050406030204" pitchFamily="18" charset="0"/>
                          <a:cs typeface="Cambria Math" panose="02040503050406030204" pitchFamily="18" charset="0"/>
                        </a:rPr>
                        <m:t>)}</m:t>
                      </m:r>
                    </m:oMath>
                  </m:oMathPara>
                </a14:m>
                <a:endParaRPr lang="en-US" altLang="zh-CN" i="1">
                  <a:latin typeface="Cambria Math" panose="02040503050406030204" pitchFamily="18" charset="0"/>
                  <a:cs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cs typeface="Cambria Math" panose="02040503050406030204" pitchFamily="18" charset="0"/>
                        </a:rPr>
                        <m:t>𝐶</m:t>
                      </m:r>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1</m:t>
                      </m:r>
                      <m:r>
                        <a:rPr lang="en-US" altLang="zh-CN" i="1">
                          <a:latin typeface="Cambria Math" panose="02040503050406030204" pitchFamily="18" charset="0"/>
                          <a:cs typeface="Cambria Math" panose="02040503050406030204" pitchFamily="18" charset="0"/>
                        </a:rPr>
                        <m:t>,</m:t>
                      </m:r>
                      <m:sSubSup>
                        <m:sSubSupPr>
                          <m:ctrlPr>
                            <a:rPr lang="en-US" altLang="zh-CN" i="1">
                              <a:latin typeface="Cambria Math" panose="02040503050406030204" pitchFamily="18" charset="0"/>
                              <a:cs typeface="Cambria Math" panose="02040503050406030204" pitchFamily="18" charset="0"/>
                            </a:rPr>
                          </m:ctrlPr>
                        </m:sSubSupPr>
                        <m:e>
                          <m:r>
                            <a:rPr lang="en-US" altLang="zh-CN" i="1">
                              <a:latin typeface="Cambria Math" panose="02040503050406030204" pitchFamily="18" charset="0"/>
                              <a:cs typeface="Cambria Math" panose="02040503050406030204" pitchFamily="18" charset="0"/>
                            </a:rPr>
                            <m:t>𝑢</m:t>
                          </m:r>
                        </m:e>
                        <m:sub>
                          <m:r>
                            <a:rPr lang="en-US" altLang="zh-CN" i="1">
                              <a:latin typeface="Cambria Math" panose="02040503050406030204" pitchFamily="18" charset="0"/>
                              <a:cs typeface="Cambria Math" panose="02040503050406030204" pitchFamily="18" charset="0"/>
                            </a:rPr>
                            <m:t>𝐵</m:t>
                          </m:r>
                        </m:sub>
                        <m:sup>
                          <m:r>
                            <a:rPr lang="en-US" altLang="zh-CN" i="1">
                              <a:latin typeface="Cambria Math" panose="02040503050406030204" pitchFamily="18" charset="0"/>
                              <a:cs typeface="Cambria Math" panose="02040503050406030204" pitchFamily="18" charset="0"/>
                            </a:rPr>
                            <m:t>2</m:t>
                          </m:r>
                        </m:sup>
                      </m:sSubSup>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𝐶</m:t>
                      </m:r>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1</m:t>
                      </m:r>
                      <m:r>
                        <a:rPr lang="en-US" altLang="zh-CN" i="1">
                          <a:latin typeface="Cambria Math" panose="02040503050406030204" pitchFamily="18" charset="0"/>
                          <a:cs typeface="Cambria Math" panose="02040503050406030204" pitchFamily="18" charset="0"/>
                        </a:rPr>
                        <m:t>,</m:t>
                      </m:r>
                      <m:sSubSup>
                        <m:sSubSupPr>
                          <m:ctrlPr>
                            <a:rPr lang="en-US" altLang="zh-CN" i="1">
                              <a:latin typeface="Cambria Math" panose="02040503050406030204" pitchFamily="18" charset="0"/>
                              <a:cs typeface="Cambria Math" panose="02040503050406030204" pitchFamily="18" charset="0"/>
                            </a:rPr>
                          </m:ctrlPr>
                        </m:sSubSupPr>
                        <m:e>
                          <m:r>
                            <a:rPr lang="en-US" altLang="zh-CN" i="1">
                              <a:latin typeface="Cambria Math" panose="02040503050406030204" pitchFamily="18" charset="0"/>
                              <a:cs typeface="Cambria Math" panose="02040503050406030204" pitchFamily="18" charset="0"/>
                            </a:rPr>
                            <m:t>𝑢</m:t>
                          </m:r>
                        </m:e>
                        <m:sub>
                          <m:r>
                            <a:rPr lang="en-US" altLang="zh-CN" i="1">
                              <a:latin typeface="Cambria Math" panose="02040503050406030204" pitchFamily="18" charset="0"/>
                              <a:cs typeface="Cambria Math" panose="02040503050406030204" pitchFamily="18" charset="0"/>
                            </a:rPr>
                            <m:t>𝐴</m:t>
                          </m:r>
                        </m:sub>
                        <m:sup>
                          <m:r>
                            <a:rPr lang="en-US" altLang="zh-CN" i="1">
                              <a:latin typeface="Cambria Math" panose="02040503050406030204" pitchFamily="18" charset="0"/>
                              <a:cs typeface="Cambria Math" panose="02040503050406030204" pitchFamily="18" charset="0"/>
                            </a:rPr>
                            <m:t>2</m:t>
                          </m:r>
                        </m:sup>
                      </m:sSubSup>
                      <m:r>
                        <a:rPr lang="en-US" altLang="zh-CN" i="1">
                          <a:latin typeface="Cambria Math" panose="02040503050406030204" pitchFamily="18" charset="0"/>
                          <a:cs typeface="Cambria Math" panose="02040503050406030204" pitchFamily="18" charset="0"/>
                        </a:rPr>
                        <m:t>)=∅</m:t>
                      </m:r>
                    </m:oMath>
                  </m:oMathPara>
                </a14:m>
                <a:endParaRPr lang="zh-CN" altLang="en-US"/>
              </a:p>
            </p:txBody>
          </p:sp>
        </mc:Choice>
        <mc:Fallback>
          <p:sp>
            <p:nvSpPr>
              <p:cNvPr id="5" name="文本框 4"/>
              <p:cNvSpPr txBox="1">
                <a:spLocks noRot="1" noChangeAspect="1" noMove="1" noResize="1" noEditPoints="1" noAdjustHandles="1" noChangeArrowheads="1" noChangeShapeType="1" noTextEdit="1"/>
              </p:cNvSpPr>
              <p:nvPr/>
            </p:nvSpPr>
            <p:spPr>
              <a:xfrm>
                <a:off x="8903970" y="3212465"/>
                <a:ext cx="2567305" cy="917575"/>
              </a:xfrm>
              <a:prstGeom prst="rect">
                <a:avLst/>
              </a:prstGeom>
              <a:blipFill rotWithShape="1">
                <a:blip r:embed="rId3"/>
                <a:stretch>
                  <a:fillRect l="-371" t="-1038" r="-371" b="-1038"/>
                </a:stretch>
              </a:blipFill>
              <a:ln w="19050">
                <a:solidFill>
                  <a:srgbClr val="FF0000"/>
                </a:solidFill>
              </a:ln>
            </p:spPr>
            <p:txBody>
              <a:bodyPr/>
              <a:lstStyle/>
              <a:p>
                <a:r>
                  <a:rPr lang="zh-CN" altLang="en-US">
                    <a:noFill/>
                  </a:rPr>
                  <a:t> </a:t>
                </a:r>
              </a:p>
            </p:txBody>
          </p:sp>
        </mc:Fallback>
      </mc:AlternateContent>
    </p:spTree>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endPar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endParaRPr>
          </a:p>
        </p:txBody>
      </p:sp>
      <p:sp>
        <p:nvSpPr>
          <p:cNvPr id="54" name="灯片编号占位符 5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55" name="组合 54"/>
          <p:cNvGrpSpPr/>
          <p:nvPr/>
        </p:nvGrpSpPr>
        <p:grpSpPr>
          <a:xfrm>
            <a:off x="-1" y="6553200"/>
            <a:ext cx="12192001" cy="304800"/>
            <a:chOff x="0" y="6569404"/>
            <a:chExt cx="9144000" cy="288000"/>
          </a:xfrm>
        </p:grpSpPr>
        <p:sp>
          <p:nvSpPr>
            <p:cNvPr id="56" name="矩形 55"/>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2" name="文本框 1"/>
          <p:cNvSpPr txBox="1"/>
          <p:nvPr/>
        </p:nvSpPr>
        <p:spPr>
          <a:xfrm>
            <a:off x="480000" y="800658"/>
            <a:ext cx="6264000" cy="398780"/>
          </a:xfrm>
          <a:prstGeom prst="rect">
            <a:avLst/>
          </a:prstGeom>
          <a:noFill/>
        </p:spPr>
        <p:txBody>
          <a:bodyPr wrap="square" rtlCol="0" anchor="t">
            <a:spAutoFit/>
          </a:bodyPr>
          <a:lstStyle/>
          <a:p>
            <a:r>
              <a:rPr lang="en-US" altLang="zh-CN" sz="2000" b="1" dirty="0">
                <a:solidFill>
                  <a:srgbClr val="0174AB"/>
                </a:solidFill>
                <a:latin typeface="Arial" panose="020B0604020202020204" pitchFamily="34" charset="0"/>
                <a:cs typeface="Arial" panose="020B0604020202020204" pitchFamily="34" charset="0"/>
              </a:rPr>
              <a:t>Episodic Memory</a:t>
            </a:r>
            <a:endParaRPr lang="en-US" altLang="zh-CN" sz="2000" b="1" dirty="0">
              <a:solidFill>
                <a:srgbClr val="0174AB"/>
              </a:solidFill>
              <a:latin typeface="Arial" panose="020B0604020202020204" pitchFamily="34" charset="0"/>
              <a:cs typeface="Arial" panose="020B0604020202020204" pitchFamily="34" charset="0"/>
            </a:endParaRPr>
          </a:p>
        </p:txBody>
      </p:sp>
      <p:cxnSp>
        <p:nvCxnSpPr>
          <p:cNvPr id="3" name="直接连接符 2"/>
          <p:cNvCxnSpPr/>
          <p:nvPr/>
        </p:nvCxnSpPr>
        <p:spPr>
          <a:xfrm>
            <a:off x="552000" y="1269000"/>
            <a:ext cx="10859907" cy="0"/>
          </a:xfrm>
          <a:prstGeom prst="line">
            <a:avLst/>
          </a:prstGeom>
          <a:ln>
            <a:solidFill>
              <a:srgbClr val="0174AB"/>
            </a:solidFill>
          </a:ln>
        </p:spPr>
        <p:style>
          <a:lnRef idx="2">
            <a:schemeClr val="accent1"/>
          </a:lnRef>
          <a:fillRef idx="0">
            <a:srgbClr val="FFFFFF"/>
          </a:fillRef>
          <a:effectRef idx="0">
            <a:srgbClr val="FFFFFF"/>
          </a:effectRef>
          <a:fontRef idx="minor">
            <a:schemeClr val="tx1"/>
          </a:fontRef>
        </p:style>
      </p:cxnSp>
      <p:pic>
        <p:nvPicPr>
          <p:cNvPr id="5" name="图片 4"/>
          <p:cNvPicPr>
            <a:picLocks noChangeAspect="1"/>
          </p:cNvPicPr>
          <p:nvPr/>
        </p:nvPicPr>
        <p:blipFill>
          <a:blip r:embed="rId1"/>
          <a:stretch>
            <a:fillRect/>
          </a:stretch>
        </p:blipFill>
        <p:spPr>
          <a:xfrm>
            <a:off x="5190601" y="1788534"/>
            <a:ext cx="7001399" cy="3459515"/>
          </a:xfrm>
          <a:prstGeom prst="rect">
            <a:avLst/>
          </a:prstGeom>
        </p:spPr>
      </p:pic>
      <p:sp>
        <p:nvSpPr>
          <p:cNvPr id="4" name="文本框 3"/>
          <p:cNvSpPr txBox="1"/>
          <p:nvPr/>
        </p:nvSpPr>
        <p:spPr>
          <a:xfrm>
            <a:off x="9335770" y="2997200"/>
            <a:ext cx="2791460" cy="1988185"/>
          </a:xfrm>
          <a:prstGeom prst="rect">
            <a:avLst/>
          </a:prstGeom>
          <a:noFill/>
          <a:ln>
            <a:solidFill>
              <a:srgbClr val="FF0000"/>
            </a:solidFill>
          </a:ln>
        </p:spPr>
        <p:txBody>
          <a:bodyPr wrap="square" rtlCol="0">
            <a:noAutofit/>
          </a:bodyPr>
          <a:p>
            <a:endParaRPr lang="zh-CN" altLang="en-US"/>
          </a:p>
        </p:txBody>
      </p:sp>
      <p:pic>
        <p:nvPicPr>
          <p:cNvPr id="21" name="图片 20"/>
          <p:cNvPicPr>
            <a:picLocks noChangeAspect="1"/>
          </p:cNvPicPr>
          <p:nvPr/>
        </p:nvPicPr>
        <p:blipFill>
          <a:blip r:embed="rId2">
            <a:clrChange>
              <a:clrFrom>
                <a:srgbClr val="FFFFFF"/>
              </a:clrFrom>
              <a:clrTo>
                <a:srgbClr val="FFFFFF">
                  <a:alpha val="0"/>
                </a:srgbClr>
              </a:clrTo>
            </a:clrChange>
          </a:blip>
          <a:stretch>
            <a:fillRect/>
          </a:stretch>
        </p:blipFill>
        <p:spPr>
          <a:xfrm>
            <a:off x="0" y="1977638"/>
            <a:ext cx="5705475" cy="619125"/>
          </a:xfrm>
          <a:prstGeom prst="rect">
            <a:avLst/>
          </a:prstGeom>
        </p:spPr>
      </p:pic>
      <p:sp>
        <p:nvSpPr>
          <p:cNvPr id="22" name="文本框 21"/>
          <p:cNvSpPr txBox="1"/>
          <p:nvPr/>
        </p:nvSpPr>
        <p:spPr>
          <a:xfrm>
            <a:off x="0" y="1287888"/>
            <a:ext cx="4986818" cy="645160"/>
          </a:xfrm>
          <a:prstGeom prst="rect">
            <a:avLst/>
          </a:prstGeom>
          <a:noFill/>
        </p:spPr>
        <p:txBody>
          <a:bodyPr wrap="square" rtlCol="0">
            <a:spAutoFit/>
          </a:bodyPr>
          <a:p>
            <a:r>
              <a:rPr dirty="0">
                <a:latin typeface="微软雅黑" panose="020B0503020204020204" charset="-122"/>
                <a:ea typeface="微软雅黑" panose="020B0503020204020204" charset="-122"/>
              </a:rPr>
              <a:t>The update for episodic memory is as follows:</a:t>
            </a:r>
            <a:endParaRPr dirty="0">
              <a:latin typeface="微软雅黑" panose="020B0503020204020204" charset="-122"/>
              <a:ea typeface="微软雅黑" panose="020B0503020204020204" charset="-122"/>
            </a:endParaRPr>
          </a:p>
        </p:txBody>
      </p:sp>
      <p:pic>
        <p:nvPicPr>
          <p:cNvPr id="7" name="图片 6"/>
          <p:cNvPicPr>
            <a:picLocks noChangeAspect="1"/>
          </p:cNvPicPr>
          <p:nvPr/>
        </p:nvPicPr>
        <p:blipFill>
          <a:blip r:embed="rId3"/>
          <a:stretch>
            <a:fillRect/>
          </a:stretch>
        </p:blipFill>
        <p:spPr>
          <a:xfrm>
            <a:off x="0" y="3295048"/>
            <a:ext cx="3543300" cy="352425"/>
          </a:xfrm>
          <a:prstGeom prst="rect">
            <a:avLst/>
          </a:prstGeom>
        </p:spPr>
      </p:pic>
      <p:sp>
        <p:nvSpPr>
          <p:cNvPr id="9" name="文本框 8"/>
          <p:cNvSpPr txBox="1"/>
          <p:nvPr/>
        </p:nvSpPr>
        <p:spPr>
          <a:xfrm>
            <a:off x="0" y="2650203"/>
            <a:ext cx="4986818" cy="645160"/>
          </a:xfrm>
          <a:prstGeom prst="rect">
            <a:avLst/>
          </a:prstGeom>
          <a:noFill/>
        </p:spPr>
        <p:txBody>
          <a:bodyPr wrap="square" rtlCol="0">
            <a:spAutoFit/>
          </a:bodyPr>
          <a:p>
            <a:r>
              <a:rPr dirty="0">
                <a:latin typeface="微软雅黑" panose="020B0503020204020204" charset="-122"/>
                <a:ea typeface="微软雅黑" panose="020B0503020204020204" charset="-122"/>
              </a:rPr>
              <a:t>The temporal difference target for episodic memory is:</a:t>
            </a:r>
            <a:endParaRPr dirty="0">
              <a:latin typeface="微软雅黑" panose="020B0503020204020204" charset="-122"/>
              <a:ea typeface="微软雅黑" panose="020B0503020204020204" charset="-122"/>
            </a:endParaRPr>
          </a:p>
        </p:txBody>
      </p:sp>
      <p:pic>
        <p:nvPicPr>
          <p:cNvPr id="11" name="图片 10"/>
          <p:cNvPicPr>
            <a:picLocks noChangeAspect="1"/>
          </p:cNvPicPr>
          <p:nvPr/>
        </p:nvPicPr>
        <p:blipFill>
          <a:blip r:embed="rId4"/>
          <a:stretch>
            <a:fillRect/>
          </a:stretch>
        </p:blipFill>
        <p:spPr>
          <a:xfrm>
            <a:off x="46033" y="4310374"/>
            <a:ext cx="4210050" cy="476250"/>
          </a:xfrm>
          <a:prstGeom prst="rect">
            <a:avLst/>
          </a:prstGeom>
        </p:spPr>
      </p:pic>
      <p:sp>
        <p:nvSpPr>
          <p:cNvPr id="15" name="文本框 14"/>
          <p:cNvSpPr txBox="1"/>
          <p:nvPr/>
        </p:nvSpPr>
        <p:spPr>
          <a:xfrm>
            <a:off x="0" y="3857899"/>
            <a:ext cx="4986818" cy="368300"/>
          </a:xfrm>
          <a:prstGeom prst="rect">
            <a:avLst/>
          </a:prstGeom>
          <a:noFill/>
        </p:spPr>
        <p:txBody>
          <a:bodyPr wrap="square" rtlCol="0">
            <a:spAutoFit/>
          </a:bodyPr>
          <a:p>
            <a:r>
              <a:rPr lang="en-US" altLang="zh-CN" dirty="0">
                <a:latin typeface="微软雅黑" panose="020B0503020204020204" charset="-122"/>
                <a:ea typeface="微软雅黑" panose="020B0503020204020204" charset="-122"/>
              </a:rPr>
              <a:t>Memory Loss is</a:t>
            </a:r>
            <a:r>
              <a:rPr lang="zh-CN" altLang="en-US" dirty="0">
                <a:latin typeface="微软雅黑" panose="020B0503020204020204" charset="-122"/>
                <a:ea typeface="微软雅黑" panose="020B0503020204020204" charset="-122"/>
              </a:rPr>
              <a:t>：</a:t>
            </a:r>
            <a:endParaRPr lang="zh-CN" altLang="en-US" dirty="0">
              <a:latin typeface="微软雅黑" panose="020B0503020204020204" charset="-122"/>
              <a:ea typeface="微软雅黑" panose="020B0503020204020204" charset="-122"/>
            </a:endParaRPr>
          </a:p>
        </p:txBody>
      </p:sp>
      <p:sp>
        <p:nvSpPr>
          <p:cNvPr id="17" name="文本框 16"/>
          <p:cNvSpPr txBox="1"/>
          <p:nvPr/>
        </p:nvSpPr>
        <p:spPr>
          <a:xfrm>
            <a:off x="0" y="4869815"/>
            <a:ext cx="5332095" cy="368300"/>
          </a:xfrm>
          <a:prstGeom prst="rect">
            <a:avLst/>
          </a:prstGeom>
          <a:noFill/>
        </p:spPr>
        <p:txBody>
          <a:bodyPr wrap="square" rtlCol="0">
            <a:spAutoFit/>
          </a:bodyPr>
          <a:p>
            <a:r>
              <a:rPr dirty="0">
                <a:latin typeface="微软雅黑" panose="020B0503020204020204" charset="-122"/>
                <a:ea typeface="微软雅黑" panose="020B0503020204020204" charset="-122"/>
              </a:rPr>
              <a:t>The overall optimization objective of QMIX is:</a:t>
            </a:r>
            <a:endParaRPr dirty="0">
              <a:latin typeface="微软雅黑" panose="020B0503020204020204" charset="-122"/>
              <a:ea typeface="微软雅黑" panose="020B0503020204020204" charset="-122"/>
            </a:endParaRPr>
          </a:p>
        </p:txBody>
      </p:sp>
      <p:pic>
        <p:nvPicPr>
          <p:cNvPr id="23" name="图片 22"/>
          <p:cNvPicPr>
            <a:picLocks noChangeAspect="1"/>
          </p:cNvPicPr>
          <p:nvPr/>
        </p:nvPicPr>
        <p:blipFill>
          <a:blip r:embed="rId5"/>
          <a:stretch>
            <a:fillRect/>
          </a:stretch>
        </p:blipFill>
        <p:spPr>
          <a:xfrm>
            <a:off x="0" y="5367864"/>
            <a:ext cx="7467600" cy="819150"/>
          </a:xfrm>
          <a:prstGeom prst="rect">
            <a:avLst/>
          </a:prstGeom>
        </p:spPr>
      </p:pic>
      <p:sp>
        <p:nvSpPr>
          <p:cNvPr id="25" name="文本框 24"/>
          <p:cNvSpPr txBox="1"/>
          <p:nvPr/>
        </p:nvSpPr>
        <p:spPr>
          <a:xfrm>
            <a:off x="4986655" y="234886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(4)</a:t>
            </a:r>
            <a:endParaRPr lang="en-US" altLang="zh-CN">
              <a:latin typeface="Times New Roman" panose="02020603050405020304" pitchFamily="18" charset="0"/>
              <a:cs typeface="Times New Roman" panose="02020603050405020304" pitchFamily="18" charset="0"/>
            </a:endParaRPr>
          </a:p>
        </p:txBody>
      </p:sp>
      <p:sp>
        <p:nvSpPr>
          <p:cNvPr id="13" name="文本框 12"/>
          <p:cNvSpPr txBox="1"/>
          <p:nvPr/>
        </p:nvSpPr>
        <p:spPr>
          <a:xfrm>
            <a:off x="4367530" y="3305175"/>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(5)</a:t>
            </a:r>
            <a:endParaRPr lang="en-US" altLang="zh-CN">
              <a:latin typeface="Times New Roman" panose="02020603050405020304" pitchFamily="18" charset="0"/>
              <a:cs typeface="Times New Roman" panose="02020603050405020304" pitchFamily="18" charset="0"/>
            </a:endParaRPr>
          </a:p>
        </p:txBody>
      </p:sp>
      <p:sp>
        <p:nvSpPr>
          <p:cNvPr id="16" name="文本框 15"/>
          <p:cNvSpPr txBox="1"/>
          <p:nvPr/>
        </p:nvSpPr>
        <p:spPr>
          <a:xfrm>
            <a:off x="4511675" y="436372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(6)</a:t>
            </a:r>
            <a:endParaRPr lang="en-US" altLang="zh-CN">
              <a:latin typeface="Times New Roman" panose="02020603050405020304" pitchFamily="18" charset="0"/>
              <a:cs typeface="Times New Roman" panose="02020603050405020304" pitchFamily="18" charset="0"/>
            </a:endParaRPr>
          </a:p>
        </p:txBody>
      </p:sp>
      <p:sp>
        <p:nvSpPr>
          <p:cNvPr id="18" name="文本框 17"/>
          <p:cNvSpPr txBox="1"/>
          <p:nvPr/>
        </p:nvSpPr>
        <p:spPr>
          <a:xfrm>
            <a:off x="7535545" y="5716270"/>
            <a:ext cx="549275" cy="368300"/>
          </a:xfrm>
          <a:prstGeom prst="rect">
            <a:avLst/>
          </a:prstGeom>
          <a:noFill/>
        </p:spPr>
        <p:txBody>
          <a:bodyPr wrap="square" rtlCol="0">
            <a:spAutoFit/>
          </a:bodyPr>
          <a:p>
            <a:pPr algn="ctr"/>
            <a:r>
              <a:rPr lang="en-US" altLang="zh-CN">
                <a:latin typeface="Times New Roman" panose="02020603050405020304" pitchFamily="18" charset="0"/>
                <a:cs typeface="Times New Roman" panose="02020603050405020304" pitchFamily="18" charset="0"/>
              </a:rPr>
              <a:t>(7)</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04</a:t>
                </a:r>
                <a:endParaRPr lang="zh-CN" altLang="en-US" sz="2700" dirty="0">
                  <a:solidFill>
                    <a:srgbClr val="D0CECE"/>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Experiment Results</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3" name="Freeform 306"/>
          <p:cNvSpPr>
            <a:spLocks noEditPoints="1"/>
          </p:cNvSpPr>
          <p:nvPr>
            <p:custDataLst>
              <p:tags r:id="rId1"/>
            </p:custDataLst>
          </p:nvPr>
        </p:nvSpPr>
        <p:spPr bwMode="auto">
          <a:xfrm>
            <a:off x="5378259"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4" name="Freeform 71"/>
          <p:cNvSpPr>
            <a:spLocks noEditPoints="1"/>
          </p:cNvSpPr>
          <p:nvPr>
            <p:custDataLst>
              <p:tags r:id="rId2"/>
            </p:custDataLst>
          </p:nvPr>
        </p:nvSpPr>
        <p:spPr bwMode="auto">
          <a:xfrm>
            <a:off x="5374788"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nvGrpSpPr>
          <p:cNvPr id="6" name="组合 5"/>
          <p:cNvGrpSpPr/>
          <p:nvPr/>
        </p:nvGrpSpPr>
        <p:grpSpPr>
          <a:xfrm>
            <a:off x="-1" y="6553200"/>
            <a:ext cx="12192001" cy="304800"/>
            <a:chOff x="0" y="6569404"/>
            <a:chExt cx="9144000" cy="288000"/>
          </a:xfrm>
        </p:grpSpPr>
        <p:sp>
          <p:nvSpPr>
            <p:cNvPr id="7" name="矩形 6"/>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1" name="图片 20"/>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 name="图片 1"/>
          <p:cNvPicPr>
            <a:picLocks noChangeAspect="1"/>
          </p:cNvPicPr>
          <p:nvPr/>
        </p:nvPicPr>
        <p:blipFill>
          <a:blip r:embed="rId3"/>
          <a:stretch>
            <a:fillRect/>
          </a:stretch>
        </p:blipFill>
        <p:spPr>
          <a:xfrm>
            <a:off x="2136106" y="981181"/>
            <a:ext cx="7800975" cy="5438775"/>
          </a:xfrm>
          <a:prstGeom prst="rect">
            <a:avLst/>
          </a:prstGeom>
        </p:spPr>
      </p:pic>
    </p:spTree>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9" name="组合 28"/>
          <p:cNvGrpSpPr/>
          <p:nvPr/>
        </p:nvGrpSpPr>
        <p:grpSpPr>
          <a:xfrm>
            <a:off x="-1" y="6553200"/>
            <a:ext cx="12192001" cy="304800"/>
            <a:chOff x="0" y="6569404"/>
            <a:chExt cx="9144000" cy="288000"/>
          </a:xfrm>
        </p:grpSpPr>
        <p:sp>
          <p:nvSpPr>
            <p:cNvPr id="31" name="矩形 3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4" name="图片 3"/>
          <p:cNvPicPr>
            <a:picLocks noChangeAspect="1"/>
          </p:cNvPicPr>
          <p:nvPr/>
        </p:nvPicPr>
        <p:blipFill>
          <a:blip r:embed="rId3"/>
          <a:stretch>
            <a:fillRect/>
          </a:stretch>
        </p:blipFill>
        <p:spPr>
          <a:xfrm>
            <a:off x="2083047" y="1098021"/>
            <a:ext cx="7858125" cy="5229225"/>
          </a:xfrm>
          <a:prstGeom prst="rect">
            <a:avLst/>
          </a:prstGeom>
        </p:spPr>
      </p:pic>
    </p:spTree>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nvGrpSpPr>
        <p:grpSpPr>
          <a:xfrm>
            <a:off x="4611497" y="2225628"/>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nvGrpSpPr>
        <p:grpSpPr>
          <a:xfrm>
            <a:off x="4591349" y="3866346"/>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D0CECE"/>
                    </a:solidFill>
                    <a:latin typeface="Impact" panose="020B0806030902050204" pitchFamily="34" charset="0"/>
                  </a:rPr>
                  <a:t>03</a:t>
                </a:r>
                <a:endParaRPr lang="zh-CN" altLang="en-US" sz="2700" dirty="0">
                  <a:solidFill>
                    <a:srgbClr val="D0CECE"/>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7" name="矩形 56"/>
              <p:cNvSpPr/>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3" name="组合 22"/>
          <p:cNvGrpSpPr/>
          <p:nvPr/>
        </p:nvGrpSpPr>
        <p:grpSpPr>
          <a:xfrm>
            <a:off x="4591349" y="4686705"/>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nvSpPr>
            <p:spPr bwMode="auto">
              <a:xfrm>
                <a:off x="4571492" y="4002700"/>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65" name="矩形 64"/>
              <p:cNvSpPr/>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a:xfrm>
            <a:off x="4605401" y="3045987"/>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8" name="文本框 78"/>
              <p:cNvSpPr txBox="1">
                <a:spLocks noChangeArrowheads="1"/>
              </p:cNvSpPr>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nvSpPr>
            <p:spPr bwMode="auto">
              <a:xfrm>
                <a:off x="5326034" y="2449079"/>
                <a:ext cx="24997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3" name="矩形 92"/>
              <p:cNvSpPr/>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94" name="直接连接符 93"/>
              <p:cNvCxnSpPr/>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2" name="文本框 126"/>
          <p:cNvSpPr txBox="1">
            <a:spLocks noChangeArrowheads="1"/>
          </p:cNvSpPr>
          <p:nvPr/>
        </p:nvSpPr>
        <p:spPr bwMode="auto">
          <a:xfrm>
            <a:off x="5901037" y="3903006"/>
            <a:ext cx="4041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D0CECE"/>
                </a:solidFill>
                <a:latin typeface="Times New Roman" panose="02020603050405020304" pitchFamily="18" charset="0"/>
                <a:ea typeface="微软雅黑" panose="020B0503020204020204" charset="-122"/>
              </a:rPr>
              <a:t>Experiment Results</a:t>
            </a:r>
            <a:endParaRPr lang="zh-CN" altLang="en-US" sz="2400" b="1" dirty="0">
              <a:solidFill>
                <a:srgbClr val="D0CECE"/>
              </a:solidFill>
              <a:latin typeface="Times New Roman" panose="02020603050405020304" pitchFamily="18" charset="0"/>
              <a:ea typeface="微软雅黑" panose="020B0503020204020204" charset="-122"/>
            </a:endParaRPr>
          </a:p>
        </p:txBody>
      </p:sp>
      <p:sp>
        <p:nvSpPr>
          <p:cNvPr id="5" name="Freeform 306"/>
          <p:cNvSpPr>
            <a:spLocks noEditPoints="1"/>
          </p:cNvSpPr>
          <p:nvPr>
            <p:custDataLst>
              <p:tags r:id="rId1"/>
            </p:custDataLst>
          </p:nvPr>
        </p:nvSpPr>
        <p:spPr bwMode="auto">
          <a:xfrm>
            <a:off x="5361558" y="4739989"/>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sp>
        <p:nvSpPr>
          <p:cNvPr id="6" name="Freeform 71"/>
          <p:cNvSpPr>
            <a:spLocks noEditPoints="1"/>
          </p:cNvSpPr>
          <p:nvPr/>
        </p:nvSpPr>
        <p:spPr bwMode="auto">
          <a:xfrm>
            <a:off x="5372987" y="3936800"/>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7" name="灯片编号占位符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grpSp>
        <p:nvGrpSpPr>
          <p:cNvPr id="8" name="组合 7"/>
          <p:cNvGrpSpPr/>
          <p:nvPr/>
        </p:nvGrpSpPr>
        <p:grpSpPr>
          <a:xfrm>
            <a:off x="-1" y="6553200"/>
            <a:ext cx="12192001" cy="304800"/>
            <a:chOff x="0" y="6569404"/>
            <a:chExt cx="9144000" cy="288000"/>
          </a:xfrm>
        </p:grpSpPr>
        <p:sp>
          <p:nvSpPr>
            <p:cNvPr id="9" name="矩形 8"/>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24" name="图片 23"/>
          <p:cNvPicPr>
            <a:picLocks noChangeAspect="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a:t>
            </a:r>
            <a:endPar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endParaRPr>
          </a:p>
        </p:txBody>
      </p:sp>
      <p:grpSp>
        <p:nvGrpSpPr>
          <p:cNvPr id="20" name="组合 19"/>
          <p:cNvGrpSpPr/>
          <p:nvPr/>
        </p:nvGrpSpPr>
        <p:grpSpPr>
          <a:xfrm>
            <a:off x="-1" y="6553200"/>
            <a:ext cx="12192001" cy="304800"/>
            <a:chOff x="0" y="6569404"/>
            <a:chExt cx="9144000" cy="288000"/>
          </a:xfrm>
        </p:grpSpPr>
        <p:sp>
          <p:nvSpPr>
            <p:cNvPr id="21" name="矩形 20"/>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sp>
        <p:nvSpPr>
          <p:cNvPr id="4" name="矩形 3"/>
          <p:cNvSpPr/>
          <p:nvPr/>
        </p:nvSpPr>
        <p:spPr>
          <a:xfrm>
            <a:off x="1481483" y="1032860"/>
            <a:ext cx="9216000" cy="1523928"/>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5" name="矩形 4"/>
          <p:cNvSpPr/>
          <p:nvPr/>
        </p:nvSpPr>
        <p:spPr>
          <a:xfrm>
            <a:off x="1769482" y="750602"/>
            <a:ext cx="1033145"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①</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9" name="矩形 8"/>
          <p:cNvSpPr/>
          <p:nvPr/>
        </p:nvSpPr>
        <p:spPr>
          <a:xfrm>
            <a:off x="1487997" y="2923798"/>
            <a:ext cx="9216002" cy="1585202"/>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3" name="矩形 12"/>
          <p:cNvSpPr/>
          <p:nvPr/>
        </p:nvSpPr>
        <p:spPr>
          <a:xfrm>
            <a:off x="1770195" y="2700788"/>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②</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5" name="文本框 14"/>
          <p:cNvSpPr txBox="1"/>
          <p:nvPr/>
        </p:nvSpPr>
        <p:spPr>
          <a:xfrm>
            <a:off x="1764665" y="3005455"/>
            <a:ext cx="8816340" cy="1476375"/>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sz="2000" b="1" dirty="0">
                <a:solidFill>
                  <a:srgbClr val="000000"/>
                </a:solidFill>
                <a:latin typeface="Times New Roman" panose="02020603050405020304" pitchFamily="18" charset="0"/>
                <a:cs typeface="Times New Roman" panose="02020603050405020304" pitchFamily="18" charset="0"/>
              </a:rPr>
              <a:t>Episodic Memory Integration: </a:t>
            </a:r>
            <a:r>
              <a:rPr lang="en-US" altLang="zh-CN" sz="2000" dirty="0">
                <a:solidFill>
                  <a:srgbClr val="000000"/>
                </a:solidFill>
                <a:latin typeface="Times New Roman" panose="02020603050405020304" pitchFamily="18" charset="0"/>
                <a:cs typeface="Times New Roman" panose="02020603050405020304" pitchFamily="18" charset="0"/>
              </a:rPr>
              <a:t>The incorporation of episodic memory to store and utilize high-reward experiences, which enhances training efficiency and addresses the challenges posed by the exponential growth of the state space in complex tasks.</a:t>
            </a:r>
            <a:endParaRPr lang="en-US" altLang="zh-CN" sz="2000" dirty="0">
              <a:solidFill>
                <a:srgbClr val="000000"/>
              </a:solidFill>
              <a:latin typeface="Times New Roman" panose="02020603050405020304" pitchFamily="18" charset="0"/>
              <a:cs typeface="Times New Roman" panose="02020603050405020304" pitchFamily="18" charset="0"/>
            </a:endParaRPr>
          </a:p>
        </p:txBody>
      </p:sp>
      <p:sp>
        <p:nvSpPr>
          <p:cNvPr id="16" name="文本框 15"/>
          <p:cNvSpPr txBox="1"/>
          <p:nvPr/>
        </p:nvSpPr>
        <p:spPr>
          <a:xfrm>
            <a:off x="1759806" y="1024380"/>
            <a:ext cx="8639998" cy="1476375"/>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US" altLang="zh-CN" sz="2000" b="1" dirty="0">
                <a:solidFill>
                  <a:srgbClr val="000000"/>
                </a:solidFill>
                <a:effectLst/>
                <a:latin typeface="Times New Roman" panose="02020603050405020304" pitchFamily="18" charset="0"/>
                <a:cs typeface="Times New Roman" panose="02020603050405020304" pitchFamily="18" charset="0"/>
              </a:rPr>
              <a:t>Curiosity-Driven Exploration:</a:t>
            </a:r>
            <a:r>
              <a:rPr lang="en-US" altLang="zh-CN" sz="2000" dirty="0">
                <a:solidFill>
                  <a:srgbClr val="000000"/>
                </a:solidFill>
                <a:effectLst/>
                <a:latin typeface="Times New Roman" panose="02020603050405020304" pitchFamily="18" charset="0"/>
                <a:cs typeface="Times New Roman" panose="02020603050405020304" pitchFamily="18" charset="0"/>
              </a:rPr>
              <a:t> The introduction of a curiosity-driven exploration method that utilizes prediction errors of individual Q-values as intrinsic rewards, enabling more effective and coordinated exploration in multi-agent environments.</a:t>
            </a:r>
            <a:endParaRPr lang="en-US" altLang="zh-CN" sz="2000" dirty="0">
              <a:solidFill>
                <a:srgbClr val="000000"/>
              </a:solidFill>
              <a:effectLst/>
              <a:latin typeface="Times New Roman" panose="02020603050405020304" pitchFamily="18" charset="0"/>
              <a:cs typeface="Times New Roman" panose="02020603050405020304" pitchFamily="18" charset="0"/>
            </a:endParaRPr>
          </a:p>
        </p:txBody>
      </p:sp>
      <p:sp>
        <p:nvSpPr>
          <p:cNvPr id="17" name="矩形 16"/>
          <p:cNvSpPr/>
          <p:nvPr/>
        </p:nvSpPr>
        <p:spPr>
          <a:xfrm>
            <a:off x="1487999" y="4849831"/>
            <a:ext cx="9216002" cy="1531169"/>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8" name="矩形 17"/>
          <p:cNvSpPr/>
          <p:nvPr/>
        </p:nvSpPr>
        <p:spPr>
          <a:xfrm>
            <a:off x="1770197" y="4626822"/>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charset="0"/>
                <a:ea typeface="Calibri" panose="020F0502020204030204" charset="0"/>
                <a:cs typeface="Calibri" panose="020F0502020204030204" charset="0"/>
              </a:rPr>
              <a:t>③</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24" name="文本框 23"/>
          <p:cNvSpPr txBox="1"/>
          <p:nvPr/>
        </p:nvSpPr>
        <p:spPr>
          <a:xfrm>
            <a:off x="1806575" y="4897120"/>
            <a:ext cx="8775065" cy="1476375"/>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sz="2000" b="1" dirty="0">
                <a:solidFill>
                  <a:srgbClr val="000000"/>
                </a:solidFill>
                <a:latin typeface="Times New Roman" panose="02020603050405020304" pitchFamily="18" charset="0"/>
                <a:cs typeface="Times New Roman" panose="02020603050405020304" pitchFamily="18" charset="0"/>
              </a:rPr>
              <a:t>Future Directions: </a:t>
            </a:r>
            <a:r>
              <a:rPr lang="en-US" altLang="zh-CN" sz="2000" dirty="0">
                <a:solidFill>
                  <a:srgbClr val="000000"/>
                </a:solidFill>
                <a:latin typeface="Times New Roman" panose="02020603050405020304" pitchFamily="18" charset="0"/>
                <a:cs typeface="Times New Roman" panose="02020603050405020304" pitchFamily="18" charset="0"/>
              </a:rPr>
              <a:t>The limitation of our work lies in the lack of adaptive exploration methods to ensure robustness. Besides, the episodic memory may get problems in stochastic settings.</a:t>
            </a:r>
            <a:endParaRPr lang="en-US" altLang="zh-CN" sz="2000" dirty="0">
              <a:solidFill>
                <a:srgbClr val="000000"/>
              </a:solidFill>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152196" y="2564905"/>
            <a:ext cx="7887608" cy="1311449"/>
          </a:xfrm>
          <a:prstGeom prst="rect">
            <a:avLst/>
          </a:prstGeom>
        </p:spPr>
        <p:txBody>
          <a:bodyPr wrap="none" anchor="ctr">
            <a:spAutoFit/>
          </a:bodyPr>
          <a:lstStyle/>
          <a:p>
            <a:pPr algn="ctr">
              <a:lnSpc>
                <a:spcPct val="150000"/>
              </a:lnSpc>
              <a:defRPr/>
            </a:pPr>
            <a:r>
              <a:rPr lang="en-US" altLang="zh-CN" sz="6000" b="1" dirty="0">
                <a:solidFill>
                  <a:srgbClr val="0174AB"/>
                </a:solidFill>
                <a:latin typeface="Times New Roman" panose="02020603050405020304" pitchFamily="18" charset="0"/>
                <a:ea typeface="微软雅黑" panose="020B0503020204020204" charset="-122"/>
                <a:cs typeface="Times New Roman" panose="02020603050405020304" pitchFamily="18" charset="0"/>
              </a:rPr>
              <a:t>Thank you for listening</a:t>
            </a:r>
            <a:endParaRPr lang="zh-CN" altLang="en-US" sz="6000" b="1" dirty="0">
              <a:solidFill>
                <a:srgbClr val="0174AB"/>
              </a:solidFill>
              <a:latin typeface="Times New Roman" panose="02020603050405020304" pitchFamily="18" charset="0"/>
              <a:ea typeface="微软雅黑" panose="020B0503020204020204" charset="-122"/>
              <a:cs typeface="Times New Roman" panose="02020603050405020304" pitchFamily="18" charset="0"/>
            </a:endParaRPr>
          </a:p>
        </p:txBody>
      </p:sp>
      <p:pic>
        <p:nvPicPr>
          <p:cNvPr id="4" name="图片 3"/>
          <p:cNvPicPr>
            <a:picLocks noChangeAspect="1"/>
          </p:cNvPicPr>
          <p:nvPr/>
        </p:nvPicPr>
        <p:blipFill>
          <a:blip r:embed="rId1" cstate="print">
            <a:clrChange>
              <a:clrFrom>
                <a:srgbClr val="FFFFFF"/>
              </a:clrFrom>
              <a:clrTo>
                <a:srgbClr val="FFFFFF">
                  <a:alpha val="0"/>
                </a:srgbClr>
              </a:clrTo>
            </a:clrChange>
            <a:extLst>
              <a:ext uri="{BEBA8EAE-BF5A-486C-A8C5-ECC9F3942E4B}">
                <a14:imgProps xmlns:a14="http://schemas.microsoft.com/office/drawing/2010/main">
                  <a14:imgLayer r:embed="rId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 name="组合 4"/>
          <p:cNvGrpSpPr/>
          <p:nvPr/>
        </p:nvGrpSpPr>
        <p:grpSpPr>
          <a:xfrm>
            <a:off x="0" y="6589920"/>
            <a:ext cx="12192001" cy="304800"/>
            <a:chOff x="0" y="6569404"/>
            <a:chExt cx="9144000" cy="288000"/>
          </a:xfrm>
        </p:grpSpPr>
        <p:sp>
          <p:nvSpPr>
            <p:cNvPr id="6" name="矩形 5"/>
            <p:cNvSpPr/>
            <p:nvPr/>
          </p:nvSpPr>
          <p:spPr>
            <a:xfrm>
              <a:off x="8729999" y="6583135"/>
              <a:ext cx="414001" cy="261731"/>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cs typeface="Times New Roman" panose="02020603050405020304" pitchFamily="18" charset="0"/>
                </a:rPr>
                <a:t>108</a:t>
              </a: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7" name="矩形 6"/>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2135561" y="2650330"/>
            <a:ext cx="2054225" cy="2002806"/>
            <a:chOff x="800100" y="2426638"/>
            <a:chExt cx="2054225" cy="2002806"/>
          </a:xfrm>
        </p:grpSpPr>
        <p:grpSp>
          <p:nvGrpSpPr>
            <p:cNvPr id="27" name="组合 18"/>
            <p:cNvGrpSpPr/>
            <p:nvPr/>
          </p:nvGrpSpPr>
          <p:grpSpPr bwMode="auto">
            <a:xfrm>
              <a:off x="1073997" y="2426638"/>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800100" y="3906110"/>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19" name="组合 18"/>
          <p:cNvGrpSpPr/>
          <p:nvPr>
            <p:custDataLst>
              <p:tags r:id="rId1"/>
            </p:custDataLst>
          </p:nvPr>
        </p:nvGrpSpPr>
        <p:grpSpPr>
          <a:xfrm>
            <a:off x="4600307" y="2192060"/>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sp>
            <p:nvSpPr>
              <p:cNvPr id="50" name="文本框 20"/>
              <p:cNvSpPr txBox="1">
                <a:spLocks noChangeArrowheads="1"/>
              </p:cNvSpPr>
              <p:nvPr>
                <p:custDataLst>
                  <p:tags r:id="rId3"/>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51" name="矩形 50"/>
              <p:cNvSpPr/>
              <p:nvPr>
                <p:custDataLst>
                  <p:tags r:id="rId4"/>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2" name="直接连接符 51"/>
              <p:cNvCxnSpPr/>
              <p:nvPr>
                <p:custDataLst>
                  <p:tags r:id="rId5"/>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6"/>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54" name="文本框 18"/>
              <p:cNvSpPr txBox="1">
                <a:spLocks noChangeArrowheads="1"/>
              </p:cNvSpPr>
              <p:nvPr>
                <p:custDataLst>
                  <p:tags r:id="rId7"/>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22" name="组合 21"/>
          <p:cNvGrpSpPr/>
          <p:nvPr>
            <p:custDataLst>
              <p:tags r:id="rId8"/>
            </p:custDataLst>
          </p:nvPr>
        </p:nvGrpSpPr>
        <p:grpSpPr>
          <a:xfrm>
            <a:off x="4580159" y="3832778"/>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9"/>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62" name="文本框 86"/>
              <p:cNvSpPr txBox="1">
                <a:spLocks noChangeArrowheads="1"/>
              </p:cNvSpPr>
              <p:nvPr>
                <p:custDataLst>
                  <p:tags r:id="rId10"/>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03</a:t>
                </a:r>
                <a:endParaRPr lang="zh-CN" altLang="en-US" sz="2700">
                  <a:solidFill>
                    <a:schemeClr val="bg2">
                      <a:lumMod val="90000"/>
                    </a:schemeClr>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1"/>
                </p:custDataLst>
              </p:nvPr>
            </p:nvSpPr>
            <p:spPr bwMode="auto">
              <a:xfrm>
                <a:off x="4803902" y="3235107"/>
                <a:ext cx="35433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7" name="矩形 56"/>
              <p:cNvSpPr/>
              <p:nvPr>
                <p:custDataLst>
                  <p:tags r:id="rId12"/>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58" name="直接连接符 57"/>
              <p:cNvCxnSpPr/>
              <p:nvPr>
                <p:custDataLst>
                  <p:tags r:id="rId13"/>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14"/>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3" name="组合 22"/>
          <p:cNvGrpSpPr/>
          <p:nvPr>
            <p:custDataLst>
              <p:tags r:id="rId15"/>
            </p:custDataLst>
          </p:nvPr>
        </p:nvGrpSpPr>
        <p:grpSpPr>
          <a:xfrm>
            <a:off x="4580159" y="4653137"/>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6"/>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2">
                      <a:lumMod val="90000"/>
                    </a:schemeClr>
                  </a:solidFill>
                </a:endParaRPr>
              </a:p>
            </p:txBody>
          </p:sp>
          <p:sp>
            <p:nvSpPr>
              <p:cNvPr id="90" name="文本框 131"/>
              <p:cNvSpPr txBox="1">
                <a:spLocks noChangeArrowheads="1"/>
              </p:cNvSpPr>
              <p:nvPr>
                <p:custDataLst>
                  <p:tags r:id="rId17"/>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a:solidFill>
                      <a:schemeClr val="bg2">
                        <a:lumMod val="90000"/>
                      </a:schemeClr>
                    </a:solidFill>
                    <a:latin typeface="Impact" panose="020B0806030902050204" pitchFamily="34" charset="0"/>
                  </a:rPr>
                  <a:t>04</a:t>
                </a:r>
                <a:endParaRPr lang="zh-CN" altLang="en-US" sz="2700">
                  <a:solidFill>
                    <a:schemeClr val="bg2">
                      <a:lumMod val="90000"/>
                    </a:schemeClr>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8"/>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65" name="矩形 64"/>
              <p:cNvSpPr/>
              <p:nvPr>
                <p:custDataLst>
                  <p:tags r:id="rId19"/>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solidFill>
                    <a:schemeClr val="bg2">
                      <a:lumMod val="90000"/>
                    </a:schemeClr>
                  </a:solidFill>
                </a:endParaRPr>
              </a:p>
            </p:txBody>
          </p:sp>
          <p:cxnSp>
            <p:nvCxnSpPr>
              <p:cNvPr id="86" name="直接连接符 85"/>
              <p:cNvCxnSpPr/>
              <p:nvPr>
                <p:custDataLst>
                  <p:tags r:id="rId20"/>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21"/>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lumMod val="50000"/>
                </a:schemeClr>
              </a:solidFill>
              <a:ln>
                <a:noFill/>
              </a:ln>
            </p:spPr>
            <p:txBody>
              <a:bodyPr/>
              <a:lstStyle/>
              <a:p>
                <a:pPr>
                  <a:defRPr/>
                </a:pPr>
                <a:endParaRPr lang="zh-CN" altLang="en-US" b="1">
                  <a:solidFill>
                    <a:schemeClr val="bg2">
                      <a:lumMod val="90000"/>
                    </a:schemeClr>
                  </a:solidFill>
                </a:endParaRPr>
              </a:p>
            </p:txBody>
          </p:sp>
        </p:grpSp>
      </p:grpSp>
      <p:grpSp>
        <p:nvGrpSpPr>
          <p:cNvPr id="20" name="组合 19"/>
          <p:cNvGrpSpPr/>
          <p:nvPr>
            <p:custDataLst>
              <p:tags r:id="rId22"/>
            </p:custDataLst>
          </p:nvPr>
        </p:nvGrpSpPr>
        <p:grpSpPr>
          <a:xfrm>
            <a:off x="4594211" y="3012419"/>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23"/>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24"/>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2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2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2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2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3" name="组合 2"/>
          <p:cNvGrpSpPr/>
          <p:nvPr/>
        </p:nvGrpSpPr>
        <p:grpSpPr>
          <a:xfrm>
            <a:off x="-1" y="6553200"/>
            <a:ext cx="12192001" cy="304800"/>
            <a:chOff x="0" y="6569404"/>
            <a:chExt cx="9144000" cy="288000"/>
          </a:xfrm>
        </p:grpSpPr>
        <p:sp>
          <p:nvSpPr>
            <p:cNvPr id="4" name="矩形 3"/>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p:cNvSpPr txBox="1"/>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fld>
            <a:endParaRPr lang="zh-HK" altLang="en-US" sz="1600" dirty="0">
              <a:solidFill>
                <a:schemeClr val="bg1"/>
              </a:solidFill>
            </a:endParaRPr>
          </a:p>
        </p:txBody>
      </p:sp>
      <p:pic>
        <p:nvPicPr>
          <p:cNvPr id="7" name="图片 6"/>
          <p:cNvPicPr>
            <a:picLocks noChangeAspect="1"/>
          </p:cNvPicPr>
          <p:nvPr/>
        </p:nvPicPr>
        <p:blipFill>
          <a:blip r:embed="rId29" cstate="print">
            <a:clrChange>
              <a:clrFrom>
                <a:srgbClr val="FFFFFF"/>
              </a:clrFrom>
              <a:clrTo>
                <a:srgbClr val="FFFFFF">
                  <a:alpha val="0"/>
                </a:srgbClr>
              </a:clrTo>
            </a:clrChange>
            <a:extLst>
              <a:ext uri="{BEBA8EAE-BF5A-486C-A8C5-ECC9F3942E4B}">
                <a14:imgProps xmlns:a14="http://schemas.microsoft.com/office/drawing/2010/main">
                  <a14:imgLayer r:embed="rId30">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tags/tag1.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10.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05.xml><?xml version="1.0" encoding="utf-8"?>
<p:tagLst xmlns:p="http://schemas.openxmlformats.org/presentationml/2006/main">
  <p:tag name="KSO_WM_DIAGRAM_VIRTUALLY_FRAME" val="{&quot;height&quot;:439.9089763779528,&quot;left&quot;:143.15,&quot;top&quot;:64.83944881889764,&quot;width&quot;:718.25}"/>
</p:tagLst>
</file>

<file path=ppt/tags/tag106.xml><?xml version="1.0" encoding="utf-8"?>
<p:tagLst xmlns:p="http://schemas.openxmlformats.org/presentationml/2006/main">
  <p:tag name="KSO_WM_DIAGRAM_VIRTUALLY_FRAME" val="{&quot;height&quot;:439.9089763779528,&quot;left&quot;:143.15,&quot;top&quot;:64.83944881889764,&quot;width&quot;:718.25}"/>
</p:tagLst>
</file>

<file path=ppt/tags/tag107.xml><?xml version="1.0" encoding="utf-8"?>
<p:tagLst xmlns:p="http://schemas.openxmlformats.org/presentationml/2006/main">
  <p:tag name="KSO_WM_DIAGRAM_VIRTUALLY_FRAME" val="{&quot;height&quot;:439.9089763779528,&quot;left&quot;:143.15,&quot;top&quot;:64.83944881889764,&quot;width&quot;:718.25}"/>
</p:tagLst>
</file>

<file path=ppt/tags/tag108.xml><?xml version="1.0" encoding="utf-8"?>
<p:tagLst xmlns:p="http://schemas.openxmlformats.org/presentationml/2006/main">
  <p:tag name="KSO_WM_DIAGRAM_VIRTUALLY_FRAME" val="{&quot;height&quot;:439.9089763779528,&quot;left&quot;:143.15,&quot;top&quot;:64.83944881889764,&quot;width&quot;:718.25}"/>
</p:tagLst>
</file>

<file path=ppt/tags/tag109.xml><?xml version="1.0" encoding="utf-8"?>
<p:tagLst xmlns:p="http://schemas.openxmlformats.org/presentationml/2006/main">
  <p:tag name="KSO_WM_DIAGRAM_VIRTUALLY_FRAME" val="{&quot;height&quot;:439.9089763779528,&quot;left&quot;:143.15,&quot;top&quot;:64.83944881889764,&quot;width&quot;:718.25}"/>
</p:tagLst>
</file>

<file path=ppt/tags/tag1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0.xml><?xml version="1.0" encoding="utf-8"?>
<p:tagLst xmlns:p="http://schemas.openxmlformats.org/presentationml/2006/main">
  <p:tag name="KSO_WM_DIAGRAM_VIRTUALLY_FRAME" val="{&quot;height&quot;:439.9089763779528,&quot;left&quot;:143.15,&quot;top&quot;:64.83944881889764,&quot;width&quot;:718.25}"/>
</p:tagLst>
</file>

<file path=ppt/tags/tag111.xml><?xml version="1.0" encoding="utf-8"?>
<p:tagLst xmlns:p="http://schemas.openxmlformats.org/presentationml/2006/main">
  <p:tag name="KSO_WM_DIAGRAM_VIRTUALLY_FRAME" val="{&quot;height&quot;:439.9089763779528,&quot;left&quot;:143.15,&quot;top&quot;:64.83944881889764,&quot;width&quot;:718.25}"/>
</p:tagLst>
</file>

<file path=ppt/tags/tag112.xml><?xml version="1.0" encoding="utf-8"?>
<p:tagLst xmlns:p="http://schemas.openxmlformats.org/presentationml/2006/main">
  <p:tag name="KSO_WM_DIAGRAM_VIRTUALLY_FRAME" val="{&quot;height&quot;:439.9089763779528,&quot;left&quot;:143.15,&quot;top&quot;:64.83944881889764,&quot;width&quot;:718.25}"/>
</p:tagLst>
</file>

<file path=ppt/tags/tag113.xml><?xml version="1.0" encoding="utf-8"?>
<p:tagLst xmlns:p="http://schemas.openxmlformats.org/presentationml/2006/main">
  <p:tag name="KSO_WM_DIAGRAM_VIRTUALLY_FRAME" val="{&quot;height&quot;:439.9089763779528,&quot;left&quot;:143.15,&quot;top&quot;:64.83944881889764,&quot;width&quot;:718.25}"/>
</p:tagLst>
</file>

<file path=ppt/tags/tag11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1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1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1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1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1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2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2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3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4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5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6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7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7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8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19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2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0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0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0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0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0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1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2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3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4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5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6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7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8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9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9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92.xml><?xml version="1.0" encoding="utf-8"?>
<p:tagLst xmlns:p="http://schemas.openxmlformats.org/presentationml/2006/main">
  <p:tag name="KSO_WM_BEAUTIFY_FLAG" val=""/>
</p:tagLst>
</file>

<file path=ppt/tags/tag293.xml><?xml version="1.0" encoding="utf-8"?>
<p:tagLst xmlns:p="http://schemas.openxmlformats.org/presentationml/2006/main">
  <p:tag name="KSO_WM_BEAUTIFY_FLAG" val=""/>
</p:tagLst>
</file>

<file path=ppt/tags/tag294.xml><?xml version="1.0" encoding="utf-8"?>
<p:tagLst xmlns:p="http://schemas.openxmlformats.org/presentationml/2006/main">
  <p:tag name="KSO_WM_BEAUTIFY_FLAG" val=""/>
</p:tagLst>
</file>

<file path=ppt/tags/tag295.xml><?xml version="1.0" encoding="utf-8"?>
<p:tagLst xmlns:p="http://schemas.openxmlformats.org/presentationml/2006/main">
  <p:tag name="KSO_WM_BEAUTIFY_FLAG" val=""/>
</p:tagLst>
</file>

<file path=ppt/tags/tag29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9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9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29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3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0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1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2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3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4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5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6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7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8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8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8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83.xml><?xml version="1.0" encoding="utf-8"?>
<p:tagLst xmlns:p="http://schemas.openxmlformats.org/presentationml/2006/main">
  <p:tag name="KSO_WM_BEAUTIFY_FLAG" val=""/>
</p:tagLst>
</file>

<file path=ppt/tags/tag384.xml><?xml version="1.0" encoding="utf-8"?>
<p:tagLst xmlns:p="http://schemas.openxmlformats.org/presentationml/2006/main">
  <p:tag name="KSO_WM_BEAUTIFY_FLAG" val=""/>
</p:tagLst>
</file>

<file path=ppt/tags/tag385.xml><?xml version="1.0" encoding="utf-8"?>
<p:tagLst xmlns:p="http://schemas.openxmlformats.org/presentationml/2006/main">
  <p:tag name="KSO_WM_BEAUTIFY_FLAG" val=""/>
</p:tagLst>
</file>

<file path=ppt/tags/tag386.xml><?xml version="1.0" encoding="utf-8"?>
<p:tagLst xmlns:p="http://schemas.openxmlformats.org/presentationml/2006/main">
  <p:tag name="KSO_WM_BEAUTIFY_FLAG" val=""/>
</p:tagLst>
</file>

<file path=ppt/tags/tag387.xml><?xml version="1.0" encoding="utf-8"?>
<p:tagLst xmlns:p="http://schemas.openxmlformats.org/presentationml/2006/main">
  <p:tag name="KSO_WM_BEAUTIFY_FLAG" val=""/>
</p:tagLst>
</file>

<file path=ppt/tags/tag388.xml><?xml version="1.0" encoding="utf-8"?>
<p:tagLst xmlns:p="http://schemas.openxmlformats.org/presentationml/2006/main">
  <p:tag name="KSO_WM_BEAUTIFY_FLAG" val=""/>
</p:tagLst>
</file>

<file path=ppt/tags/tag38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39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4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0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1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2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3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4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5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6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7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7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7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7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7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7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76.xml><?xml version="1.0" encoding="utf-8"?>
<p:tagLst xmlns:p="http://schemas.openxmlformats.org/presentationml/2006/main">
  <p:tag name="KSO_WM_BEAUTIFY_FLAG" val=""/>
</p:tagLst>
</file>

<file path=ppt/tags/tag477.xml><?xml version="1.0" encoding="utf-8"?>
<p:tagLst xmlns:p="http://schemas.openxmlformats.org/presentationml/2006/main">
  <p:tag name="KSO_WM_BEAUTIFY_FLAG" val=""/>
</p:tagLst>
</file>

<file path=ppt/tags/tag478.xml><?xml version="1.0" encoding="utf-8"?>
<p:tagLst xmlns:p="http://schemas.openxmlformats.org/presentationml/2006/main">
  <p:tag name="KSO_WM_BEAUTIFY_FLAG" val=""/>
</p:tagLst>
</file>

<file path=ppt/tags/tag479.xml><?xml version="1.0" encoding="utf-8"?>
<p:tagLst xmlns:p="http://schemas.openxmlformats.org/presentationml/2006/main">
  <p:tag name="KSO_WM_BEAUTIFY_FLAG" val=""/>
</p:tagLst>
</file>

<file path=ppt/tags/tag4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8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481.xml><?xml version="1.0" encoding="utf-8"?>
<p:tagLst xmlns:p="http://schemas.openxmlformats.org/presentationml/2006/main">
  <p:tag name="KSO_WPP_MARK_KEY" val="e35275c8-fa89-42ce-a201-5e038b2f618b"/>
  <p:tag name="COMMONDATA" val="eyJoZGlkIjoiZDBlMDgwNDdjMmVhNjUyMGUxOTg4ODYyM2Q5ZDM4ZWEifQ=="/>
  <p:tag name="commondata" val="eyJoZGlkIjoiODViMzZiNjM3MmNkN2VkNDJmMDk5YWI0YzNjNDQ2OWIifQ=="/>
</p:tagLst>
</file>

<file path=ppt/tags/tag4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5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5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6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6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7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7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7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7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7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7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7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7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7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7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8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8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xml><?xml version="1.0" encoding="utf-8"?>
<p:tagLst xmlns:p="http://schemas.openxmlformats.org/presentationml/2006/main">
  <p:tag name="KSO_WM_DIAGRAM_VIRTUALLY_FRAME" val="{&quot;height&quot;:282.15519685039374,&quot;left&quot;:5.065826771653543,&quot;top&quot;:193.01251968503936,&quot;width&quot;:947.7148818897638}"/>
</p:tagLst>
</file>

<file path=ppt/tags/tag90.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1.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2.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3.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4.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5.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6.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7.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8.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ags/tag99.xml><?xml version="1.0" encoding="utf-8"?>
<p:tagLst xmlns:p="http://schemas.openxmlformats.org/presentationml/2006/main">
  <p:tag name="KSO_WM_DIAGRAM_VIRTUALLY_FRAME" val="{&quot;height&quot;:300.5058267716535,&quot;left&quot;:241.8643307086614,&quot;top&quot;:133.92188976377952,&quot;width&quot;:424.5864566929134}"/>
</p:tagLst>
</file>

<file path=ppt/theme/theme1.xml><?xml version="1.0" encoding="utf-8"?>
<a:theme xmlns:a="http://schemas.openxmlformats.org/drawingml/2006/main" name="Office 2013 - 2022 主题">
  <a:themeElements>
    <a:clrScheme name="Office 2013 - 2022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2013 - 2022 主题">
  <a:themeElements>
    <a:clrScheme name="Office 2013 - 2022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26734</Words>
  <Application>WPS 演示</Application>
  <PresentationFormat>宽屏</PresentationFormat>
  <Paragraphs>1502</Paragraphs>
  <Slides>86</Slides>
  <Notes>102</Notes>
  <HiddenSlides>0</HiddenSlides>
  <MMClips>0</MMClips>
  <ScaleCrop>false</ScaleCrop>
  <HeadingPairs>
    <vt:vector size="6" baseType="variant">
      <vt:variant>
        <vt:lpstr>已用的字体</vt:lpstr>
      </vt:variant>
      <vt:variant>
        <vt:i4>18</vt:i4>
      </vt:variant>
      <vt:variant>
        <vt:lpstr>主题</vt:lpstr>
      </vt:variant>
      <vt:variant>
        <vt:i4>2</vt:i4>
      </vt:variant>
      <vt:variant>
        <vt:lpstr>幻灯片标题</vt:lpstr>
      </vt:variant>
      <vt:variant>
        <vt:i4>86</vt:i4>
      </vt:variant>
    </vt:vector>
  </HeadingPairs>
  <TitlesOfParts>
    <vt:vector size="106" baseType="lpstr">
      <vt:lpstr>Arial</vt:lpstr>
      <vt:lpstr>宋体</vt:lpstr>
      <vt:lpstr>Wingdings</vt:lpstr>
      <vt:lpstr>Times New Roman</vt:lpstr>
      <vt:lpstr>微软雅黑</vt:lpstr>
      <vt:lpstr>Calibri</vt:lpstr>
      <vt:lpstr>华文中宋</vt:lpstr>
      <vt:lpstr>PMingLiU-ExtB</vt:lpstr>
      <vt:lpstr>Impact</vt:lpstr>
      <vt:lpstr>Cambria Math</vt:lpstr>
      <vt:lpstr>等线</vt:lpstr>
      <vt:lpstr>Arial Unicode MS</vt:lpstr>
      <vt:lpstr>等线 Light</vt:lpstr>
      <vt:lpstr>Calibri Light</vt:lpstr>
      <vt:lpstr>PMingLiU</vt:lpstr>
      <vt:lpstr>RomanS_IV50</vt:lpstr>
      <vt:lpstr>Wingdings</vt:lpstr>
      <vt:lpstr>BatangChe</vt:lpstr>
      <vt:lpstr>Office 2013 - 2022 主题</vt:lpstr>
      <vt:lpstr>1_Office 2013 - 2022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北京工业大学研究生开题报告</dc:title>
  <dc:creator>牛末寒</dc:creator>
  <cp:lastModifiedBy>坚果儿</cp:lastModifiedBy>
  <cp:revision>2190</cp:revision>
  <dcterms:created xsi:type="dcterms:W3CDTF">2019-05-02T06:45:00Z</dcterms:created>
  <dcterms:modified xsi:type="dcterms:W3CDTF">2024-11-13T07:46:27Z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2052-12.1.0.18608</vt:lpwstr>
  </property>
  <property fmtid="{D5CDD505-2E9C-101B-9397-08002B2CF9AE}" pid="3" name="ICV">
    <vt:lpwstr>D87C3B92FDC749DEB59DD32930CFB9ED_13</vt:lpwstr>
  </property>
</Properties>
</file>